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4F99-74FA-4ECF-9606-49BCFEA40C6D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CEAF-819A-4D07-9BFC-FB48D033827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4F99-74FA-4ECF-9606-49BCFEA40C6D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CEAF-819A-4D07-9BFC-FB48D033827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4F99-74FA-4ECF-9606-49BCFEA40C6D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CEAF-819A-4D07-9BFC-FB48D033827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4F99-74FA-4ECF-9606-49BCFEA40C6D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CEAF-819A-4D07-9BFC-FB48D033827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4F99-74FA-4ECF-9606-49BCFEA40C6D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CEAF-819A-4D07-9BFC-FB48D033827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4F99-74FA-4ECF-9606-49BCFEA40C6D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CEAF-819A-4D07-9BFC-FB48D033827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4F99-74FA-4ECF-9606-49BCFEA40C6D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CEAF-819A-4D07-9BFC-FB48D033827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4F99-74FA-4ECF-9606-49BCFEA40C6D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CEAF-819A-4D07-9BFC-FB48D033827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4F99-74FA-4ECF-9606-49BCFEA40C6D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CEAF-819A-4D07-9BFC-FB48D033827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4F99-74FA-4ECF-9606-49BCFEA40C6D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CEAF-819A-4D07-9BFC-FB48D033827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4F99-74FA-4ECF-9606-49BCFEA40C6D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CEAF-819A-4D07-9BFC-FB48D033827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E4F99-74FA-4ECF-9606-49BCFEA40C6D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DCEAF-819A-4D07-9BFC-FB48D033827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Parte 4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963890"/>
            <a:ext cx="9001000" cy="56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455116" y="332656"/>
            <a:ext cx="7861300" cy="2492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0" i="0" spc="10" baseline="0">
                <a:solidFill>
                  <a:schemeClr val="accent4"/>
                </a:solidFill>
                <a:latin typeface="Cambria"/>
                <a:ea typeface="ヒラギノ角ゴ Pro W3" pitchFamily="-65" charset="-128"/>
                <a:cs typeface="Cambria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Cambria" charset="0"/>
                <a:ea typeface="ヒラギノ角ゴ Pro W3" pitchFamily="-65" charset="-128"/>
                <a:cs typeface="Cambria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Cambria" charset="0"/>
                <a:ea typeface="ヒラギノ角ゴ Pro W3" pitchFamily="-65" charset="-128"/>
                <a:cs typeface="Cambria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Cambria" charset="0"/>
                <a:ea typeface="ヒラギノ角ゴ Pro W3" pitchFamily="-65" charset="-128"/>
                <a:cs typeface="Cambria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Cambria" charset="0"/>
                <a:ea typeface="ヒラギノ角ゴ Pro W3" pitchFamily="-65" charset="-128"/>
                <a:cs typeface="Cambria" pitchFamily="18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>
                <a:schemeClr val="tx2"/>
              </a:buClr>
            </a:pPr>
            <a:r>
              <a:rPr lang="es-CL" sz="1800" b="1" kern="0" dirty="0">
                <a:solidFill>
                  <a:schemeClr val="tx2"/>
                </a:solidFill>
                <a:latin typeface="Cambria" pitchFamily="18" charset="0"/>
                <a:cs typeface="Calibri"/>
              </a:rPr>
              <a:t>http://www.springerexemplar.com/</a:t>
            </a:r>
          </a:p>
        </p:txBody>
      </p:sp>
    </p:spTree>
    <p:extLst>
      <p:ext uri="{BB962C8B-B14F-4D97-AF65-F5344CB8AC3E}">
        <p14:creationId xmlns:p14="http://schemas.microsoft.com/office/powerpoint/2010/main" xmlns="" val="794201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843136"/>
            <a:ext cx="9029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8" y="3861048"/>
            <a:ext cx="9039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6061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 bwMode="auto">
          <a:xfrm>
            <a:off x="2123728" y="4869160"/>
            <a:ext cx="6480720" cy="144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r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defRPr/>
            </a:pPr>
            <a:r>
              <a:rPr kumimoji="0" lang="es-CL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ヒラギノ角ゴ Pro W3" pitchFamily="-65" charset="-128"/>
                <a:cs typeface="Calibri"/>
              </a:rPr>
              <a:t>Mariana </a:t>
            </a:r>
            <a:r>
              <a:rPr kumimoji="0" lang="es-CL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ヒラギノ角ゴ Pro W3" pitchFamily="-65" charset="-128"/>
                <a:cs typeface="Calibri"/>
              </a:rPr>
              <a:t>Biojone</a:t>
            </a:r>
            <a:r>
              <a:rPr kumimoji="0" lang="es-CL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ヒラギノ角ゴ Pro W3" pitchFamily="-65" charset="-128"/>
                <a:cs typeface="Calibri"/>
              </a:rPr>
              <a:t> </a:t>
            </a:r>
            <a:r>
              <a:rPr kumimoji="0" lang="es-CL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ヒラギノ角ゴ Pro W3" pitchFamily="-65" charset="-128"/>
                <a:cs typeface="Calibri"/>
              </a:rPr>
              <a:t>Brandão</a:t>
            </a:r>
            <a:r>
              <a:rPr kumimoji="0" lang="es-CL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ヒラギノ角ゴ Pro W3" pitchFamily="-65" charset="-128"/>
                <a:cs typeface="Calibri"/>
              </a:rPr>
              <a:t/>
            </a:r>
            <a:br>
              <a:rPr kumimoji="0" lang="es-CL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ヒラギノ角ゴ Pro W3" pitchFamily="-65" charset="-128"/>
                <a:cs typeface="Calibri"/>
              </a:rPr>
            </a:br>
            <a:r>
              <a:rPr lang="es-CL" sz="2000" kern="0" dirty="0">
                <a:latin typeface="Cambria" pitchFamily="18" charset="0"/>
                <a:ea typeface="ヒラギノ角ゴ Pro W3" pitchFamily="-65" charset="-128"/>
                <a:cs typeface="Calibri"/>
              </a:rPr>
              <a:t>Directora General | Editora Senior de Negocios &amp; </a:t>
            </a:r>
            <a:r>
              <a:rPr lang="es-CL" sz="2000" kern="0" dirty="0" err="1">
                <a:latin typeface="Cambria" pitchFamily="18" charset="0"/>
                <a:ea typeface="ヒラギノ角ゴ Pro W3" pitchFamily="-65" charset="-128"/>
                <a:cs typeface="Calibri"/>
              </a:rPr>
              <a:t>Economia</a:t>
            </a:r>
            <a:r>
              <a:rPr lang="es-CL" sz="2000" kern="0" dirty="0">
                <a:latin typeface="Cambria" pitchFamily="18" charset="0"/>
                <a:ea typeface="ヒラギノ角ゴ Pro W3" pitchFamily="-65" charset="-128"/>
                <a:cs typeface="Calibri"/>
              </a:rPr>
              <a:t> </a:t>
            </a:r>
            <a:r>
              <a:rPr kumimoji="0" lang="es-CL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ヒラギノ角ゴ Pro W3" pitchFamily="-65" charset="-128"/>
                <a:cs typeface="Calibri"/>
              </a:rPr>
              <a:t>Springer Brasil</a:t>
            </a:r>
            <a:br>
              <a:rPr kumimoji="0" lang="es-CL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ヒラギノ角ゴ Pro W3" pitchFamily="-65" charset="-128"/>
                <a:cs typeface="Calibri"/>
              </a:rPr>
            </a:br>
            <a:r>
              <a:rPr lang="es-CL" sz="2000" kern="0" dirty="0" smtClean="0">
                <a:latin typeface="Cambria" pitchFamily="18" charset="0"/>
                <a:ea typeface="ヒラギノ角ゴ Pro W3" pitchFamily="-65" charset="-128"/>
                <a:cs typeface="Calibri"/>
              </a:rPr>
              <a:t>mariana.biojone@springer.com</a:t>
            </a:r>
            <a:endParaRPr kumimoji="0" lang="es-CL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mbria" pitchFamily="18" charset="0"/>
              <a:ea typeface="ヒラギノ角ゴ Pro W3" pitchFamily="-65" charset="-128"/>
              <a:cs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32048" y="3739098"/>
            <a:ext cx="7772400" cy="55399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1" i="0" u="none" strike="noStrike" kern="0" cap="none" spc="30" normalizeH="0" baseline="0" noProof="0" smtClean="0">
                <a:ln>
                  <a:noFill/>
                </a:ln>
                <a:effectLst/>
                <a:uLnTx/>
                <a:uFillTx/>
                <a:latin typeface="Cambria"/>
                <a:ea typeface="+mj-ea"/>
                <a:cs typeface="+mj-cs"/>
              </a:rPr>
              <a:t>MUCHAS GRACIAS!</a:t>
            </a:r>
            <a:endParaRPr kumimoji="0" lang="es-CL" sz="4000" b="1" i="0" u="none" strike="noStrike" kern="0" cap="none" spc="30" normalizeH="0" baseline="0" noProof="0" dirty="0">
              <a:ln>
                <a:noFill/>
              </a:ln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184651"/>
            <a:ext cx="7872523" cy="3025957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tx2"/>
              </a:buClr>
            </a:pPr>
            <a:r>
              <a:rPr lang="es-CL" b="1" dirty="0" smtClean="0">
                <a:latin typeface="Cambria" pitchFamily="18" charset="0"/>
                <a:cs typeface="Calibri" pitchFamily="34" charset="0"/>
              </a:rPr>
              <a:t>Revistas de acceso abierto = </a:t>
            </a:r>
            <a:r>
              <a:rPr lang="es-CL" b="1" dirty="0" err="1" smtClean="0">
                <a:latin typeface="Cambria" pitchFamily="18" charset="0"/>
                <a:cs typeface="Calibri" pitchFamily="34" charset="0"/>
              </a:rPr>
              <a:t>gold</a:t>
            </a:r>
            <a:r>
              <a:rPr lang="es-CL" b="1" dirty="0" smtClean="0">
                <a:latin typeface="Cambria" pitchFamily="18" charset="0"/>
                <a:cs typeface="Calibri" pitchFamily="34" charset="0"/>
              </a:rPr>
              <a:t> open </a:t>
            </a:r>
            <a:r>
              <a:rPr lang="es-CL" b="1" dirty="0" err="1" smtClean="0">
                <a:latin typeface="Cambria" pitchFamily="18" charset="0"/>
                <a:cs typeface="Calibri" pitchFamily="34" charset="0"/>
              </a:rPr>
              <a:t>access</a:t>
            </a:r>
            <a:endParaRPr lang="es-CL" b="1" dirty="0" smtClean="0">
              <a:latin typeface="Cambria" pitchFamily="18" charset="0"/>
              <a:cs typeface="Calibri" pitchFamily="34" charset="0"/>
            </a:endParaRPr>
          </a:p>
          <a:p>
            <a:pPr lvl="2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CL" i="1" dirty="0" smtClean="0">
                <a:latin typeface="Cambria" pitchFamily="18" charset="0"/>
                <a:cs typeface="Calibri" pitchFamily="34" charset="0"/>
              </a:rPr>
              <a:t>  versión final</a:t>
            </a:r>
            <a:r>
              <a:rPr lang="es-CL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s-CL" dirty="0">
                <a:latin typeface="Cambria" pitchFamily="18" charset="0"/>
                <a:cs typeface="Calibri" pitchFamily="34" charset="0"/>
              </a:rPr>
              <a:t>disponible al público en la página web de las </a:t>
            </a:r>
            <a:r>
              <a:rPr lang="es-CL" dirty="0" smtClean="0">
                <a:latin typeface="Cambria" pitchFamily="18" charset="0"/>
                <a:cs typeface="Calibri" pitchFamily="34" charset="0"/>
              </a:rPr>
              <a:t>editoriales</a:t>
            </a:r>
          </a:p>
          <a:p>
            <a:pPr lvl="2">
              <a:buClr>
                <a:schemeClr val="tx2"/>
              </a:buClr>
            </a:pPr>
            <a:endParaRPr lang="es-CL" dirty="0" smtClean="0">
              <a:latin typeface="Cambria" pitchFamily="18" charset="0"/>
              <a:cs typeface="Calibri" pitchFamily="34" charset="0"/>
            </a:endParaRPr>
          </a:p>
          <a:p>
            <a:pPr>
              <a:buClr>
                <a:schemeClr val="tx2"/>
              </a:buClr>
            </a:pPr>
            <a:r>
              <a:rPr lang="es-CL" b="1" dirty="0" smtClean="0">
                <a:latin typeface="Cambria" pitchFamily="18" charset="0"/>
                <a:cs typeface="Calibri" pitchFamily="34" charset="0"/>
              </a:rPr>
              <a:t>Repositorios de acceso abierto = </a:t>
            </a:r>
            <a:r>
              <a:rPr lang="es-CL" b="1" dirty="0" err="1" smtClean="0">
                <a:latin typeface="Cambria" pitchFamily="18" charset="0"/>
                <a:cs typeface="Calibri" pitchFamily="34" charset="0"/>
              </a:rPr>
              <a:t>green</a:t>
            </a:r>
            <a:r>
              <a:rPr lang="es-CL" b="1" dirty="0" smtClean="0">
                <a:latin typeface="Cambria" pitchFamily="18" charset="0"/>
                <a:cs typeface="Calibri" pitchFamily="34" charset="0"/>
              </a:rPr>
              <a:t> open </a:t>
            </a:r>
            <a:r>
              <a:rPr lang="es-CL" b="1" dirty="0" err="1" smtClean="0">
                <a:latin typeface="Cambria" pitchFamily="18" charset="0"/>
                <a:cs typeface="Calibri" pitchFamily="34" charset="0"/>
              </a:rPr>
              <a:t>access</a:t>
            </a:r>
            <a:endParaRPr lang="es-CL" b="1" dirty="0" smtClean="0">
              <a:latin typeface="Cambria" pitchFamily="18" charset="0"/>
              <a:cs typeface="Calibri" pitchFamily="34" charset="0"/>
            </a:endParaRPr>
          </a:p>
          <a:p>
            <a:pPr lvl="2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CL" i="1" dirty="0" smtClean="0">
                <a:latin typeface="Cambria" pitchFamily="18" charset="0"/>
                <a:cs typeface="Calibri" pitchFamily="34" charset="0"/>
              </a:rPr>
              <a:t>  versión </a:t>
            </a:r>
            <a:r>
              <a:rPr lang="es-CL" i="1" dirty="0">
                <a:latin typeface="Cambria" pitchFamily="18" charset="0"/>
                <a:cs typeface="Calibri" pitchFamily="34" charset="0"/>
              </a:rPr>
              <a:t>del autor</a:t>
            </a:r>
            <a:r>
              <a:rPr lang="es-CL" dirty="0">
                <a:latin typeface="Cambria" pitchFamily="18" charset="0"/>
                <a:cs typeface="Calibri" pitchFamily="34" charset="0"/>
              </a:rPr>
              <a:t> puede ser almacenada en repositorios </a:t>
            </a:r>
            <a:r>
              <a:rPr lang="es-CL" dirty="0" smtClean="0">
                <a:latin typeface="Cambria" pitchFamily="18" charset="0"/>
                <a:cs typeface="Calibri" pitchFamily="34" charset="0"/>
              </a:rPr>
              <a:t>públicos</a:t>
            </a:r>
          </a:p>
          <a:p>
            <a:pPr>
              <a:buClr>
                <a:schemeClr val="tx2"/>
              </a:buClr>
            </a:pPr>
            <a:endParaRPr lang="es-CL" dirty="0">
              <a:latin typeface="Cambria" pitchFamily="18" charset="0"/>
              <a:cs typeface="Calibri" pitchFamily="34" charset="0"/>
            </a:endParaRPr>
          </a:p>
          <a:p>
            <a:pPr>
              <a:buClr>
                <a:schemeClr val="tx2"/>
              </a:buClr>
            </a:pPr>
            <a:r>
              <a:rPr lang="es-CL" b="1" dirty="0" smtClean="0">
                <a:latin typeface="Cambria" pitchFamily="18" charset="0"/>
                <a:cs typeface="Calibri" pitchFamily="34" charset="0"/>
              </a:rPr>
              <a:t>Modelo híbrido = open </a:t>
            </a:r>
            <a:r>
              <a:rPr lang="es-CL" b="1" dirty="0" err="1" smtClean="0">
                <a:latin typeface="Cambria" pitchFamily="18" charset="0"/>
                <a:cs typeface="Calibri" pitchFamily="34" charset="0"/>
              </a:rPr>
              <a:t>choice</a:t>
            </a:r>
            <a:endParaRPr lang="es-CL" b="1" dirty="0" smtClean="0">
              <a:latin typeface="Cambria" pitchFamily="18" charset="0"/>
              <a:cs typeface="Calibri" pitchFamily="34" charset="0"/>
            </a:endParaRPr>
          </a:p>
          <a:p>
            <a:pPr lvl="2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CL" dirty="0" smtClean="0">
                <a:latin typeface="Cambria" pitchFamily="18" charset="0"/>
                <a:cs typeface="Calibri" pitchFamily="34" charset="0"/>
              </a:rPr>
              <a:t>  revistas de suscripción ofrecen a los autores la posibilidad de acceso abierto</a:t>
            </a:r>
            <a:endParaRPr lang="es-CL" dirty="0"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742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BioMed Cent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5229" y="1844824"/>
            <a:ext cx="3261901" cy="63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pringerO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0452" y="2685264"/>
            <a:ext cx="3228159" cy="116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hemistry Cent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2034" y="4066090"/>
            <a:ext cx="3228158" cy="65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biomedcentral.com/graphics/openaccess/springe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2102" y="4999493"/>
            <a:ext cx="3266082" cy="66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3321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32656"/>
            <a:ext cx="8305800" cy="249299"/>
          </a:xfrm>
        </p:spPr>
        <p:txBody>
          <a:bodyPr>
            <a:normAutofit fontScale="90000"/>
          </a:bodyPr>
          <a:lstStyle/>
          <a:p>
            <a:r>
              <a:rPr lang="es-CL" sz="1800" b="1" dirty="0" smtClean="0">
                <a:latin typeface="Cambria" pitchFamily="18" charset="0"/>
              </a:rPr>
              <a:t>Springer en AL&amp;C</a:t>
            </a:r>
            <a:endParaRPr lang="es-CL" sz="1800" b="1" dirty="0">
              <a:latin typeface="Cambria" pitchFamily="18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5584" y="2619498"/>
            <a:ext cx="8138864" cy="1745606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Clr>
                <a:schemeClr val="tx2"/>
              </a:buClr>
            </a:pPr>
            <a:r>
              <a:rPr lang="es-CL" dirty="0">
                <a:latin typeface="Cambria" pitchFamily="18" charset="0"/>
                <a:ea typeface="Calibri" pitchFamily="-72" charset="0"/>
                <a:cs typeface="Calibri" pitchFamily="-72" charset="0"/>
              </a:rPr>
              <a:t>Apoyo editorial e infraestructura para su </a:t>
            </a:r>
            <a:r>
              <a:rPr lang="es-CL" dirty="0" smtClean="0">
                <a:latin typeface="Cambria" pitchFamily="18" charset="0"/>
                <a:ea typeface="Calibri" pitchFamily="-72" charset="0"/>
                <a:cs typeface="Calibri" pitchFamily="-72" charset="0"/>
              </a:rPr>
              <a:t>publicación</a:t>
            </a:r>
          </a:p>
          <a:p>
            <a:pPr eaLnBrk="1" hangingPunct="1">
              <a:buClr>
                <a:schemeClr val="tx2"/>
              </a:buClr>
            </a:pPr>
            <a:r>
              <a:rPr lang="es-CL" dirty="0" smtClean="0">
                <a:latin typeface="Cambria" pitchFamily="18" charset="0"/>
                <a:ea typeface="Calibri" pitchFamily="-72" charset="0"/>
                <a:cs typeface="Calibri" pitchFamily="-72" charset="0"/>
              </a:rPr>
              <a:t>Colaboración </a:t>
            </a:r>
            <a:r>
              <a:rPr lang="es-CL" dirty="0">
                <a:latin typeface="Cambria" pitchFamily="18" charset="0"/>
                <a:ea typeface="Calibri" pitchFamily="-72" charset="0"/>
                <a:cs typeface="Calibri" pitchFamily="-72" charset="0"/>
              </a:rPr>
              <a:t>con las sociedades y organizaciones científicas </a:t>
            </a:r>
            <a:endParaRPr lang="es-CL" dirty="0" smtClean="0">
              <a:latin typeface="Cambria" pitchFamily="18" charset="0"/>
              <a:ea typeface="Calibri" pitchFamily="-72" charset="0"/>
              <a:cs typeface="Calibri" pitchFamily="-72" charset="0"/>
            </a:endParaRPr>
          </a:p>
          <a:p>
            <a:pPr eaLnBrk="1" hangingPunct="1">
              <a:buClr>
                <a:schemeClr val="tx2"/>
              </a:buClr>
            </a:pPr>
            <a:r>
              <a:rPr lang="es-CL" altLang="ja-JP" dirty="0" smtClean="0">
                <a:latin typeface="Cambria" pitchFamily="18" charset="0"/>
                <a:ea typeface="Calibri" pitchFamily="-72" charset="0"/>
                <a:cs typeface="Calibri" pitchFamily="-72" charset="0"/>
              </a:rPr>
              <a:t>Establecer </a:t>
            </a:r>
            <a:r>
              <a:rPr lang="es-CL" altLang="ja-JP" dirty="0">
                <a:latin typeface="Cambria" pitchFamily="18" charset="0"/>
                <a:ea typeface="Calibri" pitchFamily="-72" charset="0"/>
                <a:cs typeface="Calibri" pitchFamily="-72" charset="0"/>
              </a:rPr>
              <a:t>las bases para el creciente desarrollo de las colecciones de libros y obras de referencia con los mejores científicos en la </a:t>
            </a:r>
            <a:r>
              <a:rPr lang="es-CL" altLang="ja-JP" dirty="0" smtClean="0">
                <a:latin typeface="Cambria" pitchFamily="18" charset="0"/>
                <a:ea typeface="Calibri" pitchFamily="-72" charset="0"/>
                <a:cs typeface="Calibri" pitchFamily="-72" charset="0"/>
              </a:rPr>
              <a:t>región</a:t>
            </a:r>
            <a:endParaRPr lang="es-CL" dirty="0" smtClean="0">
              <a:latin typeface="Cambria" pitchFamily="18" charset="0"/>
              <a:ea typeface="Calibri" pitchFamily="-72" charset="0"/>
              <a:cs typeface="Calibri" pitchFamily="-72" charset="0"/>
            </a:endParaRPr>
          </a:p>
          <a:p>
            <a:pPr eaLnBrk="1" hangingPunct="1">
              <a:buClr>
                <a:schemeClr val="tx2"/>
              </a:buClr>
            </a:pPr>
            <a:r>
              <a:rPr lang="es-CL" dirty="0" smtClean="0">
                <a:latin typeface="Cambria" pitchFamily="18" charset="0"/>
                <a:ea typeface="Calibri" pitchFamily="-72" charset="0"/>
                <a:cs typeface="Calibri" pitchFamily="-72" charset="0"/>
              </a:rPr>
              <a:t>Desarrollar una colección con las mejores revistas de la región</a:t>
            </a:r>
            <a:endParaRPr lang="es-CL" altLang="ja-JP" dirty="0" smtClean="0">
              <a:latin typeface="Cambria" pitchFamily="18" charset="0"/>
              <a:ea typeface="Calibri" pitchFamily="-72" charset="0"/>
              <a:cs typeface="Calibri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106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5536" y="282134"/>
            <a:ext cx="5520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err="1" smtClean="0">
                <a:latin typeface="Cambria" pitchFamily="18" charset="0"/>
              </a:rPr>
              <a:t>Libros</a:t>
            </a:r>
            <a:r>
              <a:rPr lang="en-US" sz="1800" b="1" dirty="0" smtClean="0">
                <a:latin typeface="Cambria" pitchFamily="18" charset="0"/>
              </a:rPr>
              <a:t> y </a:t>
            </a:r>
            <a:r>
              <a:rPr lang="en-US" sz="1800" b="1" dirty="0" err="1" smtClean="0">
                <a:latin typeface="Cambria" pitchFamily="18" charset="0"/>
              </a:rPr>
              <a:t>Revistas</a:t>
            </a:r>
            <a:r>
              <a:rPr lang="en-US" sz="1800" b="1" dirty="0" smtClean="0">
                <a:latin typeface="Cambria" pitchFamily="18" charset="0"/>
              </a:rPr>
              <a:t> de AL&amp;C </a:t>
            </a:r>
            <a:r>
              <a:rPr lang="en-US" sz="1800" b="1" dirty="0" err="1" smtClean="0">
                <a:latin typeface="Cambria" pitchFamily="18" charset="0"/>
              </a:rPr>
              <a:t>publicados</a:t>
            </a:r>
            <a:r>
              <a:rPr lang="en-US" sz="1800" b="1" dirty="0" smtClean="0">
                <a:latin typeface="Cambria" pitchFamily="18" charset="0"/>
              </a:rPr>
              <a:t> </a:t>
            </a:r>
            <a:r>
              <a:rPr lang="en-US" sz="1800" b="1" dirty="0" err="1" smtClean="0">
                <a:latin typeface="Cambria" pitchFamily="18" charset="0"/>
              </a:rPr>
              <a:t>por</a:t>
            </a:r>
            <a:r>
              <a:rPr lang="en-US" sz="1800" b="1" dirty="0" smtClean="0">
                <a:latin typeface="Cambria" pitchFamily="18" charset="0"/>
              </a:rPr>
              <a:t> Springer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7063" y="2636912"/>
            <a:ext cx="6267425" cy="405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7"/>
            <a:ext cx="5910058" cy="35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0515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82134"/>
            <a:ext cx="406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err="1" smtClean="0">
                <a:latin typeface="Cambria" pitchFamily="18" charset="0"/>
              </a:rPr>
              <a:t>Nuestro</a:t>
            </a:r>
            <a:r>
              <a:rPr lang="en-US" sz="1800" b="1" dirty="0" smtClean="0">
                <a:latin typeface="Cambria" pitchFamily="18" charset="0"/>
              </a:rPr>
              <a:t> </a:t>
            </a:r>
            <a:r>
              <a:rPr lang="en-US" sz="1800" b="1" dirty="0" err="1" smtClean="0">
                <a:latin typeface="Cambria" pitchFamily="18" charset="0"/>
              </a:rPr>
              <a:t>grupo</a:t>
            </a:r>
            <a:r>
              <a:rPr lang="en-US" sz="1800" b="1" dirty="0" smtClean="0">
                <a:latin typeface="Cambria" pitchFamily="18" charset="0"/>
              </a:rPr>
              <a:t> editorial </a:t>
            </a:r>
            <a:r>
              <a:rPr lang="en-US" sz="1800" b="1" dirty="0" err="1" smtClean="0">
                <a:latin typeface="Cambria" pitchFamily="18" charset="0"/>
              </a:rPr>
              <a:t>en</a:t>
            </a:r>
            <a:r>
              <a:rPr lang="en-US" sz="1800" b="1" dirty="0" smtClean="0">
                <a:latin typeface="Cambria" pitchFamily="18" charset="0"/>
              </a:rPr>
              <a:t> São Paulo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6876256" y="908720"/>
            <a:ext cx="0" cy="5688632"/>
          </a:xfrm>
          <a:prstGeom prst="line">
            <a:avLst/>
          </a:prstGeom>
          <a:solidFill>
            <a:srgbClr val="D1DDE9"/>
          </a:solidFill>
          <a:ln w="2857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/>
          <p:nvPr/>
        </p:nvCxnSpPr>
        <p:spPr bwMode="auto">
          <a:xfrm>
            <a:off x="4716016" y="908720"/>
            <a:ext cx="0" cy="5688632"/>
          </a:xfrm>
          <a:prstGeom prst="line">
            <a:avLst/>
          </a:prstGeom>
          <a:solidFill>
            <a:srgbClr val="D1DDE9"/>
          </a:solidFill>
          <a:ln w="2857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42"/>
          <p:cNvGrpSpPr/>
          <p:nvPr/>
        </p:nvGrpSpPr>
        <p:grpSpPr>
          <a:xfrm>
            <a:off x="7236296" y="6073484"/>
            <a:ext cx="1512168" cy="534212"/>
            <a:chOff x="2771800" y="2996952"/>
            <a:chExt cx="1440160" cy="792088"/>
          </a:xfrm>
        </p:grpSpPr>
        <p:sp>
          <p:nvSpPr>
            <p:cNvPr id="6" name="Chevron 5"/>
            <p:cNvSpPr/>
            <p:nvPr/>
          </p:nvSpPr>
          <p:spPr bwMode="auto">
            <a:xfrm>
              <a:off x="2771800" y="2996952"/>
              <a:ext cx="1440160" cy="792088"/>
            </a:xfrm>
            <a:prstGeom prst="chevron">
              <a:avLst/>
            </a:prstGeom>
            <a:solidFill>
              <a:schemeClr val="tx2">
                <a:lumMod val="75000"/>
                <a:lumOff val="25000"/>
              </a:schemeClr>
            </a:solidFill>
            <a:ln w="9525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6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03848" y="3212976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 smtClean="0">
                  <a:solidFill>
                    <a:schemeClr val="bg1"/>
                  </a:solidFill>
                  <a:latin typeface="Cambria" pitchFamily="18" charset="0"/>
                </a:rPr>
                <a:t>2015</a:t>
              </a:r>
              <a:endParaRPr lang="es-CL" b="1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grpSp>
        <p:nvGrpSpPr>
          <p:cNvPr id="8" name="Group 44"/>
          <p:cNvGrpSpPr/>
          <p:nvPr/>
        </p:nvGrpSpPr>
        <p:grpSpPr>
          <a:xfrm>
            <a:off x="5004048" y="6073484"/>
            <a:ext cx="1512168" cy="534212"/>
            <a:chOff x="5724128" y="2996952"/>
            <a:chExt cx="1440160" cy="792088"/>
          </a:xfrm>
        </p:grpSpPr>
        <p:sp>
          <p:nvSpPr>
            <p:cNvPr id="9" name="Chevron 8"/>
            <p:cNvSpPr/>
            <p:nvPr/>
          </p:nvSpPr>
          <p:spPr bwMode="auto">
            <a:xfrm>
              <a:off x="5724128" y="2996952"/>
              <a:ext cx="1440160" cy="792088"/>
            </a:xfrm>
            <a:prstGeom prst="chevron">
              <a:avLst/>
            </a:prstGeom>
            <a:solidFill>
              <a:schemeClr val="tx2">
                <a:lumMod val="75000"/>
                <a:lumOff val="25000"/>
              </a:schemeClr>
            </a:solidFill>
            <a:ln w="9525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6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56176" y="3234462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 smtClean="0">
                  <a:solidFill>
                    <a:schemeClr val="bg1"/>
                  </a:solidFill>
                  <a:latin typeface="Cambria" pitchFamily="18" charset="0"/>
                </a:rPr>
                <a:t>2014</a:t>
              </a:r>
              <a:endParaRPr lang="es-CL" b="1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grpSp>
        <p:nvGrpSpPr>
          <p:cNvPr id="11" name="Group 43"/>
          <p:cNvGrpSpPr/>
          <p:nvPr/>
        </p:nvGrpSpPr>
        <p:grpSpPr>
          <a:xfrm>
            <a:off x="2987824" y="6080729"/>
            <a:ext cx="1512168" cy="534212"/>
            <a:chOff x="3923928" y="2996952"/>
            <a:chExt cx="1440160" cy="792088"/>
          </a:xfrm>
        </p:grpSpPr>
        <p:sp>
          <p:nvSpPr>
            <p:cNvPr id="12" name="Chevron 11"/>
            <p:cNvSpPr/>
            <p:nvPr/>
          </p:nvSpPr>
          <p:spPr bwMode="auto">
            <a:xfrm>
              <a:off x="3923928" y="2996952"/>
              <a:ext cx="1440160" cy="792088"/>
            </a:xfrm>
            <a:prstGeom prst="chevron">
              <a:avLst/>
            </a:prstGeom>
            <a:solidFill>
              <a:schemeClr val="tx2">
                <a:lumMod val="75000"/>
                <a:lumOff val="25000"/>
              </a:schemeClr>
            </a:solidFill>
            <a:ln w="9525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6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55977" y="3170800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 smtClean="0">
                  <a:solidFill>
                    <a:schemeClr val="bg1"/>
                  </a:solidFill>
                  <a:latin typeface="Cambria" pitchFamily="18" charset="0"/>
                </a:rPr>
                <a:t>2013</a:t>
              </a:r>
              <a:endParaRPr lang="es-CL" b="1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pic>
        <p:nvPicPr>
          <p:cNvPr id="14" name="Picture 13" descr="C:\Users\bioj01\Desktop\cda_display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41238"/>
            <a:ext cx="914300" cy="1071445"/>
          </a:xfrm>
          <a:prstGeom prst="rect">
            <a:avLst/>
          </a:prstGeom>
          <a:noFill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6484" y="4797152"/>
            <a:ext cx="864096" cy="101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21"/>
          <p:cNvGrpSpPr/>
          <p:nvPr/>
        </p:nvGrpSpPr>
        <p:grpSpPr>
          <a:xfrm>
            <a:off x="1374516" y="5206719"/>
            <a:ext cx="1800200" cy="1368152"/>
            <a:chOff x="1418344" y="5085184"/>
            <a:chExt cx="1800200" cy="1368152"/>
          </a:xfrm>
        </p:grpSpPr>
        <p:pic>
          <p:nvPicPr>
            <p:cNvPr id="23" name="Picture 22" descr="C:\Users\bioj01\Desktop\gabriel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2400" y="5085184"/>
              <a:ext cx="914300" cy="1071445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1418344" y="6145559"/>
              <a:ext cx="18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002060"/>
                  </a:solidFill>
                  <a:latin typeface="Cambria" pitchFamily="18" charset="0"/>
                  <a:cs typeface="Calibri" pitchFamily="34" charset="0"/>
                </a:rPr>
                <a:t>Clinical Medicine</a:t>
              </a:r>
              <a:endParaRPr lang="en-US" sz="1400" dirty="0">
                <a:solidFill>
                  <a:srgbClr val="00206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536" y="2775732"/>
            <a:ext cx="864096" cy="102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5080" y="1445294"/>
            <a:ext cx="1028328" cy="102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3768" y="2995558"/>
            <a:ext cx="864096" cy="102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33"/>
          <p:cNvGrpSpPr/>
          <p:nvPr/>
        </p:nvGrpSpPr>
        <p:grpSpPr>
          <a:xfrm>
            <a:off x="3545160" y="2041103"/>
            <a:ext cx="1458888" cy="1387897"/>
            <a:chOff x="5378784" y="5065439"/>
            <a:chExt cx="1458888" cy="1387897"/>
          </a:xfrm>
        </p:grpSpPr>
        <p:pic>
          <p:nvPicPr>
            <p:cNvPr id="35" name="Picture 7" descr="C:\Users\bioj01\Desktop\luciana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04072" y="5065439"/>
              <a:ext cx="914300" cy="1071445"/>
            </a:xfrm>
            <a:prstGeom prst="rect">
              <a:avLst/>
            </a:prstGeom>
            <a:noFill/>
          </p:spPr>
        </p:pic>
        <p:sp>
          <p:nvSpPr>
            <p:cNvPr id="36" name="TextBox 35"/>
            <p:cNvSpPr txBox="1"/>
            <p:nvPr/>
          </p:nvSpPr>
          <p:spPr>
            <a:xfrm>
              <a:off x="5378784" y="6145559"/>
              <a:ext cx="14588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002060"/>
                  </a:solidFill>
                  <a:latin typeface="Cambria" pitchFamily="18" charset="0"/>
                  <a:cs typeface="Calibri" pitchFamily="34" charset="0"/>
                </a:rPr>
                <a:t> BMC</a:t>
              </a:r>
              <a:endParaRPr lang="en-US" sz="1400" dirty="0">
                <a:solidFill>
                  <a:srgbClr val="00206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grpSp>
        <p:nvGrpSpPr>
          <p:cNvPr id="22" name="Group 17"/>
          <p:cNvGrpSpPr/>
          <p:nvPr/>
        </p:nvGrpSpPr>
        <p:grpSpPr>
          <a:xfrm>
            <a:off x="193948" y="5173816"/>
            <a:ext cx="1353716" cy="1387897"/>
            <a:chOff x="4644008" y="1229270"/>
            <a:chExt cx="1353716" cy="1387897"/>
          </a:xfrm>
        </p:grpSpPr>
        <p:sp>
          <p:nvSpPr>
            <p:cNvPr id="19" name="TextBox 18"/>
            <p:cNvSpPr txBox="1"/>
            <p:nvPr/>
          </p:nvSpPr>
          <p:spPr>
            <a:xfrm>
              <a:off x="4644008" y="2309390"/>
              <a:ext cx="13537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002060"/>
                  </a:solidFill>
                  <a:latin typeface="Cambria" pitchFamily="18" charset="0"/>
                  <a:cs typeface="Calibri" pitchFamily="34" charset="0"/>
                </a:rPr>
                <a:t>  Life Sciences</a:t>
              </a:r>
              <a:endParaRPr lang="en-US" sz="1400" dirty="0">
                <a:solidFill>
                  <a:srgbClr val="00206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20" name="Picture 19" descr="C:\Users\bioj01\Desktop\roberta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01581" y="1229270"/>
              <a:ext cx="914300" cy="1071445"/>
            </a:xfrm>
            <a:prstGeom prst="rect">
              <a:avLst/>
            </a:prstGeom>
            <a:noFill/>
          </p:spPr>
        </p:pic>
      </p:grpSp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09937" y="2420889"/>
            <a:ext cx="881263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583664"/>
            <a:ext cx="864096" cy="101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7677372" y="3017671"/>
            <a:ext cx="135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002060"/>
                </a:solidFill>
                <a:latin typeface="Cambria" pitchFamily="18" charset="0"/>
                <a:cs typeface="Calibri" pitchFamily="34" charset="0"/>
              </a:rPr>
              <a:t>  Life Sciences</a:t>
            </a:r>
            <a:endParaRPr lang="en-US" sz="1400" dirty="0">
              <a:solidFill>
                <a:srgbClr val="002060"/>
              </a:solidFill>
              <a:latin typeface="Cambria" pitchFamily="18" charset="0"/>
              <a:cs typeface="Calibri" pitchFamily="34" charset="0"/>
            </a:endParaRPr>
          </a:p>
        </p:txBody>
      </p:sp>
      <p:pic>
        <p:nvPicPr>
          <p:cNvPr id="44" name="Picture 43" descr="C:\Users\bioj01\Desktop\cda_display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5634" y="3727235"/>
            <a:ext cx="914300" cy="1071445"/>
          </a:xfrm>
          <a:prstGeom prst="rect">
            <a:avLst/>
          </a:prstGeom>
          <a:noFill/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8960" y="4452063"/>
            <a:ext cx="1011465" cy="101146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942856" y="5497487"/>
            <a:ext cx="2093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002060"/>
                </a:solidFill>
                <a:latin typeface="Cambria" pitchFamily="18" charset="0"/>
                <a:cs typeface="Calibri" pitchFamily="34" charset="0"/>
              </a:rPr>
              <a:t>Administrative Assistant</a:t>
            </a:r>
            <a:endParaRPr lang="en-US" sz="1400" dirty="0">
              <a:solidFill>
                <a:srgbClr val="002060"/>
              </a:solidFill>
              <a:latin typeface="Cambria" pitchFamily="18" charset="0"/>
              <a:cs typeface="Calibri" pitchFamily="34" charset="0"/>
            </a:endParaRPr>
          </a:p>
        </p:txBody>
      </p:sp>
      <p:grpSp>
        <p:nvGrpSpPr>
          <p:cNvPr id="25" name="Group 27"/>
          <p:cNvGrpSpPr/>
          <p:nvPr/>
        </p:nvGrpSpPr>
        <p:grpSpPr>
          <a:xfrm>
            <a:off x="3016847" y="3825099"/>
            <a:ext cx="2433576" cy="1332093"/>
            <a:chOff x="6458904" y="5049235"/>
            <a:chExt cx="2433576" cy="1332093"/>
          </a:xfrm>
        </p:grpSpPr>
        <p:pic>
          <p:nvPicPr>
            <p:cNvPr id="29" name="Picture 6" descr="C:\Users\bioj01\Desktop\jorge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530912" y="5049235"/>
              <a:ext cx="914300" cy="1071445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6458904" y="6073551"/>
              <a:ext cx="24335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002060"/>
                  </a:solidFill>
                  <a:latin typeface="Cambria" pitchFamily="18" charset="0"/>
                  <a:cs typeface="Calibri" pitchFamily="34" charset="0"/>
                </a:rPr>
                <a:t>Computer Sciences</a:t>
              </a:r>
              <a:endParaRPr lang="en-US" sz="1400" dirty="0">
                <a:solidFill>
                  <a:srgbClr val="00206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3121" y="2043058"/>
            <a:ext cx="952500" cy="952500"/>
          </a:xfrm>
          <a:prstGeom prst="rect">
            <a:avLst/>
          </a:prstGeom>
        </p:spPr>
      </p:pic>
      <p:grpSp>
        <p:nvGrpSpPr>
          <p:cNvPr id="28" name="Group 14"/>
          <p:cNvGrpSpPr/>
          <p:nvPr/>
        </p:nvGrpSpPr>
        <p:grpSpPr>
          <a:xfrm>
            <a:off x="1110208" y="1393031"/>
            <a:ext cx="1661592" cy="1387897"/>
            <a:chOff x="3635896" y="1609055"/>
            <a:chExt cx="1661592" cy="1387897"/>
          </a:xfrm>
        </p:grpSpPr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707904" y="1609055"/>
              <a:ext cx="954539" cy="1085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3635896" y="2689175"/>
              <a:ext cx="1661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002060"/>
                  </a:solidFill>
                  <a:latin typeface="Cambria" pitchFamily="18" charset="0"/>
                  <a:cs typeface="Calibri" pitchFamily="34" charset="0"/>
                </a:rPr>
                <a:t>Editorial Assistant</a:t>
              </a:r>
              <a:endParaRPr lang="en-US" sz="1400" dirty="0">
                <a:solidFill>
                  <a:srgbClr val="00206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grpSp>
        <p:nvGrpSpPr>
          <p:cNvPr id="34" name="Group 24"/>
          <p:cNvGrpSpPr/>
          <p:nvPr/>
        </p:nvGrpSpPr>
        <p:grpSpPr>
          <a:xfrm>
            <a:off x="-309848" y="3334511"/>
            <a:ext cx="2433576" cy="1390633"/>
            <a:chOff x="1490352" y="5062703"/>
            <a:chExt cx="2433576" cy="1390633"/>
          </a:xfrm>
        </p:grpSpPr>
        <p:pic>
          <p:nvPicPr>
            <p:cNvPr id="26" name="Picture 25" descr="C:\Users\bioj01\Desktop\luis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930512" y="5062703"/>
              <a:ext cx="914300" cy="1071445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1490352" y="6145559"/>
              <a:ext cx="24335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2060"/>
                  </a:solidFill>
                  <a:latin typeface="Cambria" pitchFamily="18" charset="0"/>
                  <a:cs typeface="Calibri" pitchFamily="34" charset="0"/>
                </a:rPr>
                <a:t>Applied Sciences</a:t>
              </a:r>
              <a:endParaRPr lang="en-US" sz="1400" dirty="0">
                <a:solidFill>
                  <a:srgbClr val="00206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73774" y="3212975"/>
            <a:ext cx="2914650" cy="1391937"/>
            <a:chOff x="5041726" y="1556792"/>
            <a:chExt cx="2914650" cy="1391937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110387" y="1556792"/>
              <a:ext cx="1076954" cy="1067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" name="TextBox 38"/>
            <p:cNvSpPr txBox="1"/>
            <p:nvPr/>
          </p:nvSpPr>
          <p:spPr>
            <a:xfrm>
              <a:off x="5041726" y="2640952"/>
              <a:ext cx="2914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002060"/>
                  </a:solidFill>
                  <a:latin typeface="Cambria" pitchFamily="18" charset="0"/>
                  <a:cs typeface="Calibri" pitchFamily="34" charset="0"/>
                </a:rPr>
                <a:t>Mathematics</a:t>
              </a:r>
              <a:endParaRPr lang="en-US" sz="1400" dirty="0">
                <a:solidFill>
                  <a:srgbClr val="00206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64767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7" y="764704"/>
            <a:ext cx="4582853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 bwMode="auto">
          <a:xfrm>
            <a:off x="395536" y="332656"/>
            <a:ext cx="7861300" cy="2492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0" i="0" spc="10" baseline="0">
                <a:solidFill>
                  <a:schemeClr val="accent4"/>
                </a:solidFill>
                <a:latin typeface="Cambria"/>
                <a:ea typeface="ヒラギノ角ゴ Pro W3" pitchFamily="-65" charset="-128"/>
                <a:cs typeface="Cambria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Cambria" charset="0"/>
                <a:ea typeface="ヒラギノ角ゴ Pro W3" pitchFamily="-65" charset="-128"/>
                <a:cs typeface="Cambria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Cambria" charset="0"/>
                <a:ea typeface="ヒラギノ角ゴ Pro W3" pitchFamily="-65" charset="-128"/>
                <a:cs typeface="Cambria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Cambria" charset="0"/>
                <a:ea typeface="ヒラギノ角ゴ Pro W3" pitchFamily="-65" charset="-128"/>
                <a:cs typeface="Cambria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Cambria" charset="0"/>
                <a:ea typeface="ヒラギノ角ゴ Pro W3" pitchFamily="-65" charset="-128"/>
                <a:cs typeface="Cambria" pitchFamily="18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>
                <a:schemeClr val="tx2"/>
              </a:buClr>
            </a:pPr>
            <a:r>
              <a:rPr lang="es-CL" sz="1800" b="1" kern="0" dirty="0" smtClean="0">
                <a:solidFill>
                  <a:schemeClr val="tx2"/>
                </a:solidFill>
                <a:latin typeface="Cambria" pitchFamily="18" charset="0"/>
                <a:cs typeface="Calibri"/>
              </a:rPr>
              <a:t>http</a:t>
            </a:r>
            <a:r>
              <a:rPr lang="es-CL" sz="1800" b="1" kern="0" dirty="0">
                <a:solidFill>
                  <a:schemeClr val="tx2"/>
                </a:solidFill>
                <a:latin typeface="Cambria" pitchFamily="18" charset="0"/>
                <a:cs typeface="Calibri"/>
              </a:rPr>
              <a:t>://www.springer.com/gp/authors-editors/author-academy </a:t>
            </a:r>
          </a:p>
        </p:txBody>
      </p:sp>
    </p:spTree>
    <p:extLst>
      <p:ext uri="{BB962C8B-B14F-4D97-AF65-F5344CB8AC3E}">
        <p14:creationId xmlns:p14="http://schemas.microsoft.com/office/powerpoint/2010/main" xmlns="" val="1600877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395536" y="332656"/>
            <a:ext cx="7861300" cy="2492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0" i="0" spc="10" baseline="0">
                <a:solidFill>
                  <a:schemeClr val="accent4"/>
                </a:solidFill>
                <a:latin typeface="Cambria"/>
                <a:ea typeface="ヒラギノ角ゴ Pro W3" pitchFamily="-65" charset="-128"/>
                <a:cs typeface="Cambria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Cambria" charset="0"/>
                <a:ea typeface="ヒラギノ角ゴ Pro W3" pitchFamily="-65" charset="-128"/>
                <a:cs typeface="Cambria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Cambria" charset="0"/>
                <a:ea typeface="ヒラギノ角ゴ Pro W3" pitchFamily="-65" charset="-128"/>
                <a:cs typeface="Cambria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Cambria" charset="0"/>
                <a:ea typeface="ヒラギノ角ゴ Pro W3" pitchFamily="-65" charset="-128"/>
                <a:cs typeface="Cambria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Cambria" charset="0"/>
                <a:ea typeface="ヒラギノ角ゴ Pro W3" pitchFamily="-65" charset="-128"/>
                <a:cs typeface="Cambria" pitchFamily="18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>
                <a:schemeClr val="tx2"/>
              </a:buClr>
            </a:pPr>
            <a:r>
              <a:rPr lang="es-CL" sz="1800" b="1" kern="0" dirty="0">
                <a:solidFill>
                  <a:schemeClr val="tx2"/>
                </a:solidFill>
                <a:latin typeface="Cambria" pitchFamily="18" charset="0"/>
                <a:cs typeface="Calibri"/>
              </a:rPr>
              <a:t>http://www.authormapper.com/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8" y="850726"/>
            <a:ext cx="9210676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9747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002" y="831672"/>
            <a:ext cx="8777486" cy="590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2130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Presentación en pantalla (4:3)</PresentationFormat>
  <Paragraphs>33</Paragraphs>
  <Slides>12</Slides>
  <Notes>0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Parte 4</vt:lpstr>
      <vt:lpstr>Diapositiva 2</vt:lpstr>
      <vt:lpstr>Diapositiva 3</vt:lpstr>
      <vt:lpstr>Springer en AL&amp;C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Parte 4</dc:title>
  <dc:creator>Lourdes Ramos</dc:creator>
  <cp:lastModifiedBy>Lourdes Ramos</cp:lastModifiedBy>
  <cp:revision>1</cp:revision>
  <dcterms:created xsi:type="dcterms:W3CDTF">2015-10-02T20:18:14Z</dcterms:created>
  <dcterms:modified xsi:type="dcterms:W3CDTF">2015-10-02T20:18:41Z</dcterms:modified>
</cp:coreProperties>
</file>