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81F4B-9708-4035-B407-1F24B2F36E29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E632-A8D0-48B5-9112-BB58FA943A7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j.org/doaj?uiLanguage=e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doaj.org/doaj?uiLanguag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Parte 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332656"/>
            <a:ext cx="4896544" cy="249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0" i="0" spc="10" baseline="0">
                <a:solidFill>
                  <a:schemeClr val="accent4"/>
                </a:solidFill>
                <a:latin typeface="Cambria"/>
                <a:ea typeface="ヒラギノ角ゴ Pro W3" pitchFamily="-65" charset="-128"/>
                <a:cs typeface="Cambria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1800" b="1" kern="0" dirty="0" smtClean="0"/>
              <a:t>Adopción por áreas del conocimiento</a:t>
            </a:r>
            <a:endParaRPr lang="de-DE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97318" cy="500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irectory of Open Access Journa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070" y="5758161"/>
            <a:ext cx="1512168" cy="4612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nhaltsplatzhalter 3"/>
          <p:cNvSpPr>
            <a:spLocks noGrp="1"/>
          </p:cNvSpPr>
          <p:nvPr>
            <p:ph idx="4294967295"/>
          </p:nvPr>
        </p:nvSpPr>
        <p:spPr>
          <a:xfrm>
            <a:off x="179512" y="893853"/>
            <a:ext cx="8352928" cy="56374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buFont typeface="Times" pitchFamily="18" charset="0"/>
              <a:buNone/>
            </a:pPr>
            <a:r>
              <a:rPr lang="es-CL" dirty="0" smtClean="0">
                <a:latin typeface="Cambria" pitchFamily="18" charset="0"/>
                <a:cs typeface="Calibri" panose="020F0502020204030204" pitchFamily="34" charset="0"/>
              </a:rPr>
              <a:t>       Mandatos de acceso abierto: las instituciones de investigación y las agencias requieren que los resultados de las investigaciones </a:t>
            </a:r>
            <a:r>
              <a:rPr lang="es-CL" dirty="0" err="1" smtClean="0">
                <a:latin typeface="Cambria" pitchFamily="18" charset="0"/>
                <a:cs typeface="Calibri" panose="020F0502020204030204" pitchFamily="34" charset="0"/>
              </a:rPr>
              <a:t>financiadaa</a:t>
            </a:r>
            <a:r>
              <a:rPr lang="es-CL" dirty="0" smtClean="0">
                <a:latin typeface="Cambria" pitchFamily="18" charset="0"/>
                <a:cs typeface="Calibri" panose="020F0502020204030204" pitchFamily="34" charset="0"/>
              </a:rPr>
              <a:t> por ellos se publican en acceso abierto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0656" y="332656"/>
            <a:ext cx="8305800" cy="249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s-CL" sz="1800" b="1" kern="0" spc="10" dirty="0">
                <a:latin typeface="Cambria" pitchFamily="18" charset="0"/>
                <a:ea typeface="ヒラギノ角ゴ Pro W3" pitchFamily="-65" charset="-128"/>
                <a:cs typeface="Calibri" pitchFamily="34" charset="0"/>
              </a:rPr>
              <a:t>A</a:t>
            </a:r>
            <a:r>
              <a:rPr lang="es-CL" sz="1800" b="1" kern="0" spc="10" dirty="0" smtClean="0">
                <a:latin typeface="Cambria" pitchFamily="18" charset="0"/>
                <a:ea typeface="ヒラギノ角ゴ Pro W3" pitchFamily="-65" charset="-128"/>
                <a:cs typeface="Calibri" pitchFamily="34" charset="0"/>
              </a:rPr>
              <a:t>cceso abierto como política pública de ciencia</a:t>
            </a:r>
            <a:endParaRPr kumimoji="0" lang="es-CL" sz="1800" b="1" i="0" u="none" strike="noStrike" kern="0" cap="none" spc="10" normalizeH="0" baseline="0" dirty="0">
              <a:ln>
                <a:noFill/>
              </a:ln>
              <a:effectLst/>
              <a:uLnTx/>
              <a:uFillTx/>
              <a:latin typeface="Cambria" pitchFamily="18" charset="0"/>
              <a:ea typeface="ヒラギノ角ゴ Pro W3" pitchFamily="-65" charset="-128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12" y="1898796"/>
            <a:ext cx="8551140" cy="47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50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395536" y="332656"/>
            <a:ext cx="7861300" cy="249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0" i="0" spc="10" baseline="0">
                <a:solidFill>
                  <a:schemeClr val="accent4"/>
                </a:solidFill>
                <a:latin typeface="Cambria"/>
                <a:ea typeface="ヒラギノ角ゴ Pro W3" pitchFamily="-65" charset="-128"/>
                <a:cs typeface="Cambria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1800" b="1" kern="0" dirty="0" err="1" smtClean="0">
                <a:solidFill>
                  <a:schemeClr val="tx2"/>
                </a:solidFill>
                <a:latin typeface="Cambria" pitchFamily="18" charset="0"/>
                <a:cs typeface="Calibri" pitchFamily="34" charset="0"/>
              </a:rPr>
              <a:t>SpringerBriefs</a:t>
            </a:r>
            <a:r>
              <a:rPr lang="es-CL" sz="1800" b="1" kern="0" dirty="0" smtClean="0">
                <a:solidFill>
                  <a:schemeClr val="tx2"/>
                </a:solidFill>
                <a:latin typeface="Cambria" pitchFamily="18" charset="0"/>
                <a:cs typeface="Calibri" pitchFamily="34" charset="0"/>
              </a:rPr>
              <a:t> y </a:t>
            </a:r>
            <a:r>
              <a:rPr lang="es-CL" sz="1800" b="1" kern="0" dirty="0" err="1" smtClean="0">
                <a:solidFill>
                  <a:schemeClr val="tx2"/>
                </a:solidFill>
                <a:latin typeface="Cambria" pitchFamily="18" charset="0"/>
                <a:cs typeface="Calibri" pitchFamily="34" charset="0"/>
              </a:rPr>
              <a:t>SpringerThesis</a:t>
            </a:r>
            <a:endParaRPr lang="es-CL" sz="1800" b="1" kern="0" dirty="0">
              <a:solidFill>
                <a:schemeClr val="tx2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4008" y="980728"/>
            <a:ext cx="0" cy="5400600"/>
          </a:xfrm>
          <a:prstGeom prst="line">
            <a:avLst/>
          </a:prstGeom>
          <a:solidFill>
            <a:srgbClr val="D1DDE9"/>
          </a:solidFill>
          <a:ln w="2857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439714"/>
            <a:ext cx="4176464" cy="4653582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Calibri"/>
                <a:ea typeface="ヒラギノ角ゴ Pro W3" pitchFamily="-65" charset="-128"/>
                <a:cs typeface="ヒラギノ角ゴ Pro W3" pitchFamily="-65" charset="-128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Lucida Grande" charset="0"/>
              <a:buChar char="–"/>
              <a:defRPr sz="1600">
                <a:solidFill>
                  <a:schemeClr val="tx2"/>
                </a:solidFill>
                <a:latin typeface="Calibri"/>
                <a:ea typeface="ヒラギノ角ゴ Pro W3" charset="-128"/>
                <a:cs typeface="ヒラギノ角ゴ Pro W3" charset="0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Calibri"/>
                <a:ea typeface="ＭＳ Ｐゴシック" charset="0"/>
                <a:cs typeface="Geneva" charset="-128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Lucida Grande" charset="0"/>
              <a:buChar char="–"/>
              <a:defRPr sz="160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9pPr>
          </a:lstStyle>
          <a:p>
            <a:pPr>
              <a:buClr>
                <a:schemeClr val="tx2"/>
              </a:buClr>
            </a:pPr>
            <a:r>
              <a:rPr lang="es-CL" kern="0" dirty="0" smtClean="0">
                <a:latin typeface="Cambria" pitchFamily="18" charset="0"/>
                <a:cs typeface="Calibri" pitchFamily="34" charset="0"/>
              </a:rPr>
              <a:t>Un formato donde se puede publicar sus ideas y que se encuentre entre el formato de un artículo científico y un libro</a:t>
            </a:r>
          </a:p>
          <a:p>
            <a:pPr>
              <a:buClr>
                <a:schemeClr val="tx2"/>
              </a:buClr>
            </a:pPr>
            <a:r>
              <a:rPr lang="es-CL" kern="0" dirty="0" smtClean="0">
                <a:latin typeface="Cambria" pitchFamily="18" charset="0"/>
                <a:cs typeface="Calibri" pitchFamily="34" charset="0"/>
              </a:rPr>
              <a:t>Temas de punta y tutoriales extensos</a:t>
            </a:r>
          </a:p>
          <a:p>
            <a:pPr>
              <a:buClr>
                <a:schemeClr val="tx2"/>
              </a:buClr>
            </a:pPr>
            <a:r>
              <a:rPr lang="es-CL" kern="0" dirty="0" smtClean="0">
                <a:latin typeface="Cambria" pitchFamily="18" charset="0"/>
                <a:cs typeface="Calibri" pitchFamily="34" charset="0"/>
              </a:rPr>
              <a:t>En general contiene 100 páginas</a:t>
            </a:r>
          </a:p>
          <a:p>
            <a:pPr>
              <a:buClr>
                <a:schemeClr val="tx2"/>
              </a:buClr>
            </a:pPr>
            <a:r>
              <a:rPr lang="es-CL" kern="0" dirty="0" smtClean="0">
                <a:latin typeface="Cambria" pitchFamily="18" charset="0"/>
                <a:cs typeface="Calibri" pitchFamily="34" charset="0"/>
              </a:rPr>
              <a:t>Contrato de 2 páginas y rápida publicación</a:t>
            </a:r>
          </a:p>
          <a:p>
            <a:pPr>
              <a:buClr>
                <a:schemeClr val="tx2"/>
              </a:buClr>
            </a:pPr>
            <a:r>
              <a:rPr lang="es-CL" kern="0" dirty="0" smtClean="0">
                <a:latin typeface="Cambria" pitchFamily="18" charset="0"/>
                <a:cs typeface="Calibri" pitchFamily="34" charset="0"/>
              </a:rPr>
              <a:t>Organizados en series temáticas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92042"/>
            <a:ext cx="9407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392042"/>
            <a:ext cx="95053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392042"/>
            <a:ext cx="95052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4932040" y="3717032"/>
            <a:ext cx="432048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SzPct val="130000"/>
            </a:pPr>
            <a:r>
              <a:rPr lang="es-CL" dirty="0" smtClean="0">
                <a:latin typeface="Cambria" pitchFamily="18" charset="0"/>
                <a:cs typeface="Calibri" pitchFamily="34" charset="0"/>
              </a:rPr>
              <a:t>Los mejores institutos en el mundo están invitados a nominar a sus mejores teses de doctorado para el premio Springer Tesis</a:t>
            </a:r>
            <a:endParaRPr lang="es-CL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4866623" y="4830251"/>
            <a:ext cx="4457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dirty="0" smtClean="0">
                <a:latin typeface="Cambria" pitchFamily="18" charset="0"/>
              </a:rPr>
              <a:t>Series en Química , Física, Astrofísica, </a:t>
            </a:r>
            <a:r>
              <a:rPr lang="es-CL" dirty="0">
                <a:latin typeface="Cambria" pitchFamily="18" charset="0"/>
              </a:rPr>
              <a:t/>
            </a:r>
            <a:br>
              <a:rPr lang="es-CL" dirty="0">
                <a:latin typeface="Cambria" pitchFamily="18" charset="0"/>
              </a:rPr>
            </a:br>
            <a:r>
              <a:rPr lang="es-CL" dirty="0" smtClean="0">
                <a:latin typeface="Cambria" pitchFamily="18" charset="0"/>
              </a:rPr>
              <a:t>Materiales, </a:t>
            </a:r>
            <a:r>
              <a:rPr lang="es-CL" dirty="0" err="1" smtClean="0">
                <a:latin typeface="Cambria" pitchFamily="18" charset="0"/>
              </a:rPr>
              <a:t>Nanociencia</a:t>
            </a:r>
            <a:r>
              <a:rPr lang="es-CL" dirty="0" smtClean="0">
                <a:latin typeface="Cambria" pitchFamily="18" charset="0"/>
              </a:rPr>
              <a:t>, Ingeniería Química, Sistemas Complejos, Biofísica y Biotecnología</a:t>
            </a:r>
          </a:p>
        </p:txBody>
      </p:sp>
      <p:pic>
        <p:nvPicPr>
          <p:cNvPr id="12290" name="Picture 2" descr="https://images.springer.com/sgw/books/medium/97836422980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044" y="1799754"/>
            <a:ext cx="949183" cy="150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crg.unsw.edu.au/sites/pcrgdev/files/uploads/Springer%20thes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248" y="1799754"/>
            <a:ext cx="1042056" cy="15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mages.springer.com/sgw/books/medium/97836422758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412" y="1799753"/>
            <a:ext cx="977044" cy="15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64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20080" y="1628097"/>
            <a:ext cx="6588224" cy="384105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/>
              </a:rPr>
              <a:t>Con revisión por pares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/>
              </a:rPr>
              <a:t>Acceso Abierto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/>
              </a:rPr>
              <a:t>Consejo Editorial Internacional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/>
              </a:rPr>
              <a:t>Alta calidad: porcentaje de aceptación del 60%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es-CL" dirty="0" smtClean="0">
              <a:latin typeface="Cambria" pitchFamily="18" charset="0"/>
              <a:cs typeface="Calibri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s-CL" b="1" dirty="0" smtClean="0">
                <a:latin typeface="Cambria" pitchFamily="18" charset="0"/>
                <a:cs typeface="Calibri"/>
              </a:rPr>
              <a:t>Para todas las disciplinas</a:t>
            </a:r>
            <a:r>
              <a:rPr lang="es-CL" dirty="0" smtClean="0">
                <a:latin typeface="Cambria" pitchFamily="18" charset="0"/>
                <a:cs typeface="Calibri"/>
              </a:rPr>
              <a:t>.</a:t>
            </a:r>
          </a:p>
          <a:p>
            <a:pPr marL="184150" lvl="1" indent="0">
              <a:spcBef>
                <a:spcPts val="0"/>
              </a:spcBef>
              <a:buClr>
                <a:schemeClr val="tx2"/>
              </a:buClr>
              <a:buNone/>
            </a:pPr>
            <a:endParaRPr lang="es-CL" dirty="0" smtClean="0">
              <a:latin typeface="Cambria" pitchFamily="18" charset="0"/>
              <a:cs typeface="Calibri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/>
              </a:rPr>
              <a:t>No hay un enfoque en el factor de impacto</a:t>
            </a:r>
          </a:p>
          <a:p>
            <a:pPr lvl="2"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es-CL" dirty="0" smtClean="0">
                <a:latin typeface="Cambria" pitchFamily="18" charset="0"/>
                <a:cs typeface="Calibri"/>
              </a:rPr>
              <a:t> Acepta trabajos de baja citación</a:t>
            </a:r>
          </a:p>
          <a:p>
            <a:pPr marL="376238" lvl="2" indent="0"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es-CL" dirty="0" smtClean="0">
                <a:latin typeface="Cambria" pitchFamily="18" charset="0"/>
                <a:cs typeface="Calibri"/>
              </a:rPr>
              <a:t> Publica estudios regionales a nivel internacional</a:t>
            </a:r>
          </a:p>
          <a:p>
            <a:pPr marL="376238" lvl="2" indent="0"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es-CL" dirty="0" smtClean="0">
                <a:latin typeface="Cambria" pitchFamily="18" charset="0"/>
                <a:cs typeface="Calibri"/>
              </a:rPr>
              <a:t> Estimula compartir tus datos brutos</a:t>
            </a:r>
          </a:p>
          <a:p>
            <a:pPr marL="184150" lvl="1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s-CL" dirty="0" smtClean="0">
                <a:latin typeface="Cambria" pitchFamily="18" charset="0"/>
                <a:cs typeface="Calibri"/>
              </a:rPr>
              <a:t> 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/>
              </a:rPr>
              <a:t>Descuentos y exenciones disponibles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9381"/>
            <a:ext cx="7861300" cy="249299"/>
          </a:xfrm>
        </p:spPr>
        <p:txBody>
          <a:bodyPr>
            <a:normAutofit fontScale="90000"/>
          </a:bodyPr>
          <a:lstStyle/>
          <a:p>
            <a:pPr>
              <a:buClr>
                <a:schemeClr val="tx2"/>
              </a:buClr>
            </a:pPr>
            <a:r>
              <a:rPr lang="es-CL" sz="1800" b="1" dirty="0" err="1" smtClean="0">
                <a:solidFill>
                  <a:schemeClr val="tx2"/>
                </a:solidFill>
                <a:latin typeface="Cambria" pitchFamily="18" charset="0"/>
                <a:cs typeface="Calibri"/>
              </a:rPr>
              <a:t>SpringerPlus</a:t>
            </a:r>
            <a:r>
              <a:rPr lang="es-CL" sz="1800" b="1" dirty="0" smtClean="0">
                <a:solidFill>
                  <a:schemeClr val="tx2"/>
                </a:solidFill>
                <a:latin typeface="Cambria" pitchFamily="18" charset="0"/>
                <a:cs typeface="Calibri"/>
              </a:rPr>
              <a:t> | http://www.springerplus.com</a:t>
            </a:r>
            <a:endParaRPr lang="es-CL" sz="1800" b="1" dirty="0">
              <a:solidFill>
                <a:schemeClr val="tx2"/>
              </a:solidFill>
              <a:latin typeface="Cambria" pitchFamily="18" charset="0"/>
              <a:cs typeface="Calibri"/>
            </a:endParaRPr>
          </a:p>
        </p:txBody>
      </p:sp>
      <p:pic>
        <p:nvPicPr>
          <p:cNvPr id="100354" name="Picture 2" descr="\\id362\homedir$\HARI01\My Documents\__SpringerPlus\SpringerPlus docs\4006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410" y="917335"/>
            <a:ext cx="1153142" cy="15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657" y="2725947"/>
            <a:ext cx="3046464" cy="39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120" y="657531"/>
            <a:ext cx="1146879" cy="7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7292" y="1467030"/>
            <a:ext cx="1102507" cy="3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745" y="1922497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794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75756"/>
            <a:ext cx="6495005" cy="35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www.digital-science.com/wp-content/uploads/2015/04/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340768"/>
            <a:ext cx="63817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4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77854"/>
            <a:ext cx="6048673" cy="357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58689"/>
            <a:ext cx="2880320" cy="538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8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63" y="834008"/>
            <a:ext cx="6717809" cy="56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073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415" y="852488"/>
            <a:ext cx="7128073" cy="593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256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994625"/>
            <a:ext cx="7848600" cy="2954655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 pitchFamily="34" charset="0"/>
              </a:rPr>
              <a:t>Los autores retienen el copyright</a:t>
            </a:r>
            <a:endParaRPr lang="es-CL" dirty="0">
              <a:latin typeface="Cambria" pitchFamily="18" charset="0"/>
              <a:cs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s-CL" dirty="0">
                <a:latin typeface="Cambria" pitchFamily="18" charset="0"/>
                <a:cs typeface="Calibri" pitchFamily="34" charset="0"/>
              </a:rPr>
              <a:t>CC-BY </a:t>
            </a:r>
            <a:r>
              <a:rPr lang="es-CL" dirty="0" err="1">
                <a:latin typeface="Cambria" pitchFamily="18" charset="0"/>
                <a:cs typeface="Calibri" pitchFamily="34" charset="0"/>
              </a:rPr>
              <a:t>license</a:t>
            </a:r>
            <a:r>
              <a:rPr lang="es-CL" dirty="0">
                <a:latin typeface="Cambria" pitchFamily="18" charset="0"/>
                <a:cs typeface="Calibri" pitchFamily="34" charset="0"/>
              </a:rPr>
              <a:t>: copyright pertenece al autor y permite reutilizar el contenido desde que se hace </a:t>
            </a:r>
            <a:r>
              <a:rPr lang="es-CL" dirty="0" smtClean="0">
                <a:latin typeface="Cambria" pitchFamily="18" charset="0"/>
                <a:cs typeface="Calibri" pitchFamily="34" charset="0"/>
              </a:rPr>
              <a:t>referencia</a:t>
            </a:r>
          </a:p>
          <a:p>
            <a:pPr>
              <a:buClr>
                <a:schemeClr val="tx2"/>
              </a:buClr>
            </a:pPr>
            <a:endParaRPr lang="es-CL" dirty="0">
              <a:latin typeface="Cambria" pitchFamily="18" charset="0"/>
              <a:cs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s-CL" dirty="0">
                <a:latin typeface="Cambria" pitchFamily="18" charset="0"/>
                <a:cs typeface="Calibri" pitchFamily="34" charset="0"/>
              </a:rPr>
              <a:t>A</a:t>
            </a:r>
            <a:r>
              <a:rPr lang="es-CL" dirty="0" smtClean="0">
                <a:latin typeface="Cambria" pitchFamily="18" charset="0"/>
                <a:cs typeface="Calibri" pitchFamily="34" charset="0"/>
              </a:rPr>
              <a:t>rtículo </a:t>
            </a:r>
            <a:r>
              <a:rPr lang="es-CL" b="1" dirty="0" smtClean="0">
                <a:latin typeface="Cambria" pitchFamily="18" charset="0"/>
                <a:cs typeface="Calibri" pitchFamily="34" charset="0"/>
              </a:rPr>
              <a:t>de libre acceso </a:t>
            </a:r>
            <a:r>
              <a:rPr lang="es-CL" dirty="0" smtClean="0">
                <a:latin typeface="Cambria" pitchFamily="18" charset="0"/>
                <a:cs typeface="Calibri" pitchFamily="34" charset="0"/>
              </a:rPr>
              <a:t>a través de Internet en un formato fácil de leer</a:t>
            </a:r>
          </a:p>
          <a:p>
            <a:pPr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 pitchFamily="34" charset="0"/>
              </a:rPr>
              <a:t>Se puede almacenar inmediatamente en </a:t>
            </a:r>
            <a:r>
              <a:rPr lang="es-CL" dirty="0" err="1" smtClean="0">
                <a:latin typeface="Cambria" pitchFamily="18" charset="0"/>
                <a:cs typeface="Calibri" pitchFamily="34" charset="0"/>
              </a:rPr>
              <a:t>repositórios</a:t>
            </a:r>
            <a:r>
              <a:rPr lang="es-CL" dirty="0" smtClean="0">
                <a:latin typeface="Cambria" pitchFamily="18" charset="0"/>
                <a:cs typeface="Calibri" pitchFamily="34" charset="0"/>
              </a:rPr>
              <a:t> sin restricciones de tiempo</a:t>
            </a:r>
          </a:p>
          <a:p>
            <a:pPr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 pitchFamily="34" charset="0"/>
              </a:rPr>
              <a:t>Las tasas de publicación son pagadas por el autor o por fondos de investigación</a:t>
            </a:r>
          </a:p>
          <a:p>
            <a:pPr>
              <a:buClr>
                <a:schemeClr val="tx2"/>
              </a:buClr>
            </a:pPr>
            <a:r>
              <a:rPr lang="es-CL" dirty="0" smtClean="0">
                <a:latin typeface="Cambria" pitchFamily="18" charset="0"/>
                <a:cs typeface="Calibri" pitchFamily="34" charset="0"/>
              </a:rPr>
              <a:t>Bibliotecas no tienen que abonarse / acceso libre a los investigadores</a:t>
            </a:r>
            <a:endParaRPr lang="es-CL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Rechteck 3"/>
          <p:cNvSpPr>
            <a:spLocks noChangeArrowheads="1"/>
          </p:cNvSpPr>
          <p:nvPr/>
        </p:nvSpPr>
        <p:spPr bwMode="auto">
          <a:xfrm>
            <a:off x="0" y="908720"/>
            <a:ext cx="9144000" cy="1446550"/>
          </a:xfrm>
          <a:prstGeom prst="rect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 smtClean="0">
              <a:latin typeface="Cambria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de-DE" dirty="0" smtClean="0">
              <a:latin typeface="Cambria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de-DE" dirty="0" smtClean="0">
              <a:latin typeface="Cambria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latin typeface="Cambria" pitchFamily="18" charset="0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567875" y="1268760"/>
            <a:ext cx="4799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/>
            <a:r>
              <a:rPr lang="es-CL" sz="3200" dirty="0" smtClean="0">
                <a:solidFill>
                  <a:schemeClr val="bg1"/>
                </a:solidFill>
                <a:latin typeface="Cambria" pitchFamily="18" charset="0"/>
              </a:rPr>
              <a:t>¿Qué es el Acceso Abierto?</a:t>
            </a:r>
            <a:endParaRPr lang="es-CL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" name="Grafik 5" descr="cc-b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075184"/>
            <a:ext cx="3066667" cy="10666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rectory of Open Access Journa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136141"/>
            <a:ext cx="1512168" cy="461211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67544" y="332656"/>
            <a:ext cx="6120680" cy="2492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0" i="0" spc="10" baseline="0">
                <a:solidFill>
                  <a:schemeClr val="accent4"/>
                </a:solidFill>
                <a:latin typeface="Cambria"/>
                <a:ea typeface="ヒラギノ角ゴ Pro W3" pitchFamily="-65" charset="-128"/>
                <a:cs typeface="Cambria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Cambria" charset="0"/>
                <a:ea typeface="ヒラギノ角ゴ Pro W3" pitchFamily="-65" charset="-128"/>
                <a:cs typeface="Cambria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1800" b="1" kern="0" dirty="0" smtClean="0">
                <a:latin typeface="Cambria" pitchFamily="18" charset="0"/>
                <a:cs typeface="Calibri" panose="020F0502020204030204" pitchFamily="34" charset="0"/>
              </a:rPr>
              <a:t>Número de títulos en Acceso Abierto</a:t>
            </a:r>
            <a:endParaRPr lang="es-CL" sz="1800" b="1" kern="0" dirty="0">
              <a:latin typeface="Cambria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66971" cy="41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59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263</Words>
  <Application>Microsoft Office PowerPoint</Application>
  <PresentationFormat>Presentación en pantalla (4:3)</PresentationFormat>
  <Paragraphs>37</Paragraphs>
  <Slides>11</Slides>
  <Notes>0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Parte 3</vt:lpstr>
      <vt:lpstr>Diapositiva 2</vt:lpstr>
      <vt:lpstr>SpringerPlus | http://www.springerplus.com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3</dc:title>
  <dc:creator>Lourdes Ramos</dc:creator>
  <cp:lastModifiedBy>Lourdes Ramos</cp:lastModifiedBy>
  <cp:revision>1</cp:revision>
  <dcterms:created xsi:type="dcterms:W3CDTF">2015-10-02T20:16:59Z</dcterms:created>
  <dcterms:modified xsi:type="dcterms:W3CDTF">2015-10-02T20:17:59Z</dcterms:modified>
</cp:coreProperties>
</file>