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42749111167544962"/>
          <c:y val="9.5253773763368785E-2"/>
          <c:w val="0.52824562726176161"/>
          <c:h val="0.8148498949523226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CY 2005-2013</c:v>
                </c:pt>
              </c:strCache>
            </c:strRef>
          </c:tx>
          <c:dLbls>
            <c:txPr>
              <a:bodyPr/>
              <a:lstStyle/>
              <a:p>
                <a:pPr>
                  <a:defRPr lang="es-MX" sz="1000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Public Health, General</c:v>
                </c:pt>
                <c:pt idx="1">
                  <c:v>Ophthalmology</c:v>
                </c:pt>
                <c:pt idx="2">
                  <c:v>Urology</c:v>
                </c:pt>
                <c:pt idx="3">
                  <c:v>Neurology</c:v>
                </c:pt>
                <c:pt idx="4">
                  <c:v>Dermatology</c:v>
                </c:pt>
                <c:pt idx="5">
                  <c:v>Pathology</c:v>
                </c:pt>
                <c:pt idx="6">
                  <c:v>Orthopedics</c:v>
                </c:pt>
                <c:pt idx="7">
                  <c:v>Oncology</c:v>
                </c:pt>
                <c:pt idx="8">
                  <c:v>Cardiology</c:v>
                </c:pt>
                <c:pt idx="9">
                  <c:v>Medicine, General</c:v>
                </c:pt>
                <c:pt idx="10">
                  <c:v>Internal</c:v>
                </c:pt>
                <c:pt idx="11">
                  <c:v>Surgery</c:v>
                </c:pt>
                <c:pt idx="12">
                  <c:v>Radiology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128</c:v>
                </c:pt>
                <c:pt idx="1">
                  <c:v>166</c:v>
                </c:pt>
                <c:pt idx="2">
                  <c:v>145</c:v>
                </c:pt>
                <c:pt idx="3">
                  <c:v>174</c:v>
                </c:pt>
                <c:pt idx="4">
                  <c:v>181</c:v>
                </c:pt>
                <c:pt idx="5">
                  <c:v>218</c:v>
                </c:pt>
                <c:pt idx="6">
                  <c:v>240</c:v>
                </c:pt>
                <c:pt idx="7">
                  <c:v>279</c:v>
                </c:pt>
                <c:pt idx="8">
                  <c:v>285</c:v>
                </c:pt>
                <c:pt idx="9">
                  <c:v>410</c:v>
                </c:pt>
                <c:pt idx="10">
                  <c:v>431</c:v>
                </c:pt>
                <c:pt idx="11">
                  <c:v>490</c:v>
                </c:pt>
                <c:pt idx="12">
                  <c:v>594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CY 2014 YTD (Nov)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lang="es-MX" sz="1100">
                    <a:solidFill>
                      <a:schemeClr val="tx1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Sheet1!$A$2:$A$14</c:f>
              <c:strCache>
                <c:ptCount val="13"/>
                <c:pt idx="0">
                  <c:v>Public Health, General</c:v>
                </c:pt>
                <c:pt idx="1">
                  <c:v>Ophthalmology</c:v>
                </c:pt>
                <c:pt idx="2">
                  <c:v>Urology</c:v>
                </c:pt>
                <c:pt idx="3">
                  <c:v>Neurology</c:v>
                </c:pt>
                <c:pt idx="4">
                  <c:v>Dermatology</c:v>
                </c:pt>
                <c:pt idx="5">
                  <c:v>Pathology</c:v>
                </c:pt>
                <c:pt idx="6">
                  <c:v>Orthopedics</c:v>
                </c:pt>
                <c:pt idx="7">
                  <c:v>Oncology</c:v>
                </c:pt>
                <c:pt idx="8">
                  <c:v>Cardiology</c:v>
                </c:pt>
                <c:pt idx="9">
                  <c:v>Medicine, General</c:v>
                </c:pt>
                <c:pt idx="10">
                  <c:v>Internal</c:v>
                </c:pt>
                <c:pt idx="11">
                  <c:v>Surgery</c:v>
                </c:pt>
                <c:pt idx="12">
                  <c:v>Radiology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Sheet1!$A$2:$A$14</c:f>
              <c:strCache>
                <c:ptCount val="13"/>
                <c:pt idx="0">
                  <c:v>Public Health, General</c:v>
                </c:pt>
                <c:pt idx="1">
                  <c:v>Ophthalmology</c:v>
                </c:pt>
                <c:pt idx="2">
                  <c:v>Urology</c:v>
                </c:pt>
                <c:pt idx="3">
                  <c:v>Neurology</c:v>
                </c:pt>
                <c:pt idx="4">
                  <c:v>Dermatology</c:v>
                </c:pt>
                <c:pt idx="5">
                  <c:v>Pathology</c:v>
                </c:pt>
                <c:pt idx="6">
                  <c:v>Orthopedics</c:v>
                </c:pt>
                <c:pt idx="7">
                  <c:v>Oncology</c:v>
                </c:pt>
                <c:pt idx="8">
                  <c:v>Cardiology</c:v>
                </c:pt>
                <c:pt idx="9">
                  <c:v>Medicine, General</c:v>
                </c:pt>
                <c:pt idx="10">
                  <c:v>Internal</c:v>
                </c:pt>
                <c:pt idx="11">
                  <c:v>Surgery</c:v>
                </c:pt>
                <c:pt idx="12">
                  <c:v>Radiology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</c:numCache>
            </c:numRef>
          </c:val>
        </c:ser>
        <c:gapWidth val="100"/>
        <c:overlap val="100"/>
        <c:axId val="65707008"/>
        <c:axId val="65725184"/>
      </c:barChart>
      <c:catAx>
        <c:axId val="65707008"/>
        <c:scaling>
          <c:orientation val="minMax"/>
        </c:scaling>
        <c:axPos val="l"/>
        <c:tickLblPos val="nextTo"/>
        <c:txPr>
          <a:bodyPr/>
          <a:lstStyle/>
          <a:p>
            <a:pPr>
              <a:defRPr lang="es-MX" sz="1200"/>
            </a:pPr>
            <a:endParaRPr lang="es-ES"/>
          </a:p>
        </c:txPr>
        <c:crossAx val="65725184"/>
        <c:crosses val="autoZero"/>
        <c:lblAlgn val="ctr"/>
        <c:lblOffset val="100"/>
      </c:catAx>
      <c:valAx>
        <c:axId val="65725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MX"/>
            </a:pPr>
            <a:endParaRPr lang="es-ES"/>
          </a:p>
        </c:txPr>
        <c:crossAx val="65707008"/>
        <c:crosses val="autoZero"/>
        <c:crossBetween val="between"/>
      </c:valAx>
    </c:plotArea>
    <c:legend>
      <c:legendPos val="t"/>
      <c:legendEntry>
        <c:idx val="2"/>
        <c:delete val="1"/>
      </c:legendEntry>
      <c:layout/>
      <c:txPr>
        <a:bodyPr/>
        <a:lstStyle/>
        <a:p>
          <a:pPr>
            <a:defRPr lang="es-MX"/>
          </a:pPr>
          <a:endParaRPr lang="es-E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D8C7-285F-4828-8FD1-7554CF33F535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A7A48-177D-4B95-8F70-DEC21CE94C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029886-40EC-0D47-A55E-B9CEA836731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82211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FD9A5F-0BF5-43E2-83D8-05F3528223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efaul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idx="11" hasCustomPrompt="1"/>
          </p:nvPr>
        </p:nvSpPr>
        <p:spPr bwMode="auto">
          <a:xfrm>
            <a:off x="522000" y="1519237"/>
            <a:ext cx="81360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0" marR="0" indent="0" algn="l" defTabSz="914400" rtl="0" eaLnBrk="1" fontAlgn="base" latinLnBrk="0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tabLst/>
              <a:defRPr sz="1800">
                <a:solidFill>
                  <a:schemeClr val="tx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ext 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Headline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7783327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541138" y="896405"/>
            <a:ext cx="7991475" cy="30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idx="11"/>
          </p:nvPr>
        </p:nvSpPr>
        <p:spPr bwMode="auto">
          <a:xfrm>
            <a:off x="539552" y="1439863"/>
            <a:ext cx="799306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855067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896405"/>
            <a:ext cx="799147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1487454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086D6-9153-467F-AB29-52862E7DF489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C785-3B61-4CD2-9F5D-F3675BDFE8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www.google.com.ar/url?sa=i&amp;rct=j&amp;q=&amp;esrc=s&amp;source=images&amp;cd=&amp;cad=rja&amp;uact=8&amp;ved=0CAcQjRw&amp;url=http://store.apple.com/us/ipad&amp;ei=DUVbVYrpEcHbgwTjoIGoCQ&amp;bvm=bv.93564037,d.eXY&amp;psig=AFQjCNHoa0m0TzKWYwQB_463GxRIozzq_Q&amp;ust=1432131204025764" TargetMode="External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9.jpeg"/><Relationship Id="rId9" Type="http://schemas.openxmlformats.org/officeDocument/2006/relationships/hyperlink" Target="http://www.google.com.ar/url?sa=i&amp;rct=j&amp;q=&amp;esrc=s&amp;source=images&amp;cd=&amp;cad=rja&amp;uact=8&amp;ved=0CAcQjRw&amp;url=http://www.teleread.com/morning-roundup/morning-links-drm-free-app-eff-spy-readers/&amp;ei=AVNwVcO5B6XMygPMmYKgDg&amp;bvm=bv.94911696,d.bGQ&amp;psig=AFQjCNGXrOr6jIB7zeH8Chel7Ohtt8E3eQ&amp;ust=143351097774399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Parte 3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3"/>
            <a:ext cx="8143932" cy="610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9434" y="941353"/>
            <a:ext cx="8155238" cy="3046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Cantidad</a:t>
            </a:r>
            <a:r>
              <a:rPr lang="en-US" dirty="0" smtClean="0"/>
              <a:t> de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subdisciplina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71880" y="6469187"/>
            <a:ext cx="135293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7800" indent="-177800" algn="l">
              <a:spcBef>
                <a:spcPts val="800"/>
              </a:spcBef>
              <a:buClr>
                <a:srgbClr val="0176C3"/>
              </a:buClr>
              <a:buSzPct val="100000"/>
            </a:pPr>
            <a:r>
              <a:rPr lang="en-US" sz="900" i="1" dirty="0" err="1" smtClean="0">
                <a:solidFill>
                  <a:srgbClr val="5F5F5F"/>
                </a:solidFill>
                <a:latin typeface="Calibri"/>
              </a:rPr>
              <a:t>Actiualizado</a:t>
            </a:r>
            <a:r>
              <a:rPr lang="en-US" sz="900" i="1" dirty="0" smtClean="0">
                <a:solidFill>
                  <a:srgbClr val="5F5F5F"/>
                </a:solidFill>
                <a:latin typeface="Calibri"/>
              </a:rPr>
              <a:t> a </a:t>
            </a:r>
            <a:r>
              <a:rPr lang="en-US" sz="900" i="1" dirty="0" err="1" smtClean="0">
                <a:solidFill>
                  <a:srgbClr val="5F5F5F"/>
                </a:solidFill>
                <a:latin typeface="Calibri"/>
              </a:rPr>
              <a:t>Enero</a:t>
            </a:r>
            <a:r>
              <a:rPr lang="en-US" sz="900" i="1" dirty="0" smtClean="0">
                <a:solidFill>
                  <a:srgbClr val="5F5F5F"/>
                </a:solidFill>
                <a:latin typeface="Calibri"/>
              </a:rPr>
              <a:t> de 2015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0699" y="1538288"/>
            <a:ext cx="2971157" cy="42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l" defTabSz="914400" rtl="0" eaLnBrk="1" fontAlgn="base" latinLnBrk="0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tabLst/>
              <a:defRPr lang="de-DE" sz="1800" baseline="0">
                <a:solidFill>
                  <a:schemeClr val="tx2"/>
                </a:solidFill>
                <a:latin typeface="Calibri"/>
                <a:ea typeface="ヒラギノ角ゴ Pro W3" pitchFamily="-65" charset="-128"/>
                <a:cs typeface="ヒラギノ角ゴ Pro W3" pitchFamily="-65" charset="-128"/>
              </a:defRPr>
            </a:lvl1pPr>
            <a:lvl2pPr marL="0" indent="0" algn="l" rtl="0" eaLnBrk="1" fontAlgn="base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defRPr lang="de-DE" sz="1800">
                <a:solidFill>
                  <a:schemeClr val="tx2"/>
                </a:solidFill>
                <a:latin typeface="Calibri"/>
                <a:ea typeface="ヒラギノ角ゴ Pro W3" charset="-128"/>
                <a:cs typeface="ヒラギノ角ゴ Pro W3" charset="0"/>
              </a:defRPr>
            </a:lvl2pPr>
            <a:lvl3pPr marL="0" indent="0" algn="l" rtl="0" eaLnBrk="1" fontAlgn="base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defRPr lang="de-DE" sz="1800">
                <a:solidFill>
                  <a:schemeClr val="tx2"/>
                </a:solidFill>
                <a:latin typeface="Calibri"/>
                <a:ea typeface="ＭＳ Ｐゴシック" charset="0"/>
                <a:cs typeface="Geneva" charset="-128"/>
              </a:defRPr>
            </a:lvl3pPr>
            <a:lvl4pPr marL="0" indent="0" algn="l" rtl="0" eaLnBrk="1" fontAlgn="base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defRPr lang="de-DE" sz="1800">
                <a:solidFill>
                  <a:schemeClr val="tx2"/>
                </a:solidFill>
                <a:latin typeface="Calibri"/>
                <a:ea typeface="Geneva" charset="-128"/>
                <a:cs typeface="Geneva" charset="0"/>
              </a:defRPr>
            </a:lvl4pPr>
            <a:lvl5pPr marL="0" indent="0" algn="l" rtl="0" eaLnBrk="1" fontAlgn="base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defRPr lang="de-DE" sz="1800">
                <a:solidFill>
                  <a:schemeClr val="tx2"/>
                </a:solidFill>
                <a:latin typeface="Calibri"/>
                <a:ea typeface="Geneva" charset="-128"/>
                <a:cs typeface="Geneva" charset="0"/>
              </a:defRPr>
            </a:lvl5pPr>
            <a:lvl6pPr marL="1398588" indent="-174625" algn="l" rtl="0" eaLnBrk="1" fontAlgn="base" hangingPunct="1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Times" charset="0"/>
              <a:buChar char="•"/>
              <a:defRPr sz="1600">
                <a:solidFill>
                  <a:schemeClr val="tx2"/>
                </a:solidFill>
                <a:latin typeface="+mn-lt"/>
                <a:ea typeface="ヒラギノ角ゴ Pro W3" charset="-128"/>
              </a:defRPr>
            </a:lvl6pPr>
            <a:lvl7pPr marL="1855788" indent="-174625" algn="l" rtl="0" eaLnBrk="1" fontAlgn="base" hangingPunct="1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Times" charset="0"/>
              <a:buChar char="•"/>
              <a:defRPr sz="1600">
                <a:solidFill>
                  <a:schemeClr val="tx2"/>
                </a:solidFill>
                <a:latin typeface="+mn-lt"/>
                <a:ea typeface="ヒラギノ角ゴ Pro W3" charset="-128"/>
              </a:defRPr>
            </a:lvl7pPr>
            <a:lvl8pPr marL="2312988" indent="-174625" algn="l" rtl="0" eaLnBrk="1" fontAlgn="base" hangingPunct="1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Times" charset="0"/>
              <a:buChar char="•"/>
              <a:defRPr sz="1600">
                <a:solidFill>
                  <a:schemeClr val="tx2"/>
                </a:solidFill>
                <a:latin typeface="+mn-lt"/>
                <a:ea typeface="ヒラギノ角ゴ Pro W3" charset="-128"/>
              </a:defRPr>
            </a:lvl8pPr>
            <a:lvl9pPr marL="2770188" indent="-174625" algn="l" rtl="0" eaLnBrk="1" fontAlgn="base" hangingPunct="1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Times" charset="0"/>
              <a:buChar char="•"/>
              <a:defRPr sz="1600">
                <a:solidFill>
                  <a:schemeClr val="tx2"/>
                </a:solidFill>
                <a:latin typeface="+mn-lt"/>
                <a:ea typeface="ヒラギノ角ゴ Pro W3" charset="-128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 smtClean="0">
                <a:solidFill>
                  <a:srgbClr val="5F5F5F"/>
                </a:solidFill>
              </a:rPr>
              <a:t>El </a:t>
            </a:r>
            <a:r>
              <a:rPr lang="en-US" sz="1400" kern="0" dirty="0" err="1" smtClean="0">
                <a:solidFill>
                  <a:srgbClr val="5F5F5F"/>
                </a:solidFill>
              </a:rPr>
              <a:t>programa</a:t>
            </a:r>
            <a:r>
              <a:rPr lang="en-US" sz="1400" kern="0" dirty="0" smtClean="0">
                <a:solidFill>
                  <a:srgbClr val="5F5F5F"/>
                </a:solidFill>
              </a:rPr>
              <a:t> editorial de Springer </a:t>
            </a:r>
            <a:r>
              <a:rPr lang="en-US" sz="1400" kern="0" dirty="0" err="1" smtClean="0">
                <a:solidFill>
                  <a:srgbClr val="5F5F5F"/>
                </a:solidFill>
              </a:rPr>
              <a:t>cubre</a:t>
            </a:r>
            <a:r>
              <a:rPr lang="en-US" sz="1400" kern="0" dirty="0" smtClean="0">
                <a:solidFill>
                  <a:srgbClr val="5F5F5F"/>
                </a:solidFill>
              </a:rPr>
              <a:t> </a:t>
            </a:r>
            <a:r>
              <a:rPr lang="en-US" sz="1400" kern="0" dirty="0" err="1" smtClean="0">
                <a:solidFill>
                  <a:srgbClr val="5F5F5F"/>
                </a:solidFill>
              </a:rPr>
              <a:t>todas</a:t>
            </a:r>
            <a:r>
              <a:rPr lang="en-US" sz="1400" kern="0" dirty="0" smtClean="0">
                <a:solidFill>
                  <a:srgbClr val="5F5F5F"/>
                </a:solidFill>
              </a:rPr>
              <a:t> </a:t>
            </a:r>
            <a:r>
              <a:rPr lang="en-US" sz="1400" kern="0" dirty="0" err="1" smtClean="0">
                <a:solidFill>
                  <a:srgbClr val="5F5F5F"/>
                </a:solidFill>
              </a:rPr>
              <a:t>las</a:t>
            </a:r>
            <a:r>
              <a:rPr lang="en-US" sz="1400" kern="0" dirty="0" smtClean="0">
                <a:solidFill>
                  <a:srgbClr val="5F5F5F"/>
                </a:solidFill>
              </a:rPr>
              <a:t> </a:t>
            </a:r>
            <a:r>
              <a:rPr lang="en-US" sz="1400" kern="0" dirty="0" err="1" smtClean="0">
                <a:solidFill>
                  <a:srgbClr val="5F5F5F"/>
                </a:solidFill>
              </a:rPr>
              <a:t>subdisciplinas</a:t>
            </a:r>
            <a:r>
              <a:rPr lang="en-US" sz="1400" kern="0" dirty="0" smtClean="0">
                <a:solidFill>
                  <a:srgbClr val="5F5F5F"/>
                </a:solidFill>
              </a:rPr>
              <a:t> de la </a:t>
            </a:r>
            <a:r>
              <a:rPr lang="en-US" sz="1400" kern="0" dirty="0" err="1" smtClean="0">
                <a:solidFill>
                  <a:srgbClr val="5F5F5F"/>
                </a:solidFill>
              </a:rPr>
              <a:t>medicina</a:t>
            </a:r>
            <a:r>
              <a:rPr lang="en-US" sz="1400" kern="0" dirty="0" smtClean="0">
                <a:solidFill>
                  <a:srgbClr val="5F5F5F"/>
                </a:solidFill>
              </a:rPr>
              <a:t>, </a:t>
            </a:r>
            <a:r>
              <a:rPr lang="en-US" sz="1400" kern="0" dirty="0" err="1" smtClean="0">
                <a:solidFill>
                  <a:srgbClr val="5F5F5F"/>
                </a:solidFill>
              </a:rPr>
              <a:t>como</a:t>
            </a:r>
            <a:r>
              <a:rPr lang="en-US" sz="1400" kern="0" dirty="0" smtClean="0">
                <a:solidFill>
                  <a:srgbClr val="5F5F5F"/>
                </a:solidFill>
              </a:rPr>
              <a:t> </a:t>
            </a:r>
          </a:p>
          <a:p>
            <a:pPr marL="569913" lvl="5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kern="0" dirty="0" smtClean="0">
                <a:solidFill>
                  <a:srgbClr val="5F5F5F"/>
                </a:solidFill>
              </a:rPr>
              <a:t>Radiology, </a:t>
            </a:r>
            <a:r>
              <a:rPr lang="en-IN" sz="1200" dirty="0" smtClean="0"/>
              <a:t>Oncology, Cardiology </a:t>
            </a:r>
            <a:r>
              <a:rPr lang="en-IN" sz="1200" dirty="0"/>
              <a:t>Pathology, Intensive Care Medicine and </a:t>
            </a:r>
            <a:r>
              <a:rPr lang="en-IN" sz="1200" dirty="0" smtClean="0"/>
              <a:t>Dermatology.</a:t>
            </a:r>
          </a:p>
          <a:p>
            <a:pPr marL="228600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 smtClean="0">
                <a:solidFill>
                  <a:srgbClr val="5F5F5F"/>
                </a:solidFill>
              </a:rPr>
              <a:t>Radiology  </a:t>
            </a:r>
            <a:r>
              <a:rPr lang="en-US" sz="1400" kern="0" dirty="0" err="1" smtClean="0">
                <a:solidFill>
                  <a:srgbClr val="5F5F5F"/>
                </a:solidFill>
              </a:rPr>
              <a:t>es</a:t>
            </a:r>
            <a:r>
              <a:rPr lang="en-US" sz="1400" kern="0" dirty="0" smtClean="0">
                <a:solidFill>
                  <a:srgbClr val="5F5F5F"/>
                </a:solidFill>
              </a:rPr>
              <a:t> la </a:t>
            </a:r>
            <a:r>
              <a:rPr lang="en-US" sz="1400" kern="0" dirty="0" err="1" smtClean="0">
                <a:solidFill>
                  <a:srgbClr val="5F5F5F"/>
                </a:solidFill>
              </a:rPr>
              <a:t>subdisciplina</a:t>
            </a:r>
            <a:r>
              <a:rPr lang="en-US" sz="1400" kern="0" dirty="0" smtClean="0">
                <a:solidFill>
                  <a:srgbClr val="5F5F5F"/>
                </a:solidFill>
              </a:rPr>
              <a:t> con mayor </a:t>
            </a:r>
            <a:r>
              <a:rPr lang="en-US" sz="1400" kern="0" dirty="0" err="1" smtClean="0">
                <a:solidFill>
                  <a:srgbClr val="5F5F5F"/>
                </a:solidFill>
              </a:rPr>
              <a:t>número</a:t>
            </a:r>
            <a:r>
              <a:rPr lang="en-US" sz="1400" kern="0" dirty="0" smtClean="0">
                <a:solidFill>
                  <a:srgbClr val="5F5F5F"/>
                </a:solidFill>
              </a:rPr>
              <a:t> de </a:t>
            </a:r>
            <a:r>
              <a:rPr lang="en-US" sz="1400" kern="0" dirty="0" err="1" smtClean="0">
                <a:solidFill>
                  <a:srgbClr val="5F5F5F"/>
                </a:solidFill>
              </a:rPr>
              <a:t>títulos</a:t>
            </a:r>
            <a:r>
              <a:rPr lang="en-US" sz="1400" kern="0" dirty="0" smtClean="0">
                <a:solidFill>
                  <a:srgbClr val="5F5F5F"/>
                </a:solidFill>
              </a:rPr>
              <a:t>, </a:t>
            </a:r>
            <a:r>
              <a:rPr lang="en-US" sz="1400" kern="0" dirty="0" err="1" smtClean="0">
                <a:solidFill>
                  <a:srgbClr val="5F5F5F"/>
                </a:solidFill>
              </a:rPr>
              <a:t>seguida</a:t>
            </a:r>
            <a:r>
              <a:rPr lang="en-US" sz="1400" kern="0" dirty="0" smtClean="0">
                <a:solidFill>
                  <a:srgbClr val="5F5F5F"/>
                </a:solidFill>
              </a:rPr>
              <a:t> </a:t>
            </a:r>
            <a:r>
              <a:rPr lang="en-US" sz="1400" kern="0" dirty="0" err="1" smtClean="0">
                <a:solidFill>
                  <a:srgbClr val="5F5F5F"/>
                </a:solidFill>
              </a:rPr>
              <a:t>por</a:t>
            </a:r>
            <a:r>
              <a:rPr lang="en-US" sz="1400" kern="0" dirty="0" smtClean="0">
                <a:solidFill>
                  <a:srgbClr val="5F5F5F"/>
                </a:solidFill>
              </a:rPr>
              <a:t> Cardiology, Oncology and Pathology.</a:t>
            </a:r>
          </a:p>
          <a:p>
            <a:pPr marL="228600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kern="0" dirty="0">
              <a:solidFill>
                <a:srgbClr val="5F5F5F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131607842"/>
              </p:ext>
            </p:extLst>
          </p:nvPr>
        </p:nvGraphicFramePr>
        <p:xfrm>
          <a:off x="3671880" y="1816055"/>
          <a:ext cx="5040320" cy="4583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671880" y="1538288"/>
            <a:ext cx="5040320" cy="4860925"/>
            <a:chOff x="3233" y="1149"/>
            <a:chExt cx="2530" cy="2625"/>
          </a:xfrm>
        </p:grpSpPr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3233" y="1149"/>
              <a:ext cx="2530" cy="1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dirty="0">
                  <a:solidFill>
                    <a:srgbClr val="FFFFFF"/>
                  </a:solidFill>
                </a:rPr>
                <a:t>Number of titles in top </a:t>
              </a:r>
              <a:r>
                <a:rPr lang="en-US" sz="1200" b="1" dirty="0" err="1" smtClean="0">
                  <a:solidFill>
                    <a:srgbClr val="FFFFFF"/>
                  </a:solidFill>
                </a:rPr>
                <a:t>subdisciplines</a:t>
              </a:r>
              <a:endParaRPr lang="en-US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43"/>
            <p:cNvSpPr>
              <a:spLocks noChangeArrowheads="1"/>
            </p:cNvSpPr>
            <p:nvPr/>
          </p:nvSpPr>
          <p:spPr bwMode="auto">
            <a:xfrm>
              <a:off x="3233" y="1149"/>
              <a:ext cx="2530" cy="262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rgbClr val="5F5F5F"/>
                </a:solidFill>
              </a:endParaRPr>
            </a:p>
          </p:txBody>
        </p:sp>
      </p:grpSp>
      <p:sp>
        <p:nvSpPr>
          <p:cNvPr id="11" name="Title 2"/>
          <p:cNvSpPr txBox="1">
            <a:spLocks/>
          </p:cNvSpPr>
          <p:nvPr/>
        </p:nvSpPr>
        <p:spPr bwMode="auto">
          <a:xfrm>
            <a:off x="395536" y="116632"/>
            <a:ext cx="8155238" cy="38779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468A"/>
                </a:solidFill>
                <a:latin typeface="+mj-lt"/>
                <a:ea typeface="Calibri"/>
                <a:cs typeface="Lucida San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  <a:ea typeface="Calibri" charset="0"/>
                <a:cs typeface="Cambria" pitchFamily="18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  <a:ea typeface="Calibri" charset="0"/>
                <a:cs typeface="Cambria" pitchFamily="18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  <a:ea typeface="Calibri" charset="0"/>
                <a:cs typeface="Cambria" pitchFamily="18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charset="0"/>
                <a:ea typeface="Calibri" charset="0"/>
                <a:cs typeface="Cambria" pitchFamily="18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eBooks</a:t>
            </a:r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4784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="" xmlns:p14="http://schemas.microsoft.com/office/powerpoint/2010/main" val="2737234920"/>
              </p:ext>
            </p:extLst>
          </p:nvPr>
        </p:nvGraphicFramePr>
        <p:xfrm>
          <a:off x="4130086" y="1538287"/>
          <a:ext cx="4328114" cy="4656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625"/>
                <a:gridCol w="1399489"/>
              </a:tblGrid>
              <a:tr h="383968">
                <a:tc>
                  <a:txBody>
                    <a:bodyPr/>
                    <a:lstStyle/>
                    <a:p>
                      <a:r>
                        <a:rPr lang="en-US" sz="1600" noProof="0" dirty="0" smtClean="0">
                          <a:latin typeface="+mn-lt"/>
                        </a:rPr>
                        <a:t>Book</a:t>
                      </a:r>
                      <a:r>
                        <a:rPr lang="en-US" sz="1600" baseline="0" noProof="0" dirty="0" smtClean="0">
                          <a:latin typeface="+mn-lt"/>
                        </a:rPr>
                        <a:t> Type</a:t>
                      </a:r>
                      <a:endParaRPr lang="en-US" sz="1600" noProof="0" dirty="0">
                        <a:latin typeface="+mn-lt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 smtClean="0">
                          <a:latin typeface="+mn-lt"/>
                        </a:rPr>
                        <a:t>CY 2005-13</a:t>
                      </a:r>
                      <a:endParaRPr lang="en-US" sz="1600" noProof="0" dirty="0">
                        <a:latin typeface="+mn-lt"/>
                      </a:endParaRPr>
                    </a:p>
                  </a:txBody>
                  <a:tcPr marL="45720" marR="45720" anchor="ctr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Contributed volume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Monograph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898</a:t>
                      </a: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 book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744</a:t>
                      </a: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Handbook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Reference 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Proceedings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16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Graduate/advanced undergraduate textbook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Brief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Encyclop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(a)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3127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Grand Total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3486</a:t>
                      </a:r>
                    </a:p>
                  </a:txBody>
                  <a:tcPr marL="45720" marR="4572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9434" y="949899"/>
            <a:ext cx="8155238" cy="3046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libros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21940" y="6448177"/>
            <a:ext cx="298960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7800" indent="-177800" algn="l">
              <a:spcBef>
                <a:spcPts val="800"/>
              </a:spcBef>
              <a:buClr>
                <a:srgbClr val="0176C3"/>
              </a:buClr>
              <a:buSzPct val="100000"/>
            </a:pPr>
            <a:r>
              <a:rPr lang="en-US" sz="900" i="1" dirty="0" smtClean="0">
                <a:solidFill>
                  <a:srgbClr val="5F5F5F"/>
                </a:solidFill>
                <a:latin typeface="Calibri"/>
              </a:rPr>
              <a:t>Source: eBook title list on Springer.com, consulted on 18.11.2014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0700" y="1538287"/>
            <a:ext cx="3241192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marR="0" indent="0" algn="l" defTabSz="914400" rtl="0" eaLnBrk="1" fontAlgn="base" latinLnBrk="0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tabLst/>
              <a:defRPr lang="de-DE" sz="1800" baseline="0">
                <a:solidFill>
                  <a:schemeClr val="tx2"/>
                </a:solidFill>
                <a:latin typeface="Calibri"/>
                <a:ea typeface="ヒラギノ角ゴ Pro W3" pitchFamily="-65" charset="-128"/>
                <a:cs typeface="ヒラギノ角ゴ Pro W3" pitchFamily="-65" charset="-128"/>
              </a:defRPr>
            </a:lvl1pPr>
            <a:lvl2pPr marL="0" indent="0" algn="l" rtl="0" eaLnBrk="1" fontAlgn="base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defRPr lang="de-DE" sz="1800">
                <a:solidFill>
                  <a:schemeClr val="tx2"/>
                </a:solidFill>
                <a:latin typeface="Calibri"/>
                <a:ea typeface="ヒラギノ角ゴ Pro W3" charset="-128"/>
                <a:cs typeface="ヒラギノ角ゴ Pro W3" charset="0"/>
              </a:defRPr>
            </a:lvl2pPr>
            <a:lvl3pPr marL="0" indent="0" algn="l" rtl="0" eaLnBrk="1" fontAlgn="base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defRPr lang="de-DE" sz="1800">
                <a:solidFill>
                  <a:schemeClr val="tx2"/>
                </a:solidFill>
                <a:latin typeface="Calibri"/>
                <a:ea typeface="ＭＳ Ｐゴシック" charset="0"/>
                <a:cs typeface="Geneva" charset="-128"/>
              </a:defRPr>
            </a:lvl3pPr>
            <a:lvl4pPr marL="0" indent="0" algn="l" rtl="0" eaLnBrk="1" fontAlgn="base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defRPr lang="de-DE" sz="1800">
                <a:solidFill>
                  <a:schemeClr val="tx2"/>
                </a:solidFill>
                <a:latin typeface="Calibri"/>
                <a:ea typeface="Geneva" charset="-128"/>
                <a:cs typeface="Geneva" charset="0"/>
              </a:defRPr>
            </a:lvl4pPr>
            <a:lvl5pPr marL="0" indent="0" algn="l" rtl="0" eaLnBrk="1" fontAlgn="base" hangingPunct="1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lr>
                <a:srgbClr val="005BB9"/>
              </a:buClr>
              <a:buSzPct val="100000"/>
              <a:buFont typeface="Arial" charset="0"/>
              <a:buNone/>
              <a:defRPr lang="de-DE" sz="1800">
                <a:solidFill>
                  <a:schemeClr val="tx2"/>
                </a:solidFill>
                <a:latin typeface="Calibri"/>
                <a:ea typeface="Geneva" charset="-128"/>
                <a:cs typeface="Geneva" charset="0"/>
              </a:defRPr>
            </a:lvl5pPr>
            <a:lvl6pPr marL="1398588" indent="-174625" algn="l" rtl="0" eaLnBrk="1" fontAlgn="base" hangingPunct="1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Times" charset="0"/>
              <a:buChar char="•"/>
              <a:defRPr sz="1600">
                <a:solidFill>
                  <a:schemeClr val="tx2"/>
                </a:solidFill>
                <a:latin typeface="+mn-lt"/>
                <a:ea typeface="ヒラギノ角ゴ Pro W3" charset="-128"/>
              </a:defRPr>
            </a:lvl6pPr>
            <a:lvl7pPr marL="1855788" indent="-174625" algn="l" rtl="0" eaLnBrk="1" fontAlgn="base" hangingPunct="1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Times" charset="0"/>
              <a:buChar char="•"/>
              <a:defRPr sz="1600">
                <a:solidFill>
                  <a:schemeClr val="tx2"/>
                </a:solidFill>
                <a:latin typeface="+mn-lt"/>
                <a:ea typeface="ヒラギノ角ゴ Pro W3" charset="-128"/>
              </a:defRPr>
            </a:lvl7pPr>
            <a:lvl8pPr marL="2312988" indent="-174625" algn="l" rtl="0" eaLnBrk="1" fontAlgn="base" hangingPunct="1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Times" charset="0"/>
              <a:buChar char="•"/>
              <a:defRPr sz="1600">
                <a:solidFill>
                  <a:schemeClr val="tx2"/>
                </a:solidFill>
                <a:latin typeface="+mn-lt"/>
                <a:ea typeface="ヒラギノ角ゴ Pro W3" charset="-128"/>
              </a:defRPr>
            </a:lvl8pPr>
            <a:lvl9pPr marL="2770188" indent="-174625" algn="l" rtl="0" eaLnBrk="1" fontAlgn="base" hangingPunct="1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20000"/>
              <a:buFont typeface="Times" charset="0"/>
              <a:buChar char="•"/>
              <a:defRPr sz="1600">
                <a:solidFill>
                  <a:schemeClr val="tx2"/>
                </a:solidFill>
                <a:latin typeface="+mn-lt"/>
                <a:ea typeface="ヒラギノ角ゴ Pro W3" charset="-128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rgbClr val="5F5F5F"/>
                </a:solidFill>
              </a:rPr>
              <a:t>La </a:t>
            </a:r>
            <a:r>
              <a:rPr lang="en-US" sz="1600" kern="0" dirty="0" err="1" smtClean="0">
                <a:solidFill>
                  <a:srgbClr val="5F5F5F"/>
                </a:solidFill>
              </a:rPr>
              <a:t>médula</a:t>
            </a:r>
            <a:r>
              <a:rPr lang="en-US" sz="1600" kern="0" dirty="0" smtClean="0">
                <a:solidFill>
                  <a:srgbClr val="5F5F5F"/>
                </a:solidFill>
              </a:rPr>
              <a:t> del </a:t>
            </a:r>
            <a:r>
              <a:rPr lang="en-US" sz="1600" kern="0" dirty="0" err="1" smtClean="0">
                <a:solidFill>
                  <a:srgbClr val="5F5F5F"/>
                </a:solidFill>
              </a:rPr>
              <a:t>programa</a:t>
            </a:r>
            <a:r>
              <a:rPr lang="en-US" sz="1600" kern="0" dirty="0" smtClean="0">
                <a:solidFill>
                  <a:srgbClr val="5F5F5F"/>
                </a:solidFill>
              </a:rPr>
              <a:t> son los </a:t>
            </a:r>
            <a:r>
              <a:rPr lang="en-US" sz="1600" kern="0" dirty="0" err="1" smtClean="0">
                <a:solidFill>
                  <a:srgbClr val="5F5F5F"/>
                </a:solidFill>
              </a:rPr>
              <a:t>libros</a:t>
            </a:r>
            <a:r>
              <a:rPr lang="en-US" sz="1600" kern="0" dirty="0" smtClean="0">
                <a:solidFill>
                  <a:srgbClr val="5F5F5F"/>
                </a:solidFill>
              </a:rPr>
              <a:t> </a:t>
            </a:r>
            <a:r>
              <a:rPr lang="en-US" sz="1600" kern="0" dirty="0" err="1" smtClean="0">
                <a:solidFill>
                  <a:srgbClr val="5F5F5F"/>
                </a:solidFill>
              </a:rPr>
              <a:t>que</a:t>
            </a:r>
            <a:r>
              <a:rPr lang="en-US" sz="1600" kern="0" dirty="0" smtClean="0">
                <a:solidFill>
                  <a:srgbClr val="5F5F5F"/>
                </a:solidFill>
              </a:rPr>
              <a:t> </a:t>
            </a:r>
            <a:r>
              <a:rPr lang="en-US" sz="1600" kern="0" dirty="0" err="1" smtClean="0">
                <a:solidFill>
                  <a:srgbClr val="5F5F5F"/>
                </a:solidFill>
              </a:rPr>
              <a:t>reportan</a:t>
            </a:r>
            <a:r>
              <a:rPr lang="en-US" sz="1600" kern="0" dirty="0" smtClean="0">
                <a:solidFill>
                  <a:srgbClr val="5F5F5F"/>
                </a:solidFill>
              </a:rPr>
              <a:t> lo </a:t>
            </a:r>
            <a:r>
              <a:rPr lang="en-US" sz="1600" kern="0" dirty="0" err="1" smtClean="0">
                <a:solidFill>
                  <a:srgbClr val="5F5F5F"/>
                </a:solidFill>
              </a:rPr>
              <a:t>último</a:t>
            </a:r>
            <a:r>
              <a:rPr lang="en-US" sz="1600" kern="0" dirty="0" smtClean="0">
                <a:solidFill>
                  <a:srgbClr val="5F5F5F"/>
                </a:solidFill>
              </a:rPr>
              <a:t> de la </a:t>
            </a:r>
            <a:r>
              <a:rPr lang="en-US" sz="1600" kern="0" dirty="0" err="1" smtClean="0">
                <a:solidFill>
                  <a:srgbClr val="5F5F5F"/>
                </a:solidFill>
              </a:rPr>
              <a:t>investoigación</a:t>
            </a:r>
            <a:r>
              <a:rPr lang="en-US" sz="1600" kern="0" dirty="0" smtClean="0">
                <a:solidFill>
                  <a:srgbClr val="5F5F5F"/>
                </a:solidFill>
              </a:rPr>
              <a:t> </a:t>
            </a:r>
            <a:r>
              <a:rPr lang="en-US" sz="1600" kern="0" dirty="0" err="1" smtClean="0">
                <a:solidFill>
                  <a:srgbClr val="5F5F5F"/>
                </a:solidFill>
              </a:rPr>
              <a:t>médica</a:t>
            </a:r>
            <a:r>
              <a:rPr lang="en-US" sz="1600" kern="0" dirty="0" smtClean="0">
                <a:solidFill>
                  <a:srgbClr val="5F5F5F"/>
                </a:solidFill>
              </a:rPr>
              <a:t>,  </a:t>
            </a:r>
            <a:r>
              <a:rPr lang="en-US" sz="1600" kern="0" dirty="0" err="1" smtClean="0">
                <a:solidFill>
                  <a:srgbClr val="5F5F5F"/>
                </a:solidFill>
              </a:rPr>
              <a:t>como</a:t>
            </a:r>
            <a:r>
              <a:rPr lang="en-US" sz="1600" kern="0" dirty="0" smtClean="0">
                <a:solidFill>
                  <a:srgbClr val="5F5F5F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kern="0" dirty="0" smtClean="0">
                <a:solidFill>
                  <a:srgbClr val="5F5F5F"/>
                </a:solidFill>
              </a:rPr>
              <a:t>	</a:t>
            </a:r>
            <a:r>
              <a:rPr lang="en-US" sz="1600" kern="0" dirty="0" err="1" smtClean="0">
                <a:solidFill>
                  <a:srgbClr val="5F5F5F"/>
                </a:solidFill>
              </a:rPr>
              <a:t>Monografías</a:t>
            </a:r>
            <a:endParaRPr lang="en-US" sz="1600" kern="0" dirty="0" smtClean="0">
              <a:solidFill>
                <a:srgbClr val="5F5F5F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kern="0" dirty="0">
                <a:solidFill>
                  <a:srgbClr val="5F5F5F"/>
                </a:solidFill>
              </a:rPr>
              <a:t>	</a:t>
            </a:r>
            <a:r>
              <a:rPr lang="en-US" sz="1600" kern="0" dirty="0" err="1" smtClean="0">
                <a:solidFill>
                  <a:srgbClr val="5F5F5F"/>
                </a:solidFill>
              </a:rPr>
              <a:t>Compilaciones</a:t>
            </a:r>
            <a:endParaRPr lang="en-US" sz="1600" kern="0" dirty="0" smtClean="0">
              <a:solidFill>
                <a:srgbClr val="5F5F5F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kern="0" dirty="0">
                <a:solidFill>
                  <a:srgbClr val="5F5F5F"/>
                </a:solidFill>
              </a:rPr>
              <a:t>	</a:t>
            </a:r>
            <a:r>
              <a:rPr lang="en-US" sz="1600" kern="0" dirty="0" err="1" smtClean="0">
                <a:solidFill>
                  <a:srgbClr val="5F5F5F"/>
                </a:solidFill>
              </a:rPr>
              <a:t>Libros</a:t>
            </a:r>
            <a:r>
              <a:rPr lang="en-US" sz="1600" kern="0" dirty="0" smtClean="0">
                <a:solidFill>
                  <a:srgbClr val="5F5F5F"/>
                </a:solidFill>
              </a:rPr>
              <a:t> </a:t>
            </a:r>
            <a:r>
              <a:rPr lang="en-US" sz="1600" kern="0" dirty="0" err="1" smtClean="0">
                <a:solidFill>
                  <a:srgbClr val="5F5F5F"/>
                </a:solidFill>
              </a:rPr>
              <a:t>profesionales</a:t>
            </a:r>
            <a:endParaRPr lang="en-US" sz="1600" kern="0" dirty="0" smtClean="0">
              <a:solidFill>
                <a:srgbClr val="5F5F5F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600" kern="0" dirty="0">
                <a:solidFill>
                  <a:srgbClr val="5F5F5F"/>
                </a:solidFill>
              </a:rPr>
              <a:t>	</a:t>
            </a:r>
            <a:r>
              <a:rPr lang="en-US" sz="1600" kern="0" dirty="0" err="1" smtClean="0">
                <a:solidFill>
                  <a:srgbClr val="5F5F5F"/>
                </a:solidFill>
              </a:rPr>
              <a:t>Conferencias</a:t>
            </a:r>
            <a:endParaRPr lang="en-US" sz="1600" kern="0" dirty="0" smtClean="0">
              <a:solidFill>
                <a:srgbClr val="5F5F5F"/>
              </a:solidFill>
            </a:endParaRPr>
          </a:p>
          <a:p>
            <a:pPr marL="228600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rgbClr val="5F5F5F"/>
                </a:solidFill>
              </a:rPr>
              <a:t>Las </a:t>
            </a:r>
            <a:r>
              <a:rPr lang="en-US" sz="1600" kern="0" dirty="0" err="1" smtClean="0">
                <a:solidFill>
                  <a:srgbClr val="5F5F5F"/>
                </a:solidFill>
              </a:rPr>
              <a:t>colecciones</a:t>
            </a:r>
            <a:r>
              <a:rPr lang="en-US" sz="1600" kern="0" dirty="0" smtClean="0">
                <a:solidFill>
                  <a:srgbClr val="5F5F5F"/>
                </a:solidFill>
              </a:rPr>
              <a:t> de eBooks de Springer, </a:t>
            </a:r>
            <a:r>
              <a:rPr lang="en-US" sz="1600" kern="0" dirty="0" err="1" smtClean="0">
                <a:solidFill>
                  <a:srgbClr val="5F5F5F"/>
                </a:solidFill>
              </a:rPr>
              <a:t>también</a:t>
            </a:r>
            <a:r>
              <a:rPr lang="en-US" sz="1600" kern="0" dirty="0" smtClean="0">
                <a:solidFill>
                  <a:srgbClr val="5F5F5F"/>
                </a:solidFill>
              </a:rPr>
              <a:t> </a:t>
            </a:r>
            <a:r>
              <a:rPr lang="en-US" sz="1600" kern="0" dirty="0" err="1" smtClean="0">
                <a:solidFill>
                  <a:srgbClr val="5F5F5F"/>
                </a:solidFill>
              </a:rPr>
              <a:t>incluyen</a:t>
            </a:r>
            <a:r>
              <a:rPr lang="en-US" sz="1600" kern="0" dirty="0" smtClean="0">
                <a:solidFill>
                  <a:srgbClr val="5F5F5F"/>
                </a:solidFill>
              </a:rPr>
              <a:t> </a:t>
            </a:r>
          </a:p>
          <a:p>
            <a:pPr marL="917575" lvl="2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rgbClr val="5F5F5F"/>
                </a:solidFill>
              </a:rPr>
              <a:t>Atlas, </a:t>
            </a:r>
          </a:p>
          <a:p>
            <a:pPr marL="917575" lvl="2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 err="1" smtClean="0">
                <a:solidFill>
                  <a:srgbClr val="5F5F5F"/>
                </a:solidFill>
              </a:rPr>
              <a:t>Libros</a:t>
            </a:r>
            <a:r>
              <a:rPr lang="en-US" sz="1600" kern="0" dirty="0" smtClean="0">
                <a:solidFill>
                  <a:srgbClr val="5F5F5F"/>
                </a:solidFill>
              </a:rPr>
              <a:t> de </a:t>
            </a:r>
            <a:r>
              <a:rPr lang="en-US" sz="1600" kern="0" dirty="0" err="1" smtClean="0">
                <a:solidFill>
                  <a:srgbClr val="5F5F5F"/>
                </a:solidFill>
              </a:rPr>
              <a:t>texto</a:t>
            </a:r>
            <a:endParaRPr lang="en-US" sz="1600" kern="0" dirty="0" smtClean="0">
              <a:solidFill>
                <a:srgbClr val="5F5F5F"/>
              </a:solidFill>
            </a:endParaRPr>
          </a:p>
          <a:p>
            <a:pPr marL="917575" lvl="2" indent="-2286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 err="1" smtClean="0">
                <a:solidFill>
                  <a:srgbClr val="5F5F5F"/>
                </a:solidFill>
              </a:rPr>
              <a:t>Obras</a:t>
            </a:r>
            <a:r>
              <a:rPr lang="en-US" sz="1600" kern="0" dirty="0" smtClean="0">
                <a:solidFill>
                  <a:srgbClr val="5F5F5F"/>
                </a:solidFill>
              </a:rPr>
              <a:t> de </a:t>
            </a:r>
            <a:r>
              <a:rPr lang="en-US" sz="1600" kern="0" dirty="0" err="1" smtClean="0">
                <a:solidFill>
                  <a:srgbClr val="5F5F5F"/>
                </a:solidFill>
              </a:rPr>
              <a:t>consulta</a:t>
            </a:r>
            <a:endParaRPr lang="en-US" sz="1600" kern="0" dirty="0" smtClean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86569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1"/>
          </p:nvPr>
        </p:nvSpPr>
        <p:spPr>
          <a:xfrm>
            <a:off x="299778" y="1893125"/>
            <a:ext cx="3964632" cy="3860031"/>
          </a:xfrm>
        </p:spPr>
        <p:txBody>
          <a:bodyPr/>
          <a:lstStyle/>
          <a:p>
            <a:r>
              <a:rPr lang="es-MX" sz="2000" b="1" dirty="0" smtClean="0"/>
              <a:t>Monografías</a:t>
            </a:r>
          </a:p>
          <a:p>
            <a:r>
              <a:rPr lang="es-MX" sz="2000" b="1" dirty="0" smtClean="0"/>
              <a:t>Contribuciones</a:t>
            </a:r>
          </a:p>
          <a:p>
            <a:r>
              <a:rPr lang="es-MX" sz="2000" b="1" dirty="0" smtClean="0"/>
              <a:t>Libros de texto</a:t>
            </a:r>
          </a:p>
          <a:p>
            <a:r>
              <a:rPr lang="es-MX" sz="2000" b="1" dirty="0" smtClean="0"/>
              <a:t>Memorias </a:t>
            </a:r>
            <a:r>
              <a:rPr lang="es-MX" sz="2000" b="1" dirty="0"/>
              <a:t>de Conferencias</a:t>
            </a:r>
          </a:p>
          <a:p>
            <a:r>
              <a:rPr lang="es-MX" sz="2000" b="1" dirty="0"/>
              <a:t>Libros </a:t>
            </a:r>
            <a:r>
              <a:rPr lang="es-MX" sz="2000" b="1" dirty="0" smtClean="0"/>
              <a:t>Profesionales</a:t>
            </a:r>
          </a:p>
          <a:p>
            <a:r>
              <a:rPr lang="es-MX" sz="2000" b="1" dirty="0" smtClean="0"/>
              <a:t>Breviarios</a:t>
            </a:r>
          </a:p>
          <a:p>
            <a:r>
              <a:rPr lang="es-MX" sz="2000" b="1" dirty="0" smtClean="0"/>
              <a:t>Obras </a:t>
            </a:r>
            <a:r>
              <a:rPr lang="es-MX" sz="2000" b="1" dirty="0"/>
              <a:t>de Referencia</a:t>
            </a:r>
          </a:p>
          <a:p>
            <a:endParaRPr lang="es-MX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42925" y="914501"/>
            <a:ext cx="7991475" cy="332399"/>
          </a:xfrm>
        </p:spPr>
        <p:txBody>
          <a:bodyPr>
            <a:normAutofit fontScale="90000"/>
          </a:bodyPr>
          <a:lstStyle/>
          <a:p>
            <a:r>
              <a:rPr lang="es-AR" sz="2400" dirty="0" smtClean="0"/>
              <a:t>Tipos de </a:t>
            </a:r>
            <a:r>
              <a:rPr lang="es-AR" sz="2400" dirty="0" err="1" smtClean="0"/>
              <a:t>eBooks</a:t>
            </a:r>
            <a:endParaRPr lang="en-US" sz="2400" dirty="0"/>
          </a:p>
        </p:txBody>
      </p:sp>
      <p:pic>
        <p:nvPicPr>
          <p:cNvPr id="2050" name="Picture 2" descr="C:\Users\mour02\Downloads\9781441913746.t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16" y="680063"/>
            <a:ext cx="2520696" cy="38191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our02\Downloads\9780387756127.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32" y="1164444"/>
            <a:ext cx="2520696" cy="3794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our02\Downloads\9781447155461.ti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784" y="1537411"/>
            <a:ext cx="2520696" cy="33436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mour02\Downloads\9788847020139.t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96" y="1947120"/>
            <a:ext cx="2520696" cy="3822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mour02\Downloads\9783642404115.ti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4" y="2438868"/>
            <a:ext cx="2520696" cy="3584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mour02\Downloads\9781461472148.tif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476" y="2847240"/>
            <a:ext cx="2520696" cy="3822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mour02\Downloads\9781447146186.tif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152" y="3229383"/>
            <a:ext cx="2520696" cy="3584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011417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/>
          <p:nvPr/>
        </p:nvGrpSpPr>
        <p:grpSpPr>
          <a:xfrm>
            <a:off x="4295056" y="962472"/>
            <a:ext cx="4848944" cy="5895528"/>
            <a:chOff x="-5437112" y="1196752"/>
            <a:chExt cx="7050188" cy="8712968"/>
          </a:xfrm>
        </p:grpSpPr>
        <p:pic>
          <p:nvPicPr>
            <p:cNvPr id="6" name="Picture 4" descr="http://store.storeimages.cdn-apple.com/4572/as-images.apple.com/is/image/AppleInc/aos/published/images/i/pa/ipad/mini/ipad-mini-lob-holiday-bb-2015?wid=450&amp;hei=556&amp;fmt=jpeg&amp;qlt=95&amp;op_sharpen=0&amp;resMode=bicub&amp;op_usm=0.5,0.5,0,0&amp;iccEmbed=0&amp;layer=comp&amp;.v=141644920450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5437112" y="1196752"/>
              <a:ext cx="7050188" cy="8712968"/>
            </a:xfrm>
            <a:prstGeom prst="rect">
              <a:avLst/>
            </a:prstGeom>
            <a:noFill/>
          </p:spPr>
        </p:pic>
        <p:pic>
          <p:nvPicPr>
            <p:cNvPr id="7" name="Picture 2" descr="9c247a35-f41b-452c-b935-3af51e34ab29@exchsrv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5024" y="1981200"/>
              <a:ext cx="4758258" cy="6344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96405"/>
            <a:ext cx="7991475" cy="332399"/>
          </a:xfrm>
        </p:spPr>
        <p:txBody>
          <a:bodyPr>
            <a:normAutofit fontScale="90000"/>
          </a:bodyPr>
          <a:lstStyle/>
          <a:p>
            <a:r>
              <a:rPr lang="es-AR" sz="2400" dirty="0" smtClean="0"/>
              <a:t>Nuestra Propuesta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7352" y="1424050"/>
            <a:ext cx="3962400" cy="3581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Adquisición con acceso continuo (“perpetuidad”) / Acceso anual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Compra por colecciones temáticas 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Acceso multiusuario 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Sin DRM, permisos ilimitados de impresión y almacenamiento 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Integración con OPAC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Acceso por IP y remoto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Entrega de reportes COUNTER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Administrador bibliotecario</a:t>
            </a:r>
            <a:endParaRPr lang="en-US" dirty="0" smtClean="0">
              <a:latin typeface="+mn-lt"/>
            </a:endParaRP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Capacitaciones presenciales y virtuales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Talleres de autores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dirty="0" smtClean="0">
                <a:latin typeface="+mn-lt"/>
              </a:rPr>
              <a:t>Garantía de preservación digital*</a:t>
            </a: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endParaRPr lang="es-AR" dirty="0">
              <a:latin typeface="+mn-lt"/>
            </a:endParaRP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endParaRPr lang="es-AR" dirty="0" smtClean="0">
              <a:latin typeface="+mn-lt"/>
            </a:endParaRP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endParaRPr lang="es-AR" sz="1200" dirty="0">
              <a:latin typeface="+mn-lt"/>
            </a:endParaRPr>
          </a:p>
          <a:p>
            <a:pPr marL="177800" indent="-177800" algn="l">
              <a:spcBef>
                <a:spcPts val="800"/>
              </a:spcBef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s-AR" sz="1200" dirty="0" smtClean="0">
                <a:latin typeface="+mn-lt"/>
              </a:rPr>
              <a:t>*Sólo en adquisición con acceso continuo</a:t>
            </a:r>
          </a:p>
          <a:p>
            <a:pPr lvl="2">
              <a:spcBef>
                <a:spcPts val="800"/>
              </a:spcBef>
              <a:buClr>
                <a:schemeClr val="accent2"/>
              </a:buClr>
              <a:buSzPct val="100000"/>
            </a:pPr>
            <a:r>
              <a:rPr lang="es-AR" dirty="0">
                <a:latin typeface="+mn-lt"/>
              </a:rPr>
              <a:t>	</a:t>
            </a:r>
            <a:r>
              <a:rPr lang="es-AR" dirty="0" smtClean="0">
                <a:latin typeface="+mn-lt"/>
              </a:rPr>
              <a:t>		</a:t>
            </a:r>
          </a:p>
        </p:txBody>
      </p:sp>
      <p:pic>
        <p:nvPicPr>
          <p:cNvPr id="9" name="Picture 2" descr="https://encrypted-tbn2.gstatic.com/images?q=tbn:ANd9GcRYU64aEW5OH-roLjlHJHnxsr3MOfYepsjmTqX0GDf-JBV84583X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2259" y="5656718"/>
            <a:ext cx="1139149" cy="970038"/>
          </a:xfrm>
          <a:prstGeom prst="rect">
            <a:avLst/>
          </a:prstGeom>
          <a:noFill/>
        </p:spPr>
      </p:pic>
      <p:pic>
        <p:nvPicPr>
          <p:cNvPr id="10" name="Picture 4" descr="http://www.portico.org/digital-preservation/wp-content/uploads/2009/12/Archived_In_smal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6395" y="5656717"/>
            <a:ext cx="1008112" cy="1008113"/>
          </a:xfrm>
          <a:prstGeom prst="rect">
            <a:avLst/>
          </a:prstGeom>
          <a:noFill/>
        </p:spPr>
      </p:pic>
      <p:pic>
        <p:nvPicPr>
          <p:cNvPr id="11" name="Picture 6" descr="http://lockss.org/logos/LOCKSSpreserve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8123" y="5656718"/>
            <a:ext cx="1117678" cy="951999"/>
          </a:xfrm>
          <a:prstGeom prst="rect">
            <a:avLst/>
          </a:prstGeom>
          <a:noFill/>
        </p:spPr>
      </p:pic>
      <p:pic>
        <p:nvPicPr>
          <p:cNvPr id="8" name="Picture 6" descr="http://www.teleread.com/wp-content/uploads/2013/05/drm-free-2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392703">
            <a:off x="3423937" y="1769419"/>
            <a:ext cx="1094656" cy="904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893137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Presentación en pantalla (4:3)</PresentationFormat>
  <Paragraphs>75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Parte 3</vt:lpstr>
      <vt:lpstr>Cantidad de títulos por subdisciplina</vt:lpstr>
      <vt:lpstr>Número de títulos por tipo de libros</vt:lpstr>
      <vt:lpstr>Tipos de eBooks</vt:lpstr>
      <vt:lpstr>Nuestra Propuesta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3-3</dc:title>
  <dc:creator>Lourdes Ramos</dc:creator>
  <cp:lastModifiedBy>Lourdes Ramos</cp:lastModifiedBy>
  <cp:revision>3</cp:revision>
  <dcterms:created xsi:type="dcterms:W3CDTF">2015-10-02T20:34:37Z</dcterms:created>
  <dcterms:modified xsi:type="dcterms:W3CDTF">2015-10-05T12:30:26Z</dcterms:modified>
</cp:coreProperties>
</file>