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9422B-9968-40AB-A803-F171783F6154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7F49D-5C25-4E44-B710-546351EE9FB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ADA89B-C850-4E13-AFD1-71AB69953A95}" type="slidenum">
              <a:rPr lang="en-US"/>
              <a:pPr/>
              <a:t>1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ADA89B-C850-4E13-AFD1-71AB69953A95}" type="slidenum">
              <a:rPr lang="en-US"/>
              <a:pPr/>
              <a:t>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>
              <a:latin typeface="Time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1F2EB-B410-4F0E-B7B3-21A3EB9E26E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DE6C7-BF1B-46E1-95E3-4F4BFAAC4D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gif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gif"/><Relationship Id="rId4" Type="http://schemas.openxmlformats.org/officeDocument/2006/relationships/image" Target="../media/image2.jpeg"/><Relationship Id="rId9" Type="http://schemas.openxmlformats.org/officeDocument/2006/relationships/image" Target="../media/image7.gif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13" Type="http://schemas.openxmlformats.org/officeDocument/2006/relationships/image" Target="../media/image23.png"/><Relationship Id="rId3" Type="http://schemas.openxmlformats.org/officeDocument/2006/relationships/image" Target="../media/image13.jpeg"/><Relationship Id="rId7" Type="http://schemas.openxmlformats.org/officeDocument/2006/relationships/image" Target="../media/image17.gif"/><Relationship Id="rId12" Type="http://schemas.openxmlformats.org/officeDocument/2006/relationships/image" Target="../media/image2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11" Type="http://schemas.openxmlformats.org/officeDocument/2006/relationships/image" Target="../media/image21.gif"/><Relationship Id="rId5" Type="http://schemas.openxmlformats.org/officeDocument/2006/relationships/image" Target="../media/image15.jpeg"/><Relationship Id="rId10" Type="http://schemas.openxmlformats.org/officeDocument/2006/relationships/image" Target="../media/image20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Relationship Id="rId1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 descr="1045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2492896"/>
            <a:ext cx="1457325" cy="1933575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5268391" y="4017583"/>
            <a:ext cx="792205" cy="276999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IF: 4.742</a:t>
            </a:r>
            <a:endParaRPr lang="en-US" sz="1200" dirty="0"/>
          </a:p>
        </p:txBody>
      </p:sp>
      <p:pic>
        <p:nvPicPr>
          <p:cNvPr id="33" name="Content Placeholder 7" descr="00441.jpg"/>
          <p:cNvPicPr>
            <a:picLocks noGrp="1" noChangeAspect="1"/>
          </p:cNvPicPr>
          <p:nvPr>
            <p:ph sz="half" idx="4294967295"/>
          </p:nvPr>
        </p:nvPicPr>
        <p:blipFill>
          <a:blip r:embed="rId4"/>
          <a:stretch>
            <a:fillRect/>
          </a:stretch>
        </p:blipFill>
        <p:spPr>
          <a:xfrm>
            <a:off x="1259632" y="2276872"/>
            <a:ext cx="1458162" cy="1944216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34" name="TextBox 33"/>
          <p:cNvSpPr txBox="1"/>
          <p:nvPr/>
        </p:nvSpPr>
        <p:spPr>
          <a:xfrm>
            <a:off x="1907704" y="3933056"/>
            <a:ext cx="792205" cy="276999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IF: 3.194</a:t>
            </a:r>
            <a:endParaRPr lang="en-US" sz="1200" dirty="0"/>
          </a:p>
        </p:txBody>
      </p:sp>
      <p:sp>
        <p:nvSpPr>
          <p:cNvPr id="9" name="AutoShape 2" descr="Image result for conricyt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4" descr="Image result for conricyt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16" y="1138392"/>
            <a:ext cx="8135938" cy="310341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/>
              <a:t>Títulos de alto factor de impacto en 12 especialidades </a:t>
            </a:r>
            <a:r>
              <a:rPr lang="es-MX" dirty="0"/>
              <a:t>médicas</a:t>
            </a:r>
            <a:r>
              <a:rPr lang="es-MX" dirty="0" smtClean="0"/>
              <a:t> (3)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04215" y="1700808"/>
            <a:ext cx="3148619" cy="33855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spcBef>
                <a:spcPts val="800"/>
              </a:spcBef>
              <a:buClr>
                <a:schemeClr val="accent2"/>
              </a:buClr>
              <a:buSzPct val="100000"/>
            </a:pPr>
            <a:r>
              <a:rPr lang="en-US" sz="1400" dirty="0">
                <a:latin typeface="+mn-lt"/>
              </a:rPr>
              <a:t>Pharmacology &amp; Toxicology:</a:t>
            </a:r>
            <a:endParaRPr lang="en-US" sz="1400" dirty="0" smtClean="0">
              <a:latin typeface="+mn-lt"/>
            </a:endParaRPr>
          </a:p>
          <a:p>
            <a:pPr algn="l">
              <a:spcBef>
                <a:spcPts val="800"/>
              </a:spcBef>
              <a:buClr>
                <a:schemeClr val="accent2"/>
              </a:buClr>
              <a:buSzPct val="100000"/>
            </a:pPr>
            <a:r>
              <a:rPr lang="en-US" sz="1000" dirty="0">
                <a:latin typeface="+mn-lt"/>
              </a:rPr>
              <a:t>pharmaceutical sciences/technology, medicinal chemistry, </a:t>
            </a:r>
            <a:r>
              <a:rPr lang="en-US" sz="1000" dirty="0" smtClean="0">
                <a:latin typeface="+mn-lt"/>
              </a:rPr>
              <a:t/>
            </a:r>
            <a:br>
              <a:rPr lang="en-US" sz="1000" dirty="0" smtClean="0">
                <a:latin typeface="+mn-lt"/>
              </a:rPr>
            </a:br>
            <a:r>
              <a:rPr lang="en-US" sz="1000" dirty="0" smtClean="0">
                <a:latin typeface="+mn-lt"/>
              </a:rPr>
              <a:t>biotechnology</a:t>
            </a:r>
            <a:r>
              <a:rPr lang="en-US" sz="1000" dirty="0">
                <a:latin typeface="+mn-lt"/>
              </a:rPr>
              <a:t>, human genetics, immunology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607766" y="1700808"/>
            <a:ext cx="2426307" cy="33855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spcBef>
                <a:spcPts val="800"/>
              </a:spcBef>
              <a:buClr>
                <a:schemeClr val="accent2"/>
              </a:buClr>
              <a:buSzPct val="100000"/>
            </a:pPr>
            <a:r>
              <a:rPr lang="en-US" sz="1400" dirty="0" smtClean="0">
                <a:latin typeface="+mn-lt"/>
              </a:rPr>
              <a:t>Public Health:</a:t>
            </a:r>
          </a:p>
          <a:p>
            <a:pPr algn="l">
              <a:spcBef>
                <a:spcPts val="800"/>
              </a:spcBef>
              <a:buClr>
                <a:schemeClr val="accent2"/>
              </a:buClr>
              <a:buSzPct val="100000"/>
            </a:pPr>
            <a:r>
              <a:rPr lang="en-US" sz="1000" dirty="0">
                <a:latin typeface="+mn-lt"/>
              </a:rPr>
              <a:t>health promotion &amp; disease prevention, </a:t>
            </a:r>
            <a:r>
              <a:rPr lang="en-US" sz="1000" dirty="0" smtClean="0">
                <a:latin typeface="+mn-lt"/>
              </a:rPr>
              <a:t/>
            </a:r>
            <a:br>
              <a:rPr lang="en-US" sz="1000" dirty="0" smtClean="0">
                <a:latin typeface="+mn-lt"/>
              </a:rPr>
            </a:br>
            <a:r>
              <a:rPr lang="en-US" sz="1000" dirty="0" smtClean="0">
                <a:latin typeface="+mn-lt"/>
              </a:rPr>
              <a:t>maternal </a:t>
            </a:r>
            <a:r>
              <a:rPr lang="en-US" sz="1000" dirty="0">
                <a:latin typeface="+mn-lt"/>
              </a:rPr>
              <a:t>&amp; child health and </a:t>
            </a:r>
            <a:r>
              <a:rPr lang="en-US" sz="1000" dirty="0" smtClean="0">
                <a:latin typeface="+mn-lt"/>
              </a:rPr>
              <a:t>psychology </a:t>
            </a:r>
            <a:br>
              <a:rPr lang="en-US" sz="1000" dirty="0" smtClean="0">
                <a:latin typeface="+mn-lt"/>
              </a:rPr>
            </a:br>
            <a:r>
              <a:rPr lang="en-US" sz="1000" dirty="0" smtClean="0">
                <a:latin typeface="+mn-lt"/>
              </a:rPr>
              <a:t>epidemiology</a:t>
            </a:r>
            <a:r>
              <a:rPr lang="en-US" sz="1000" dirty="0">
                <a:latin typeface="+mn-lt"/>
              </a:rPr>
              <a:t>, health </a:t>
            </a:r>
            <a:r>
              <a:rPr lang="en-US" sz="1000" dirty="0" smtClean="0">
                <a:latin typeface="+mn-lt"/>
              </a:rPr>
              <a:t>administration, biostatistics</a:t>
            </a:r>
            <a:endParaRPr lang="en-US" sz="1000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12199" y="1700809"/>
            <a:ext cx="2800749" cy="108182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spcBef>
                <a:spcPts val="600"/>
              </a:spcBef>
              <a:buClr>
                <a:schemeClr val="accent2"/>
              </a:buClr>
              <a:buSzPct val="100000"/>
            </a:pPr>
            <a:r>
              <a:rPr lang="en-US" dirty="0" smtClean="0">
                <a:latin typeface="+mn-lt"/>
              </a:rPr>
              <a:t>Pathology:</a:t>
            </a:r>
          </a:p>
          <a:p>
            <a:pPr algn="l">
              <a:spcBef>
                <a:spcPts val="600"/>
              </a:spcBef>
              <a:buClr>
                <a:schemeClr val="accent2"/>
              </a:buClr>
              <a:buSzPct val="100000"/>
            </a:pPr>
            <a:r>
              <a:rPr lang="en-US" sz="1000" dirty="0" smtClean="0">
                <a:latin typeface="+mn-lt"/>
              </a:rPr>
              <a:t>pathology</a:t>
            </a:r>
            <a:r>
              <a:rPr lang="en-US" sz="1000" dirty="0">
                <a:latin typeface="+mn-lt"/>
              </a:rPr>
              <a:t>, forensic medicine and science.</a:t>
            </a:r>
            <a:endParaRPr lang="en-US" dirty="0" smtClean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6764" y="1663304"/>
            <a:ext cx="2984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#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086888" y="1650286"/>
            <a:ext cx="2984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#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390630" y="1650286"/>
            <a:ext cx="2984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#</a:t>
            </a:r>
          </a:p>
        </p:txBody>
      </p:sp>
      <p:pic>
        <p:nvPicPr>
          <p:cNvPr id="31" name="Picture 30" descr="1049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528" y="2852936"/>
            <a:ext cx="1436101" cy="193357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99592" y="4509120"/>
            <a:ext cx="792205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IF: 9.734</a:t>
            </a:r>
            <a:endParaRPr lang="en-US" sz="1200" dirty="0"/>
          </a:p>
        </p:txBody>
      </p:sp>
      <p:pic>
        <p:nvPicPr>
          <p:cNvPr id="35" name="Picture 34" descr="IFMBE_Logoclear-small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6316" y="5145482"/>
            <a:ext cx="1199611" cy="871297"/>
          </a:xfrm>
          <a:prstGeom prst="rect">
            <a:avLst/>
          </a:prstGeom>
        </p:spPr>
      </p:pic>
      <p:pic>
        <p:nvPicPr>
          <p:cNvPr id="47" name="Picture 46" descr="aap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521" y="5045236"/>
            <a:ext cx="992173" cy="952487"/>
          </a:xfrm>
          <a:prstGeom prst="rect">
            <a:avLst/>
          </a:prstGeom>
        </p:spPr>
      </p:pic>
      <p:pic>
        <p:nvPicPr>
          <p:cNvPr id="57" name="Picture 56" descr="10495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47864" y="2935585"/>
            <a:ext cx="1457325" cy="1933575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3491880" y="4356696"/>
            <a:ext cx="792205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IF: 5.215</a:t>
            </a:r>
            <a:endParaRPr lang="en-US" sz="1200" dirty="0"/>
          </a:p>
        </p:txBody>
      </p:sp>
      <p:pic>
        <p:nvPicPr>
          <p:cNvPr id="61" name="Picture 60" descr="aaps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76056" y="5169663"/>
            <a:ext cx="1097285" cy="1097285"/>
          </a:xfrm>
          <a:prstGeom prst="rect">
            <a:avLst/>
          </a:prstGeom>
        </p:spPr>
      </p:pic>
      <p:pic>
        <p:nvPicPr>
          <p:cNvPr id="62" name="Picture 61" descr="logo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56845" y="5276448"/>
            <a:ext cx="1535327" cy="841735"/>
          </a:xfrm>
          <a:prstGeom prst="rect">
            <a:avLst/>
          </a:prstGeom>
        </p:spPr>
      </p:pic>
      <p:pic>
        <p:nvPicPr>
          <p:cNvPr id="65" name="Picture 64" descr="00281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36359" y="2549844"/>
            <a:ext cx="1380793" cy="1841058"/>
          </a:xfrm>
          <a:prstGeom prst="rect">
            <a:avLst/>
          </a:prstGeom>
          <a:ln>
            <a:solidFill>
              <a:schemeClr val="accent1">
                <a:alpha val="65000"/>
              </a:schemeClr>
            </a:solidFill>
          </a:ln>
        </p:spPr>
      </p:pic>
      <p:sp>
        <p:nvSpPr>
          <p:cNvPr id="66" name="TextBox 65"/>
          <p:cNvSpPr txBox="1"/>
          <p:nvPr/>
        </p:nvSpPr>
        <p:spPr>
          <a:xfrm>
            <a:off x="8284431" y="4062012"/>
            <a:ext cx="824073" cy="276999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IF: 5.118 </a:t>
            </a:r>
            <a:endParaRPr lang="en-US" sz="1200" dirty="0"/>
          </a:p>
        </p:txBody>
      </p:sp>
      <p:pic>
        <p:nvPicPr>
          <p:cNvPr id="63" name="Content Placeholder 23" descr="00430.jpg"/>
          <p:cNvPicPr>
            <a:picLocks noGrp="1" noChangeAspect="1"/>
          </p:cNvPicPr>
          <p:nvPr>
            <p:ph sz="half" idx="4294967295"/>
          </p:nvPr>
        </p:nvPicPr>
        <p:blipFill>
          <a:blip r:embed="rId12"/>
          <a:stretch>
            <a:fillRect/>
          </a:stretch>
        </p:blipFill>
        <p:spPr>
          <a:xfrm>
            <a:off x="6559381" y="3053900"/>
            <a:ext cx="1368152" cy="1815260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7207453" y="4494060"/>
            <a:ext cx="748923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IF:3.570</a:t>
            </a:r>
            <a:endParaRPr lang="en-US" sz="1200" dirty="0"/>
          </a:p>
        </p:txBody>
      </p:sp>
      <p:pic>
        <p:nvPicPr>
          <p:cNvPr id="67" name="Picture 66" descr="IFMBE_Logoclear-small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81575" y="5663823"/>
            <a:ext cx="1866889" cy="573489"/>
          </a:xfrm>
          <a:prstGeom prst="rect">
            <a:avLst/>
          </a:prstGeom>
        </p:spPr>
      </p:pic>
      <p:pic>
        <p:nvPicPr>
          <p:cNvPr id="68" name="Picture 67" descr="logo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920724" y="5183364"/>
            <a:ext cx="1826443" cy="405876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552591" y="44624"/>
            <a:ext cx="14991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Journals</a:t>
            </a:r>
            <a:r>
              <a:rPr lang="es-ES" sz="2800" b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endParaRPr lang="es-MX" sz="2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325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Content Placeholder 23" descr="00430.jpg"/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tretch>
            <a:fillRect/>
          </a:stretch>
        </p:blipFill>
        <p:spPr>
          <a:xfrm>
            <a:off x="7474116" y="2315673"/>
            <a:ext cx="1490372" cy="1977423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8131748" y="3944089"/>
            <a:ext cx="748923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IF:2.939</a:t>
            </a:r>
            <a:endParaRPr lang="en-US" sz="1200" dirty="0"/>
          </a:p>
        </p:txBody>
      </p:sp>
      <p:sp>
        <p:nvSpPr>
          <p:cNvPr id="9" name="AutoShape 2" descr="Image result for conricyt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4" descr="Image result for conricyt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16" y="1138392"/>
            <a:ext cx="8135938" cy="310341"/>
          </a:xfrm>
        </p:spPr>
        <p:txBody>
          <a:bodyPr>
            <a:normAutofit fontScale="90000"/>
          </a:bodyPr>
          <a:lstStyle/>
          <a:p>
            <a:pPr algn="r"/>
            <a:r>
              <a:rPr lang="es-MX" dirty="0" smtClean="0"/>
              <a:t>Títulos de alto factor de impacto en 12 especialidades </a:t>
            </a:r>
            <a:r>
              <a:rPr lang="es-MX" dirty="0"/>
              <a:t>médicas</a:t>
            </a:r>
            <a:r>
              <a:rPr lang="es-MX" dirty="0" smtClean="0"/>
              <a:t> (4)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04215" y="1700808"/>
            <a:ext cx="3148619" cy="33855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spcBef>
                <a:spcPts val="800"/>
              </a:spcBef>
              <a:buClr>
                <a:schemeClr val="accent2"/>
              </a:buClr>
              <a:buSzPct val="100000"/>
            </a:pPr>
            <a:r>
              <a:rPr lang="en-US" sz="1400" dirty="0" smtClean="0"/>
              <a:t>Radiology</a:t>
            </a:r>
            <a:r>
              <a:rPr lang="en-US" sz="1400" dirty="0" smtClean="0">
                <a:latin typeface="+mn-lt"/>
              </a:rPr>
              <a:t>:</a:t>
            </a:r>
          </a:p>
          <a:p>
            <a:pPr algn="l">
              <a:spcBef>
                <a:spcPts val="800"/>
              </a:spcBef>
              <a:buClr>
                <a:schemeClr val="accent2"/>
              </a:buClr>
              <a:buSzPct val="100000"/>
            </a:pPr>
            <a:r>
              <a:rPr lang="en-US" sz="1000" dirty="0">
                <a:latin typeface="+mn-lt"/>
              </a:rPr>
              <a:t>diagnostic, interventional and neuroradiology, </a:t>
            </a:r>
            <a:r>
              <a:rPr lang="en-US" sz="1000" dirty="0" smtClean="0">
                <a:latin typeface="+mn-lt"/>
              </a:rPr>
              <a:t/>
            </a:r>
            <a:br>
              <a:rPr lang="en-US" sz="1000" dirty="0" smtClean="0">
                <a:latin typeface="+mn-lt"/>
              </a:rPr>
            </a:br>
            <a:r>
              <a:rPr lang="en-US" sz="1000" dirty="0" smtClean="0">
                <a:latin typeface="+mn-lt"/>
              </a:rPr>
              <a:t>radiotherapy </a:t>
            </a:r>
            <a:r>
              <a:rPr lang="en-US" sz="1000" dirty="0">
                <a:latin typeface="+mn-lt"/>
              </a:rPr>
              <a:t>and ultrasound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607766" y="1700808"/>
            <a:ext cx="2426307" cy="33855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spcBef>
                <a:spcPts val="800"/>
              </a:spcBef>
              <a:buClr>
                <a:schemeClr val="accent2"/>
              </a:buClr>
              <a:buSzPct val="100000"/>
            </a:pPr>
            <a:r>
              <a:rPr lang="en-US" sz="1400" dirty="0">
                <a:latin typeface="+mn-lt"/>
              </a:rPr>
              <a:t>Urology and Gynecology :</a:t>
            </a:r>
            <a:endParaRPr lang="en-US" sz="1400" dirty="0" smtClean="0">
              <a:latin typeface="+mn-lt"/>
            </a:endParaRPr>
          </a:p>
          <a:p>
            <a:pPr algn="l">
              <a:spcBef>
                <a:spcPts val="800"/>
              </a:spcBef>
              <a:buClr>
                <a:schemeClr val="accent2"/>
              </a:buClr>
              <a:buSzPct val="100000"/>
            </a:pPr>
            <a:r>
              <a:rPr lang="en-US" sz="1000" dirty="0">
                <a:latin typeface="+mn-lt"/>
              </a:rPr>
              <a:t>Urology &amp; </a:t>
            </a:r>
            <a:r>
              <a:rPr lang="en-US" sz="1000" dirty="0" err="1">
                <a:latin typeface="+mn-lt"/>
              </a:rPr>
              <a:t>Andrology</a:t>
            </a:r>
            <a:r>
              <a:rPr lang="en-US" sz="1000" dirty="0">
                <a:latin typeface="+mn-lt"/>
              </a:rPr>
              <a:t>, </a:t>
            </a:r>
            <a:r>
              <a:rPr lang="en-US" sz="1000" dirty="0" smtClean="0">
                <a:latin typeface="+mn-lt"/>
              </a:rPr>
              <a:t>Nephrology,</a:t>
            </a:r>
            <a:br>
              <a:rPr lang="en-US" sz="1000" dirty="0" smtClean="0">
                <a:latin typeface="+mn-lt"/>
              </a:rPr>
            </a:br>
            <a:r>
              <a:rPr lang="en-US" sz="1000" dirty="0" smtClean="0">
                <a:latin typeface="+mn-lt"/>
              </a:rPr>
              <a:t>Gynecology </a:t>
            </a:r>
            <a:endParaRPr lang="en-US" sz="1000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12199" y="1700809"/>
            <a:ext cx="2800749" cy="108182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spcBef>
                <a:spcPts val="600"/>
              </a:spcBef>
              <a:buClr>
                <a:schemeClr val="accent2"/>
              </a:buClr>
              <a:buSzPct val="100000"/>
            </a:pPr>
            <a:r>
              <a:rPr lang="en-US" dirty="0">
                <a:latin typeface="+mn-lt"/>
              </a:rPr>
              <a:t>Surgery &amp; </a:t>
            </a:r>
            <a:r>
              <a:rPr lang="en-US" dirty="0" smtClean="0">
                <a:latin typeface="+mn-lt"/>
              </a:rPr>
              <a:t>Anesthesiology:</a:t>
            </a:r>
          </a:p>
          <a:p>
            <a:pPr algn="l">
              <a:spcBef>
                <a:spcPts val="600"/>
              </a:spcBef>
              <a:buClr>
                <a:schemeClr val="accent2"/>
              </a:buClr>
              <a:buSzPct val="100000"/>
            </a:pPr>
            <a:r>
              <a:rPr lang="en-US" sz="1000" dirty="0">
                <a:latin typeface="+mn-lt"/>
              </a:rPr>
              <a:t>anesthesiology, general, colorectal, thoracic, </a:t>
            </a:r>
            <a:r>
              <a:rPr lang="en-US" sz="1000" dirty="0" smtClean="0">
                <a:latin typeface="+mn-lt"/>
              </a:rPr>
              <a:t/>
            </a:r>
            <a:br>
              <a:rPr lang="en-US" sz="1000" dirty="0" smtClean="0">
                <a:latin typeface="+mn-lt"/>
              </a:rPr>
            </a:br>
            <a:r>
              <a:rPr lang="en-US" sz="1000" dirty="0" smtClean="0">
                <a:latin typeface="+mn-lt"/>
              </a:rPr>
              <a:t>cardiovascular</a:t>
            </a:r>
            <a:r>
              <a:rPr lang="en-US" sz="1000" dirty="0">
                <a:latin typeface="+mn-lt"/>
              </a:rPr>
              <a:t>, maxillofacial, robotic, plastic, pediatric </a:t>
            </a:r>
            <a:r>
              <a:rPr lang="en-US" sz="1000" dirty="0" smtClean="0">
                <a:latin typeface="+mn-lt"/>
              </a:rPr>
              <a:t/>
            </a:r>
            <a:br>
              <a:rPr lang="en-US" sz="1000" dirty="0" smtClean="0">
                <a:latin typeface="+mn-lt"/>
              </a:rPr>
            </a:br>
            <a:r>
              <a:rPr lang="en-US" sz="1000" dirty="0" smtClean="0">
                <a:latin typeface="+mn-lt"/>
              </a:rPr>
              <a:t>and </a:t>
            </a:r>
            <a:r>
              <a:rPr lang="en-US" sz="1000" dirty="0">
                <a:latin typeface="+mn-lt"/>
              </a:rPr>
              <a:t>abdominal surgery, proctology .</a:t>
            </a:r>
            <a:endParaRPr lang="en-US" dirty="0" smtClean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6764" y="1663304"/>
            <a:ext cx="2984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#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086888" y="1650286"/>
            <a:ext cx="2984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#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390630" y="1650286"/>
            <a:ext cx="2984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#</a:t>
            </a:r>
          </a:p>
        </p:txBody>
      </p:sp>
      <p:pic>
        <p:nvPicPr>
          <p:cNvPr id="37" name="Content Placeholder 7" descr="00441.jpg"/>
          <p:cNvPicPr>
            <a:picLocks noGrp="1" noChangeAspect="1"/>
          </p:cNvPicPr>
          <p:nvPr>
            <p:ph sz="half" idx="4294967295"/>
          </p:nvPr>
        </p:nvPicPr>
        <p:blipFill>
          <a:blip r:embed="rId4"/>
          <a:stretch>
            <a:fillRect/>
          </a:stretch>
        </p:blipFill>
        <p:spPr>
          <a:xfrm>
            <a:off x="1534016" y="2636912"/>
            <a:ext cx="1504179" cy="1995740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38" name="TextBox 37"/>
          <p:cNvSpPr txBox="1"/>
          <p:nvPr/>
        </p:nvSpPr>
        <p:spPr>
          <a:xfrm>
            <a:off x="2038072" y="4293096"/>
            <a:ext cx="792205" cy="276999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IF: 3.427</a:t>
            </a:r>
            <a:endParaRPr lang="en-US" sz="1200" dirty="0"/>
          </a:p>
        </p:txBody>
      </p:sp>
      <p:pic>
        <p:nvPicPr>
          <p:cNvPr id="39" name="Picture 38" descr="1045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20" y="3068960"/>
            <a:ext cx="1457325" cy="193357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803895" y="4593647"/>
            <a:ext cx="792205" cy="276999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IF: 2.127</a:t>
            </a:r>
            <a:endParaRPr lang="en-US" sz="1200" dirty="0"/>
          </a:p>
        </p:txBody>
      </p:sp>
      <p:pic>
        <p:nvPicPr>
          <p:cNvPr id="41" name="Picture 40" descr="IFMBE_Logoclear-small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125" y="5354372"/>
            <a:ext cx="1027340" cy="1178739"/>
          </a:xfrm>
          <a:prstGeom prst="rect">
            <a:avLst/>
          </a:prstGeom>
        </p:spPr>
      </p:pic>
      <p:pic>
        <p:nvPicPr>
          <p:cNvPr id="42" name="Picture 41" descr="log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08845" y="5487130"/>
            <a:ext cx="932860" cy="913221"/>
          </a:xfrm>
          <a:prstGeom prst="rect">
            <a:avLst/>
          </a:prstGeom>
        </p:spPr>
      </p:pic>
      <p:pic>
        <p:nvPicPr>
          <p:cNvPr id="43" name="Content Placeholder 23" descr="00430.jpg"/>
          <p:cNvPicPr>
            <a:picLocks noGrp="1" noChangeAspect="1"/>
          </p:cNvPicPr>
          <p:nvPr>
            <p:ph sz="half" idx="4294967295"/>
          </p:nvPr>
        </p:nvPicPr>
        <p:blipFill>
          <a:blip r:embed="rId8"/>
          <a:stretch>
            <a:fillRect/>
          </a:stretch>
        </p:blipFill>
        <p:spPr>
          <a:xfrm>
            <a:off x="3236128" y="3089035"/>
            <a:ext cx="1443106" cy="1924141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3812192" y="4668495"/>
            <a:ext cx="748923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IF:3.548</a:t>
            </a:r>
            <a:endParaRPr lang="en-US" sz="1200" dirty="0"/>
          </a:p>
        </p:txBody>
      </p:sp>
      <p:pic>
        <p:nvPicPr>
          <p:cNvPr id="48" name="Picture 47" descr="12263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98851" y="2492896"/>
            <a:ext cx="1457325" cy="193357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346923" y="4149080"/>
            <a:ext cx="792205" cy="276999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IF: 3.102</a:t>
            </a:r>
            <a:endParaRPr lang="en-US" sz="1200" dirty="0"/>
          </a:p>
        </p:txBody>
      </p:sp>
      <p:pic>
        <p:nvPicPr>
          <p:cNvPr id="50" name="Picture 49" descr="brand-BMES_logo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29978" y="5612680"/>
            <a:ext cx="1176985" cy="693801"/>
          </a:xfrm>
          <a:prstGeom prst="rect">
            <a:avLst/>
          </a:prstGeom>
        </p:spPr>
      </p:pic>
      <p:pic>
        <p:nvPicPr>
          <p:cNvPr id="51" name="Picture 50" descr="logo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66129" y="5612680"/>
            <a:ext cx="1194986" cy="754727"/>
          </a:xfrm>
          <a:prstGeom prst="rect">
            <a:avLst/>
          </a:prstGeom>
        </p:spPr>
      </p:pic>
      <p:pic>
        <p:nvPicPr>
          <p:cNvPr id="52" name="Content Placeholder 23" descr="00430.jpg"/>
          <p:cNvPicPr>
            <a:picLocks noGrp="1" noChangeAspect="1"/>
          </p:cNvPicPr>
          <p:nvPr>
            <p:ph sz="half" idx="4294967295"/>
          </p:nvPr>
        </p:nvPicPr>
        <p:blipFill>
          <a:blip r:embed="rId12"/>
          <a:stretch>
            <a:fillRect/>
          </a:stretch>
        </p:blipFill>
        <p:spPr>
          <a:xfrm>
            <a:off x="6553392" y="3147080"/>
            <a:ext cx="1422191" cy="1924141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7273472" y="4659248"/>
            <a:ext cx="748923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IF:2.888</a:t>
            </a:r>
            <a:endParaRPr lang="en-US" sz="1200" dirty="0"/>
          </a:p>
        </p:txBody>
      </p:sp>
      <p:pic>
        <p:nvPicPr>
          <p:cNvPr id="72" name="Picture 71" descr="brand-BMES_log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4328" y="5697900"/>
            <a:ext cx="1305910" cy="426768"/>
          </a:xfrm>
          <a:prstGeom prst="rect">
            <a:avLst/>
          </a:prstGeom>
        </p:spPr>
      </p:pic>
      <p:pic>
        <p:nvPicPr>
          <p:cNvPr id="73" name="Picture 72" descr="logo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34796" y="5424864"/>
            <a:ext cx="863563" cy="1018097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552591" y="44624"/>
            <a:ext cx="14991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Journals</a:t>
            </a:r>
            <a:r>
              <a:rPr lang="es-ES" sz="2800" b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endParaRPr lang="es-MX" sz="2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34190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122</Words>
  <Application>Microsoft Office PowerPoint</Application>
  <PresentationFormat>Presentación en pantalla (4:3)</PresentationFormat>
  <Paragraphs>36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Títulos de alto factor de impacto en 12 especialidades médicas (3)</vt:lpstr>
      <vt:lpstr>Títulos de alto factor de impacto en 12 especialidades médicas (4)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 2</dc:title>
  <dc:creator>Lourdes Ramos</dc:creator>
  <cp:lastModifiedBy>Lourdes Ramos</cp:lastModifiedBy>
  <cp:revision>3</cp:revision>
  <dcterms:created xsi:type="dcterms:W3CDTF">2015-10-02T20:33:01Z</dcterms:created>
  <dcterms:modified xsi:type="dcterms:W3CDTF">2015-10-05T12:56:12Z</dcterms:modified>
</cp:coreProperties>
</file>