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21.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5" r:id="rId3"/>
    <p:sldId id="276" r:id="rId4"/>
    <p:sldId id="277" r:id="rId5"/>
    <p:sldId id="278" r:id="rId6"/>
    <p:sldId id="279" r:id="rId7"/>
    <p:sldId id="280" r:id="rId8"/>
    <p:sldId id="281" r:id="rId9"/>
    <p:sldId id="282"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6" d="100"/>
          <a:sy n="36" d="100"/>
        </p:scale>
        <p:origin x="-12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autoTitleDeleted val="1"/>
    <c:view3D>
      <c:rotX val="30"/>
      <c:rotY val="20"/>
      <c:perspective val="30"/>
    </c:view3D>
    <c:plotArea>
      <c:layout>
        <c:manualLayout>
          <c:layoutTarget val="inner"/>
          <c:xMode val="edge"/>
          <c:yMode val="edge"/>
          <c:x val="5.3090776215004691E-4"/>
          <c:y val="6.4423501058608361E-4"/>
          <c:w val="0.99946900190101995"/>
          <c:h val="0.99935569174484451"/>
        </c:manualLayout>
      </c:layout>
      <c:pie3DChart>
        <c:varyColors val="1"/>
        <c:ser>
          <c:idx val="0"/>
          <c:order val="0"/>
          <c:tx>
            <c:strRef>
              <c:f>Sheet1!$B$1</c:f>
              <c:strCache>
                <c:ptCount val="1"/>
                <c:pt idx="0">
                  <c:v>Journal editor decsisions</c:v>
                </c:pt>
              </c:strCache>
            </c:strRef>
          </c:tx>
          <c:dPt>
            <c:idx val="0"/>
            <c:spPr>
              <a:solidFill>
                <a:srgbClr val="10A01E"/>
              </a:solidFill>
            </c:spPr>
          </c:dPt>
          <c:dPt>
            <c:idx val="1"/>
            <c:spPr>
              <a:solidFill>
                <a:srgbClr val="FFC000"/>
              </a:solidFill>
            </c:spPr>
          </c:dPt>
          <c:dPt>
            <c:idx val="2"/>
            <c:spPr>
              <a:solidFill>
                <a:srgbClr val="7030A0"/>
              </a:solidFill>
            </c:spPr>
          </c:dPt>
          <c:dPt>
            <c:idx val="3"/>
            <c:spPr>
              <a:solidFill>
                <a:srgbClr val="FF0000"/>
              </a:solidFill>
            </c:spPr>
          </c:dPt>
          <c:dLbls>
            <c:dLbl>
              <c:idx val="0"/>
              <c:layout>
                <c:manualLayout>
                  <c:x val="-0.14240817378316073"/>
                  <c:y val="9.0988921127626743E-2"/>
                </c:manualLayout>
              </c:layout>
              <c:tx>
                <c:rich>
                  <a:bodyPr/>
                  <a:lstStyle/>
                  <a:p>
                    <a:r>
                      <a:rPr lang="en-US" sz="1400" b="1" dirty="0" smtClean="0">
                        <a:solidFill>
                          <a:schemeClr val="bg1"/>
                        </a:solidFill>
                      </a:rPr>
                      <a:t>Acceptance </a:t>
                    </a:r>
                    <a:r>
                      <a:rPr lang="en-US" b="1" dirty="0" smtClean="0">
                        <a:solidFill>
                          <a:schemeClr val="bg1"/>
                        </a:solidFill>
                      </a:rPr>
                      <a:t>           </a:t>
                    </a:r>
                  </a:p>
                </c:rich>
              </c:tx>
              <c:dLblPos val="bestFit"/>
              <c:showCatName val="1"/>
            </c:dLbl>
            <c:dLbl>
              <c:idx val="1"/>
              <c:layout/>
              <c:tx>
                <c:rich>
                  <a:bodyPr/>
                  <a:lstStyle/>
                  <a:p>
                    <a:r>
                      <a:rPr lang="en-US" sz="1400" b="1" dirty="0">
                        <a:solidFill>
                          <a:schemeClr val="bg1"/>
                        </a:solidFill>
                      </a:rPr>
                      <a:t>Minor revision</a:t>
                    </a:r>
                    <a:endParaRPr lang="en-US" sz="1400" dirty="0"/>
                  </a:p>
                </c:rich>
              </c:tx>
              <c:dLblPos val="ctr"/>
              <c:showCatName val="1"/>
            </c:dLbl>
            <c:dLbl>
              <c:idx val="2"/>
              <c:layout/>
              <c:tx>
                <c:rich>
                  <a:bodyPr/>
                  <a:lstStyle/>
                  <a:p>
                    <a:r>
                      <a:rPr lang="en-US" sz="1400" b="1" dirty="0">
                        <a:solidFill>
                          <a:schemeClr val="bg1"/>
                        </a:solidFill>
                      </a:rPr>
                      <a:t>Major revision</a:t>
                    </a:r>
                    <a:endParaRPr lang="en-US" sz="1400" dirty="0"/>
                  </a:p>
                </c:rich>
              </c:tx>
              <c:dLblPos val="ctr"/>
              <c:showCatName val="1"/>
            </c:dLbl>
            <c:dLbl>
              <c:idx val="3"/>
              <c:layout>
                <c:manualLayout>
                  <c:x val="0.14474529836191108"/>
                  <c:y val="8.9187764666974992E-2"/>
                </c:manualLayout>
              </c:layout>
              <c:tx>
                <c:rich>
                  <a:bodyPr/>
                  <a:lstStyle/>
                  <a:p>
                    <a:r>
                      <a:rPr lang="en-US" sz="1400" b="1" dirty="0">
                        <a:solidFill>
                          <a:schemeClr val="bg1"/>
                        </a:solidFill>
                      </a:rPr>
                      <a:t>Rejection</a:t>
                    </a:r>
                    <a:endParaRPr lang="en-US" sz="1400" dirty="0"/>
                  </a:p>
                </c:rich>
              </c:tx>
              <c:dLblPos val="bestFit"/>
              <c:showCatName val="1"/>
            </c:dLbl>
            <c:txPr>
              <a:bodyPr/>
              <a:lstStyle/>
              <a:p>
                <a:pPr>
                  <a:defRPr lang="en-US" b="1">
                    <a:solidFill>
                      <a:schemeClr val="bg1"/>
                    </a:solidFill>
                  </a:defRPr>
                </a:pPr>
                <a:endParaRPr lang="es-ES"/>
              </a:p>
            </c:txPr>
            <c:dLblPos val="ctr"/>
            <c:showCatName val="1"/>
            <c:showLeaderLines val="1"/>
          </c:dLbls>
          <c:cat>
            <c:strRef>
              <c:f>Sheet1!$A$2:$A$5</c:f>
              <c:strCache>
                <c:ptCount val="4"/>
                <c:pt idx="0">
                  <c:v>Accept</c:v>
                </c:pt>
                <c:pt idx="1">
                  <c:v>Revise with minor</c:v>
                </c:pt>
                <c:pt idx="2">
                  <c:v>Revise with major</c:v>
                </c:pt>
                <c:pt idx="3">
                  <c:v>Reject</c:v>
                </c:pt>
              </c:strCache>
            </c:strRef>
          </c:cat>
          <c:val>
            <c:numRef>
              <c:f>Sheet1!$B$2:$B$5</c:f>
              <c:numCache>
                <c:formatCode>General</c:formatCode>
                <c:ptCount val="4"/>
                <c:pt idx="0">
                  <c:v>3</c:v>
                </c:pt>
                <c:pt idx="1">
                  <c:v>30</c:v>
                </c:pt>
                <c:pt idx="2">
                  <c:v>37</c:v>
                </c:pt>
                <c:pt idx="3">
                  <c:v>30</c:v>
                </c:pt>
              </c:numCache>
            </c:numRef>
          </c:val>
        </c:ser>
      </c:pie3DChart>
      <c:spPr>
        <a:noFill/>
        <a:ln w="25372">
          <a:noFill/>
        </a:ln>
      </c:spPr>
    </c:plotArea>
    <c:plotVisOnly val="1"/>
    <c:dispBlanksAs val="zero"/>
  </c:chart>
  <c:spPr>
    <a:ln>
      <a:noFill/>
    </a:ln>
  </c:spPr>
  <c:txPr>
    <a:bodyPr/>
    <a:lstStyle/>
    <a:p>
      <a:pPr>
        <a:defRPr sz="1799"/>
      </a:pPr>
      <a:endParaRPr lang="es-E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0E698-56AE-4DC8-A039-234DC2CFCEA4}" type="datetimeFigureOut">
              <a:rPr lang="es-ES" smtClean="0"/>
              <a:pPr/>
              <a:t>02/10/2015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4F8294-4E43-4CC3-A6EB-C9C2E288BAF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Slide Number Placeholder 3"/>
          <p:cNvSpPr>
            <a:spLocks noGrp="1"/>
          </p:cNvSpPr>
          <p:nvPr>
            <p:ph type="sldNum" sz="quarter" idx="10"/>
          </p:nvPr>
        </p:nvSpPr>
        <p:spPr/>
        <p:txBody>
          <a:bodyPr/>
          <a:lstStyle/>
          <a:p>
            <a:fld id="{0A51F9BD-5DF6-4FC3-9F68-897DBA21851A}" type="slidenum">
              <a:rPr lang="en-NZ" smtClean="0"/>
              <a:pPr/>
              <a:t>2</a:t>
            </a:fld>
            <a:endParaRPr lang="en-NZ" dirty="0"/>
          </a:p>
        </p:txBody>
      </p:sp>
    </p:spTree>
    <p:extLst>
      <p:ext uri="{BB962C8B-B14F-4D97-AF65-F5344CB8AC3E}">
        <p14:creationId xmlns="" xmlns:p14="http://schemas.microsoft.com/office/powerpoint/2010/main" val="37778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12</a:t>
            </a:fld>
            <a:endParaRPr lang="en-N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13</a:t>
            </a:fld>
            <a:endParaRPr lang="en-NZ"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14</a:t>
            </a:fld>
            <a:endParaRPr lang="en-N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15</a:t>
            </a:fld>
            <a:endParaRPr lang="en-NZ"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16</a:t>
            </a:fld>
            <a:endParaRPr lang="en-NZ"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endParaRPr lang="en-US" dirty="0" smtClean="0">
              <a:ea typeface="ＭＳ Ｐゴシック" panose="020B0600070205080204" pitchFamily="34" charset="-128"/>
            </a:endParaRPr>
          </a:p>
        </p:txBody>
      </p:sp>
      <p:sp>
        <p:nvSpPr>
          <p:cNvPr id="9318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E8351CC6-302C-4131-B050-680BE0C6CC96}" type="slidenum">
              <a:rPr lang="en-NZ"/>
              <a:pPr/>
              <a:t>17</a:t>
            </a:fld>
            <a:endParaRPr lang="en-NZ"/>
          </a:p>
        </p:txBody>
      </p:sp>
    </p:spTree>
    <p:extLst>
      <p:ext uri="{BB962C8B-B14F-4D97-AF65-F5344CB8AC3E}">
        <p14:creationId xmlns="" xmlns:p14="http://schemas.microsoft.com/office/powerpoint/2010/main" val="2968609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endParaRPr lang="en-US" dirty="0" smtClean="0">
              <a:ea typeface="ＭＳ Ｐゴシック" panose="020B0600070205080204" pitchFamily="34" charset="-128"/>
            </a:endParaRPr>
          </a:p>
        </p:txBody>
      </p:sp>
      <p:sp>
        <p:nvSpPr>
          <p:cNvPr id="9318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E8351CC6-302C-4131-B050-680BE0C6CC96}" type="slidenum">
              <a:rPr lang="en-NZ"/>
              <a:pPr/>
              <a:t>18</a:t>
            </a:fld>
            <a:endParaRPr lang="en-NZ"/>
          </a:p>
        </p:txBody>
      </p:sp>
    </p:spTree>
    <p:extLst>
      <p:ext uri="{BB962C8B-B14F-4D97-AF65-F5344CB8AC3E}">
        <p14:creationId xmlns="" xmlns:p14="http://schemas.microsoft.com/office/powerpoint/2010/main" val="2968609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smtClean="0"/>
          </a:p>
          <a:p>
            <a:r>
              <a:rPr lang="en-US" altLang="ja-JP" dirty="0" smtClean="0"/>
              <a:t>Learn by example</a:t>
            </a:r>
          </a:p>
          <a:p>
            <a:r>
              <a:rPr lang="en-US" altLang="ja-JP" dirty="0" smtClean="0"/>
              <a:t>Learn the difference</a:t>
            </a:r>
            <a:r>
              <a:rPr lang="en-US" altLang="ja-JP" baseline="0" dirty="0" smtClean="0"/>
              <a:t> between good and bad writing</a:t>
            </a:r>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19</a:t>
            </a:fld>
            <a:endParaRPr lang="en-NZ" dirty="0"/>
          </a:p>
        </p:txBody>
      </p:sp>
    </p:spTree>
    <p:extLst>
      <p:ext uri="{BB962C8B-B14F-4D97-AF65-F5344CB8AC3E}">
        <p14:creationId xmlns="" xmlns:p14="http://schemas.microsoft.com/office/powerpoint/2010/main" val="18185286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Ephasize</a:t>
            </a:r>
            <a:r>
              <a:rPr kumimoji="1" lang="en-US" altLang="ja-JP" baseline="0" dirty="0" smtClean="0"/>
              <a:t> extensive peer review experience; current research; up to date field knowledge; own successful publication record</a:t>
            </a:r>
            <a:endParaRPr kumimoji="1" lang="ja-JP" altLang="en-US" dirty="0"/>
          </a:p>
        </p:txBody>
      </p:sp>
      <p:sp>
        <p:nvSpPr>
          <p:cNvPr id="4" name="スライド番号プレースホルダー 3"/>
          <p:cNvSpPr>
            <a:spLocks noGrp="1"/>
          </p:cNvSpPr>
          <p:nvPr>
            <p:ph type="sldNum" sz="quarter" idx="10"/>
          </p:nvPr>
        </p:nvSpPr>
        <p:spPr/>
        <p:txBody>
          <a:bodyPr/>
          <a:lstStyle/>
          <a:p>
            <a:fld id="{F3F756DD-5053-4DE0-865A-D537F2BB041F}" type="slidenum">
              <a:rPr lang="en-US" smtClean="0"/>
              <a:pPr/>
              <a:t>22</a:t>
            </a:fld>
            <a:endParaRPr lang="en-US" dirty="0"/>
          </a:p>
        </p:txBody>
      </p:sp>
    </p:spTree>
    <p:extLst>
      <p:ext uri="{BB962C8B-B14F-4D97-AF65-F5344CB8AC3E}">
        <p14:creationId xmlns="" xmlns:p14="http://schemas.microsoft.com/office/powerpoint/2010/main" val="9577164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Emphasize</a:t>
            </a:r>
            <a:r>
              <a:rPr kumimoji="1" lang="en-US" altLang="ja-JP" baseline="0" dirty="0" smtClean="0"/>
              <a:t> </a:t>
            </a:r>
            <a:r>
              <a:rPr kumimoji="1" lang="en-US" altLang="ja-JP" baseline="0" dirty="0" err="1" smtClean="0"/>
              <a:t>Edanz</a:t>
            </a:r>
            <a:r>
              <a:rPr kumimoji="1" lang="en-US" altLang="ja-JP" baseline="0" dirty="0" smtClean="0"/>
              <a:t> is recognized by industry as high quality service</a:t>
            </a:r>
            <a:endParaRPr kumimoji="1" lang="ja-JP" altLang="en-US" dirty="0"/>
          </a:p>
        </p:txBody>
      </p:sp>
      <p:sp>
        <p:nvSpPr>
          <p:cNvPr id="4" name="スライド番号プレースホルダー 3"/>
          <p:cNvSpPr>
            <a:spLocks noGrp="1"/>
          </p:cNvSpPr>
          <p:nvPr>
            <p:ph type="sldNum" sz="quarter" idx="10"/>
          </p:nvPr>
        </p:nvSpPr>
        <p:spPr/>
        <p:txBody>
          <a:bodyPr/>
          <a:lstStyle/>
          <a:p>
            <a:fld id="{F3F756DD-5053-4DE0-865A-D537F2BB041F}" type="slidenum">
              <a:rPr lang="en-US" smtClean="0"/>
              <a:pPr/>
              <a:t>23</a:t>
            </a:fld>
            <a:endParaRPr lang="en-US" dirty="0"/>
          </a:p>
        </p:txBody>
      </p:sp>
    </p:spTree>
    <p:extLst>
      <p:ext uri="{BB962C8B-B14F-4D97-AF65-F5344CB8AC3E}">
        <p14:creationId xmlns="" xmlns:p14="http://schemas.microsoft.com/office/powerpoint/2010/main" val="962519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Calibri" charset="0"/>
                <a:ea typeface="ＭＳ Ｐゴシック" charset="0"/>
              </a:rPr>
              <a:t>So what exactly does the process involve? When you submit your manuscript to a journal the editor will make an assessment of your manuscript to decide whether to send it for peer review. Reviewers will then evaluate your manuscript and provide comments to you, the author, as well as recommendations to the journal editor. Based on these recommendations, the editor will then make the decision to either accept or reject your manuscript, or ask you to make revisions. Once you have made these revisions, your manuscript might then become suitable for publication in the journal.</a:t>
            </a:r>
          </a:p>
          <a:p>
            <a:pPr>
              <a:spcBef>
                <a:spcPct val="0"/>
              </a:spcBef>
            </a:pPr>
            <a:endParaRPr lang="en-US" dirty="0" smtClean="0">
              <a:latin typeface="Calibri" charset="0"/>
              <a:ea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defRPr/>
            </a:pPr>
            <a:r>
              <a:rPr lang="en-US" dirty="0" smtClean="0">
                <a:latin typeface="Calibri" charset="0"/>
                <a:ea typeface="ＭＳ Ｐゴシック" charset="0"/>
              </a:rPr>
              <a:t>Remember that it is not the peer reviewers that actually decide whether your manuscript should be published. They provide their recommendations to the journal editor but it is </a:t>
            </a:r>
            <a:r>
              <a:rPr lang="en-US" b="1" i="1" dirty="0" smtClean="0">
                <a:latin typeface="Calibri" charset="0"/>
                <a:ea typeface="ＭＳ Ｐゴシック" charset="0"/>
              </a:rPr>
              <a:t>THE EDITOR</a:t>
            </a:r>
            <a:r>
              <a:rPr lang="en-US" dirty="0" smtClean="0">
                <a:latin typeface="Calibri" charset="0"/>
                <a:ea typeface="ＭＳ Ｐゴシック" charset="0"/>
              </a:rPr>
              <a:t> that has the final say on whether your manuscript is accepted or not.</a:t>
            </a:r>
            <a:endParaRPr lang="en-US" altLang="ja-JP" dirty="0" smtClean="0">
              <a:latin typeface="Calibri" charset="0"/>
              <a:ea typeface="ＭＳ Ｐゴシック" charset="0"/>
            </a:endParaRPr>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EA88D9-FDAC-4BAF-BC08-D824384BB195}" type="slidenum">
              <a:rPr lang="en-NZ" smtClean="0"/>
              <a:pPr fontAlgn="base">
                <a:spcBef>
                  <a:spcPct val="0"/>
                </a:spcBef>
                <a:spcAft>
                  <a:spcPct val="0"/>
                </a:spcAft>
                <a:defRPr/>
              </a:pPr>
              <a:t>3</a:t>
            </a:fld>
            <a:endParaRPr lang="en-NZ"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Emphasize </a:t>
            </a:r>
            <a:r>
              <a:rPr kumimoji="1" lang="en-US" altLang="ja-JP" dirty="0" err="1" smtClean="0"/>
              <a:t>Edanz</a:t>
            </a:r>
            <a:r>
              <a:rPr kumimoji="1" lang="en-US" altLang="ja-JP" dirty="0" smtClean="0"/>
              <a:t> supports</a:t>
            </a:r>
            <a:r>
              <a:rPr kumimoji="1" lang="en-US" altLang="ja-JP" baseline="0" dirty="0" smtClean="0"/>
              <a:t> entire publication process</a:t>
            </a:r>
            <a:endParaRPr kumimoji="1" lang="ja-JP" altLang="en-US" dirty="0"/>
          </a:p>
        </p:txBody>
      </p:sp>
      <p:sp>
        <p:nvSpPr>
          <p:cNvPr id="4" name="スライド番号プレースホルダー 3"/>
          <p:cNvSpPr>
            <a:spLocks noGrp="1"/>
          </p:cNvSpPr>
          <p:nvPr>
            <p:ph type="sldNum" sz="quarter" idx="10"/>
          </p:nvPr>
        </p:nvSpPr>
        <p:spPr/>
        <p:txBody>
          <a:bodyPr/>
          <a:lstStyle/>
          <a:p>
            <a:fld id="{F3F756DD-5053-4DE0-865A-D537F2BB041F}" type="slidenum">
              <a:rPr lang="en-US" smtClean="0"/>
              <a:pPr/>
              <a:t>26</a:t>
            </a:fld>
            <a:endParaRPr lang="en-US" dirty="0"/>
          </a:p>
        </p:txBody>
      </p:sp>
    </p:spTree>
    <p:extLst>
      <p:ext uri="{BB962C8B-B14F-4D97-AF65-F5344CB8AC3E}">
        <p14:creationId xmlns="" xmlns:p14="http://schemas.microsoft.com/office/powerpoint/2010/main" val="42715110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 xmlns:p14="http://schemas.microsoft.com/office/powerpoint/2010/main" val="3884008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ea typeface="ＭＳ Ｐゴシック" panose="020B0600070205080204" pitchFamily="34" charset="-128"/>
            </a:endParaRPr>
          </a:p>
        </p:txBody>
      </p:sp>
      <p:sp>
        <p:nvSpPr>
          <p:cNvPr id="8909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47BEF209-F155-46DE-BF74-3776A6F72E61}" type="slidenum">
              <a:rPr lang="en-US">
                <a:cs typeface="Arial" panose="020B0604020202020204" pitchFamily="34" charset="0"/>
              </a:rPr>
              <a:pPr/>
              <a:t>5</a:t>
            </a:fld>
            <a:endParaRPr lang="en-US">
              <a:cs typeface="Arial" panose="020B0604020202020204" pitchFamily="34" charset="0"/>
            </a:endParaRPr>
          </a:p>
        </p:txBody>
      </p:sp>
    </p:spTree>
    <p:extLst>
      <p:ext uri="{BB962C8B-B14F-4D97-AF65-F5344CB8AC3E}">
        <p14:creationId xmlns="" xmlns:p14="http://schemas.microsoft.com/office/powerpoint/2010/main" val="2260196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a:lstStyle/>
          <a:p>
            <a:pPr marL="0" indent="0">
              <a:spcBef>
                <a:spcPct val="0"/>
              </a:spcBef>
              <a:buFont typeface="Arial" pitchFamily="34" charset="0"/>
              <a:buNone/>
            </a:pPr>
            <a:endParaRPr lang="en-US" dirty="0"/>
          </a:p>
        </p:txBody>
      </p:sp>
      <p:sp>
        <p:nvSpPr>
          <p:cNvPr id="80900" name="Slide Number Placeholder 3"/>
          <p:cNvSpPr>
            <a:spLocks noGrp="1"/>
          </p:cNvSpPr>
          <p:nvPr>
            <p:ph type="sldNum" sz="quarter" idx="5"/>
          </p:nvPr>
        </p:nvSpPr>
        <p:spPr bwMode="auto">
          <a:noFill/>
          <a:ln>
            <a:miter lim="800000"/>
            <a:headEnd/>
            <a:tailEnd/>
          </a:ln>
        </p:spPr>
        <p:txBody>
          <a:bodyPr/>
          <a:lstStyle/>
          <a:p>
            <a:fld id="{BBA98C52-2ABC-4B9C-A476-3FBE2AF03157}" type="slidenum">
              <a:rPr lang="en-NZ"/>
              <a:pPr/>
              <a:t>6</a:t>
            </a:fld>
            <a:endParaRPr lang="en-NZ"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ea typeface="ＭＳ Ｐゴシック" pitchFamily="50" charset="-128"/>
            </a:endParaRPr>
          </a:p>
        </p:txBody>
      </p:sp>
      <p:sp>
        <p:nvSpPr>
          <p:cNvPr id="13414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fld id="{2964DD90-0A50-4E42-A2EC-01D257FA7560}" type="slidenum">
              <a:rPr lang="en-NZ" smtClean="0"/>
              <a:pPr eaLnBrk="1" hangingPunct="1"/>
              <a:t>7</a:t>
            </a:fld>
            <a:endParaRPr lang="en-N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8</a:t>
            </a:fld>
            <a:endParaRPr lang="en-N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9</a:t>
            </a:fld>
            <a:endParaRPr lang="en-N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10</a:t>
            </a:fld>
            <a:endParaRPr lang="en-NZ"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a:spcBef>
                <a:spcPct val="0"/>
              </a:spcBef>
            </a:pPr>
            <a:endParaRPr lang="en-NZ" dirty="0"/>
          </a:p>
        </p:txBody>
      </p:sp>
      <p:sp>
        <p:nvSpPr>
          <p:cNvPr id="83972" name="Slide Number Placeholder 3"/>
          <p:cNvSpPr>
            <a:spLocks noGrp="1"/>
          </p:cNvSpPr>
          <p:nvPr>
            <p:ph type="sldNum" sz="quarter" idx="5"/>
          </p:nvPr>
        </p:nvSpPr>
        <p:spPr bwMode="auto">
          <a:noFill/>
          <a:ln>
            <a:miter lim="800000"/>
            <a:headEnd/>
            <a:tailEnd/>
          </a:ln>
        </p:spPr>
        <p:txBody>
          <a:bodyPr/>
          <a:lstStyle/>
          <a:p>
            <a:fld id="{9693FF17-531F-4E6A-A751-E2BF75EE5038}" type="slidenum">
              <a:rPr lang="en-NZ"/>
              <a:pPr/>
              <a:t>11</a:t>
            </a:fld>
            <a:endParaRPr lang="en-NZ"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sp>
        <p:nvSpPr>
          <p:cNvPr id="4" name="Chord 3"/>
          <p:cNvSpPr/>
          <p:nvPr userDrawn="1"/>
        </p:nvSpPr>
        <p:spPr>
          <a:xfrm rot="17520000">
            <a:off x="249237" y="-1427162"/>
            <a:ext cx="2895601" cy="2895600"/>
          </a:xfrm>
          <a:prstGeom prst="chord">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5" name="TextBox 4"/>
          <p:cNvSpPr txBox="1">
            <a:spLocks noChangeArrowheads="1"/>
          </p:cNvSpPr>
          <p:nvPr userDrawn="1"/>
        </p:nvSpPr>
        <p:spPr bwMode="auto">
          <a:xfrm>
            <a:off x="468313" y="404664"/>
            <a:ext cx="245745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en-US" sz="2400" dirty="0" smtClean="0">
                <a:solidFill>
                  <a:schemeClr val="bg1"/>
                </a:solidFill>
              </a:rPr>
              <a:t>Peer review</a:t>
            </a:r>
          </a:p>
        </p:txBody>
      </p:sp>
      <p:sp>
        <p:nvSpPr>
          <p:cNvPr id="9" name="Title 1"/>
          <p:cNvSpPr>
            <a:spLocks noGrp="1"/>
          </p:cNvSpPr>
          <p:nvPr>
            <p:ph type="title"/>
          </p:nvPr>
        </p:nvSpPr>
        <p:spPr>
          <a:xfrm>
            <a:off x="3276600" y="274638"/>
            <a:ext cx="5867400" cy="854281"/>
          </a:xfrm>
        </p:spPr>
        <p:txBody>
          <a:bodyPr>
            <a:noAutofit/>
          </a:bodyPr>
          <a:lstStyle>
            <a:lvl1pPr algn="l">
              <a:defRPr sz="4000"/>
            </a:lvl1pPr>
          </a:lstStyle>
          <a:p>
            <a:r>
              <a:rPr lang="en-US" dirty="0" smtClean="0"/>
              <a:t>Click to edit Master title style</a:t>
            </a:r>
            <a:endParaRPr lang="en-US" dirty="0"/>
          </a:p>
        </p:txBody>
      </p:sp>
      <p:sp>
        <p:nvSpPr>
          <p:cNvPr id="10" name="Content Placeholder 2"/>
          <p:cNvSpPr>
            <a:spLocks noGrp="1"/>
          </p:cNvSpPr>
          <p:nvPr>
            <p:ph idx="1"/>
          </p:nvPr>
        </p:nvSpPr>
        <p:spPr>
          <a:xfrm>
            <a:off x="457200" y="16002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89143147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2AE7022-7237-4923-8AD8-50E9DAF5E693}" type="slidenum">
              <a:rPr lang="en-US" smtClean="0"/>
              <a:pPr/>
              <a:t>‹Nº›</a:t>
            </a:fld>
            <a:endParaRPr lang="en-US" dirty="0"/>
          </a:p>
        </p:txBody>
      </p:sp>
      <p:sp>
        <p:nvSpPr>
          <p:cNvPr id="9" name="Content Placeholder 2"/>
          <p:cNvSpPr>
            <a:spLocks noGrp="1"/>
          </p:cNvSpPr>
          <p:nvPr>
            <p:ph idx="1"/>
          </p:nvPr>
        </p:nvSpPr>
        <p:spPr>
          <a:xfrm>
            <a:off x="457200" y="16002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Placeholder 1"/>
          <p:cNvSpPr>
            <a:spLocks noGrp="1"/>
          </p:cNvSpPr>
          <p:nvPr>
            <p:ph type="title"/>
          </p:nvPr>
        </p:nvSpPr>
        <p:spPr>
          <a:xfrm>
            <a:off x="457200" y="274638"/>
            <a:ext cx="8229600" cy="85428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 xmlns:p14="http://schemas.microsoft.com/office/powerpoint/2010/main" val="3545346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FF5720-3EDD-49F5-B1CC-711E8D6FB61D}"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51C621-9F01-48C4-8AA9-9E0D964E6BD8}"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FF5720-3EDD-49F5-B1CC-711E8D6FB61D}" type="datetimeFigureOut">
              <a:rPr lang="es-ES" smtClean="0"/>
              <a:pPr/>
              <a:t>02/10/2015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1C621-9F01-48C4-8AA9-9E0D964E6BD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smtClean="0"/>
              <a:t>Parte 4</a:t>
            </a:r>
            <a:endParaRPr lang="es-ES"/>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1578424"/>
            <a:ext cx="8658026" cy="466997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792736" y="3767665"/>
            <a:ext cx="5927068" cy="381415"/>
          </a:xfrm>
          <a:prstGeom prst="rect">
            <a:avLst/>
          </a:prstGeom>
          <a:solidFill>
            <a:schemeClr val="accent3">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444208" y="4910346"/>
            <a:ext cx="2404318"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64168" y="5291761"/>
            <a:ext cx="5747991"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64169" y="1780524"/>
            <a:ext cx="8498831" cy="4240764"/>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t>
            </a:r>
            <a:r>
              <a:rPr lang="en-US" sz="2400" dirty="0" smtClean="0">
                <a:solidFill>
                  <a:schemeClr val="tx1">
                    <a:lumMod val="50000"/>
                  </a:schemeClr>
                </a:solidFill>
                <a:latin typeface="Calibri" pitchFamily="34" charset="0"/>
              </a:rPr>
              <a:t>We agree with the reviewer’s assessment </a:t>
            </a:r>
            <a:r>
              <a:rPr lang="en-US" sz="2400" dirty="0" smtClean="0">
                <a:latin typeface="Calibri" pitchFamily="34" charset="0"/>
              </a:rPr>
              <a:t>of the analysis. Our tailored function, in its current form, makes it difficult to tell that this measurement constitutes a significant improvement over previously reported values. </a:t>
            </a:r>
            <a:r>
              <a:rPr lang="en-US" sz="2400" dirty="0" smtClean="0">
                <a:solidFill>
                  <a:schemeClr val="tx1">
                    <a:lumMod val="50000"/>
                  </a:schemeClr>
                </a:solidFill>
                <a:latin typeface="Calibri" pitchFamily="34" charset="0"/>
              </a:rPr>
              <a:t>We describe our new analysis using a Gaussian fitting function</a:t>
            </a:r>
            <a:r>
              <a:rPr lang="en-US" sz="2400" dirty="0" smtClean="0">
                <a:latin typeface="Calibri" pitchFamily="34" charset="0"/>
              </a:rPr>
              <a:t> in our revised Results section (Page 6, Lines 12–18).</a:t>
            </a:r>
            <a:endParaRPr lang="en-US" sz="2400" dirty="0">
              <a:latin typeface="Calibri" pitchFamily="34" charset="0"/>
            </a:endParaRPr>
          </a:p>
        </p:txBody>
      </p:sp>
      <p:sp>
        <p:nvSpPr>
          <p:cNvPr id="2" name="Title 1"/>
          <p:cNvSpPr>
            <a:spLocks noGrp="1"/>
          </p:cNvSpPr>
          <p:nvPr>
            <p:ph type="title"/>
          </p:nvPr>
        </p:nvSpPr>
        <p:spPr>
          <a:xfrm>
            <a:off x="3131840" y="274638"/>
            <a:ext cx="5867400" cy="854281"/>
          </a:xfrm>
        </p:spPr>
        <p:txBody>
          <a:bodyPr/>
          <a:lstStyle/>
          <a:p>
            <a:r>
              <a:rPr lang="en-US" dirty="0" smtClean="0"/>
              <a:t>Agreeing with reviewers</a:t>
            </a:r>
            <a:endParaRPr lang="en-US" dirty="0"/>
          </a:p>
        </p:txBody>
      </p:sp>
      <p:sp>
        <p:nvSpPr>
          <p:cNvPr id="9" name="Rounded Rectangle 8"/>
          <p:cNvSpPr/>
          <p:nvPr/>
        </p:nvSpPr>
        <p:spPr>
          <a:xfrm>
            <a:off x="4139952" y="3291158"/>
            <a:ext cx="2016224" cy="504056"/>
          </a:xfrm>
          <a:prstGeom prst="roundRect">
            <a:avLst/>
          </a:prstGeom>
          <a:solidFill>
            <a:schemeClr val="accent3">
              <a:lumMod val="75000"/>
            </a:schemeClr>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Agreement</a:t>
            </a:r>
            <a:endParaRPr lang="en-US" sz="2400" b="1" dirty="0"/>
          </a:p>
        </p:txBody>
      </p:sp>
      <p:sp>
        <p:nvSpPr>
          <p:cNvPr id="10" name="Rounded Rectangle 9"/>
          <p:cNvSpPr/>
          <p:nvPr/>
        </p:nvSpPr>
        <p:spPr>
          <a:xfrm>
            <a:off x="5724127" y="5661248"/>
            <a:ext cx="1922239" cy="504056"/>
          </a:xfrm>
          <a:prstGeom prst="roundRect">
            <a:avLst/>
          </a:prstGeom>
          <a:solidFill>
            <a:srgbClr val="512AAD"/>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Revisions</a:t>
            </a:r>
            <a:endParaRPr lang="en-US" sz="2400" b="1" dirty="0"/>
          </a:p>
        </p:txBody>
      </p:sp>
    </p:spTree>
    <p:extLst>
      <p:ext uri="{BB962C8B-B14F-4D97-AF65-F5344CB8AC3E}">
        <p14:creationId xmlns="" xmlns:p14="http://schemas.microsoft.com/office/powerpoint/2010/main" val="260249770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1578424"/>
            <a:ext cx="8658026" cy="466997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792736" y="3767665"/>
            <a:ext cx="5927068" cy="381415"/>
          </a:xfrm>
          <a:prstGeom prst="rect">
            <a:avLst/>
          </a:prstGeom>
          <a:solidFill>
            <a:schemeClr val="accent3">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444208" y="4910346"/>
            <a:ext cx="2404318"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64168" y="5291761"/>
            <a:ext cx="5747991"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331640" y="5673176"/>
            <a:ext cx="2592288" cy="381415"/>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64169" y="1780524"/>
            <a:ext cx="8498831" cy="4240764"/>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t>
            </a:r>
            <a:r>
              <a:rPr lang="en-US" sz="2400" dirty="0" smtClean="0">
                <a:solidFill>
                  <a:schemeClr val="tx1">
                    <a:lumMod val="50000"/>
                  </a:schemeClr>
                </a:solidFill>
                <a:latin typeface="Calibri" pitchFamily="34" charset="0"/>
              </a:rPr>
              <a:t>We agree with the reviewer’s assessment </a:t>
            </a:r>
            <a:r>
              <a:rPr lang="en-US" sz="2400" dirty="0" smtClean="0">
                <a:latin typeface="Calibri" pitchFamily="34" charset="0"/>
              </a:rPr>
              <a:t>of the analysis. Our tailored function, in its current form, makes it difficult to tell that this measurement constitutes a significant improvement over previously reported values. </a:t>
            </a:r>
            <a:r>
              <a:rPr lang="en-US" sz="2400" dirty="0" smtClean="0">
                <a:solidFill>
                  <a:schemeClr val="tx1">
                    <a:lumMod val="50000"/>
                  </a:schemeClr>
                </a:solidFill>
                <a:latin typeface="Calibri" pitchFamily="34" charset="0"/>
              </a:rPr>
              <a:t>We describe our new analysis using a Gaussian fitting function</a:t>
            </a:r>
            <a:r>
              <a:rPr lang="en-US" sz="2400" dirty="0" smtClean="0">
                <a:latin typeface="Calibri" pitchFamily="34" charset="0"/>
              </a:rPr>
              <a:t> in our revised Results section </a:t>
            </a:r>
            <a:r>
              <a:rPr lang="en-US" sz="2400" dirty="0" smtClean="0">
                <a:solidFill>
                  <a:schemeClr val="tx1">
                    <a:lumMod val="50000"/>
                  </a:schemeClr>
                </a:solidFill>
                <a:latin typeface="Calibri" pitchFamily="34" charset="0"/>
              </a:rPr>
              <a:t>(Page 6, Lines 12–18).</a:t>
            </a:r>
            <a:endParaRPr lang="en-US" sz="2400" dirty="0">
              <a:solidFill>
                <a:schemeClr val="tx1">
                  <a:lumMod val="50000"/>
                </a:schemeClr>
              </a:solidFill>
              <a:latin typeface="Calibri" pitchFamily="34" charset="0"/>
            </a:endParaRPr>
          </a:p>
        </p:txBody>
      </p:sp>
      <p:sp>
        <p:nvSpPr>
          <p:cNvPr id="2" name="Title 1"/>
          <p:cNvSpPr>
            <a:spLocks noGrp="1"/>
          </p:cNvSpPr>
          <p:nvPr>
            <p:ph type="title"/>
          </p:nvPr>
        </p:nvSpPr>
        <p:spPr>
          <a:xfrm>
            <a:off x="3131840" y="274638"/>
            <a:ext cx="5867400" cy="854281"/>
          </a:xfrm>
        </p:spPr>
        <p:txBody>
          <a:bodyPr/>
          <a:lstStyle/>
          <a:p>
            <a:r>
              <a:rPr lang="en-US" dirty="0" smtClean="0"/>
              <a:t>Agreeing with reviewers</a:t>
            </a:r>
            <a:endParaRPr lang="en-US" dirty="0"/>
          </a:p>
        </p:txBody>
      </p:sp>
      <p:sp>
        <p:nvSpPr>
          <p:cNvPr id="9" name="Rounded Rectangle 8"/>
          <p:cNvSpPr/>
          <p:nvPr/>
        </p:nvSpPr>
        <p:spPr>
          <a:xfrm>
            <a:off x="4139952" y="3291158"/>
            <a:ext cx="2016224" cy="504056"/>
          </a:xfrm>
          <a:prstGeom prst="roundRect">
            <a:avLst/>
          </a:prstGeom>
          <a:solidFill>
            <a:schemeClr val="accent3">
              <a:lumMod val="75000"/>
            </a:schemeClr>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Agreement</a:t>
            </a:r>
            <a:endParaRPr lang="en-US" sz="2400" b="1" dirty="0"/>
          </a:p>
        </p:txBody>
      </p:sp>
      <p:sp>
        <p:nvSpPr>
          <p:cNvPr id="10" name="Rounded Rectangle 9"/>
          <p:cNvSpPr/>
          <p:nvPr/>
        </p:nvSpPr>
        <p:spPr>
          <a:xfrm>
            <a:off x="5724127" y="5661248"/>
            <a:ext cx="1922239" cy="504056"/>
          </a:xfrm>
          <a:prstGeom prst="roundRect">
            <a:avLst/>
          </a:prstGeom>
          <a:solidFill>
            <a:srgbClr val="512AAD"/>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Revisions</a:t>
            </a:r>
            <a:endParaRPr lang="en-US" sz="2400" b="1" dirty="0"/>
          </a:p>
        </p:txBody>
      </p:sp>
      <p:sp>
        <p:nvSpPr>
          <p:cNvPr id="11" name="Rounded Rectangle 10"/>
          <p:cNvSpPr/>
          <p:nvPr/>
        </p:nvSpPr>
        <p:spPr>
          <a:xfrm>
            <a:off x="2483768" y="6054591"/>
            <a:ext cx="1872208" cy="504056"/>
          </a:xfrm>
          <a:prstGeom prst="roundRect">
            <a:avLst/>
          </a:prstGeom>
          <a:solidFill>
            <a:schemeClr val="tx2"/>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Location</a:t>
            </a:r>
            <a:endParaRPr lang="en-US" sz="2400" b="1" dirty="0"/>
          </a:p>
        </p:txBody>
      </p:sp>
    </p:spTree>
    <p:extLst>
      <p:ext uri="{BB962C8B-B14F-4D97-AF65-F5344CB8AC3E}">
        <p14:creationId xmlns="" xmlns:p14="http://schemas.microsoft.com/office/powerpoint/2010/main" val="36948923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8000" y="1625924"/>
            <a:ext cx="8610600" cy="4546275"/>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880320" y="404664"/>
            <a:ext cx="6372200" cy="854281"/>
          </a:xfrm>
        </p:spPr>
        <p:txBody>
          <a:bodyPr/>
          <a:lstStyle/>
          <a:p>
            <a:r>
              <a:rPr lang="en-US" dirty="0" smtClean="0"/>
              <a:t>Disagreeing with reviewers</a:t>
            </a:r>
            <a:endParaRPr lang="en-US" dirty="0"/>
          </a:p>
        </p:txBody>
      </p:sp>
      <p:sp>
        <p:nvSpPr>
          <p:cNvPr id="7" name="Text Placeholder 2"/>
          <p:cNvSpPr txBox="1">
            <a:spLocks/>
          </p:cNvSpPr>
          <p:nvPr/>
        </p:nvSpPr>
        <p:spPr bwMode="auto">
          <a:xfrm>
            <a:off x="228601" y="1717465"/>
            <a:ext cx="8458200" cy="4303823"/>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t>
            </a:r>
            <a:r>
              <a:rPr lang="en-US" sz="2400" dirty="0" smtClean="0">
                <a:solidFill>
                  <a:schemeClr val="tx1">
                    <a:lumMod val="50000"/>
                  </a:schemeClr>
                </a:solidFill>
                <a:latin typeface="Calibri" pitchFamily="34" charset="0"/>
              </a:rPr>
              <a:t>Although</a:t>
            </a:r>
            <a:r>
              <a:rPr lang="en-US" sz="2400" dirty="0" smtClean="0">
                <a:latin typeface="Calibri" pitchFamily="34" charset="0"/>
              </a:rPr>
              <a:t> a simple Gaussian fit would facilitate comparison with the results of other studies, our tailored function allows for the analysis of the data in terms of the Smith model [Smith et al., 1998]. We have now explained the use of this function and the Smith model in our revised Discussion section (Page 12, Lines 2–6).</a:t>
            </a:r>
            <a:endParaRPr lang="en-US" sz="2400" dirty="0">
              <a:latin typeface="Calibri" pitchFamily="34" charset="0"/>
            </a:endParaRPr>
          </a:p>
        </p:txBody>
      </p:sp>
    </p:spTree>
    <p:extLst>
      <p:ext uri="{BB962C8B-B14F-4D97-AF65-F5344CB8AC3E}">
        <p14:creationId xmlns="" xmlns:p14="http://schemas.microsoft.com/office/powerpoint/2010/main" val="393589470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8000" y="1625924"/>
            <a:ext cx="8610600" cy="4546275"/>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6012159" y="4149081"/>
            <a:ext cx="2664297" cy="288032"/>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51520" y="4437112"/>
            <a:ext cx="8424936" cy="432048"/>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28601" y="1717465"/>
            <a:ext cx="8458200" cy="4303823"/>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Although a simple Gaussian fit would facilitate comparison with the results of other studies, </a:t>
            </a:r>
            <a:r>
              <a:rPr lang="en-US" sz="2400" dirty="0" smtClean="0">
                <a:solidFill>
                  <a:schemeClr val="tx1">
                    <a:lumMod val="50000"/>
                  </a:schemeClr>
                </a:solidFill>
                <a:latin typeface="Calibri" pitchFamily="34" charset="0"/>
              </a:rPr>
              <a:t>our tailored function allows for the analysis of the data in terms of the Smith model </a:t>
            </a:r>
            <a:r>
              <a:rPr lang="en-US" sz="2400" dirty="0" smtClean="0">
                <a:latin typeface="Calibri" pitchFamily="34" charset="0"/>
              </a:rPr>
              <a:t>[Smith et al., 1998]. We have now explained the use of this function and the Smith model in our revised Discussion section (Page 12, Lines 2–6).</a:t>
            </a:r>
            <a:endParaRPr lang="en-US" sz="2400" dirty="0">
              <a:latin typeface="Calibri" pitchFamily="34" charset="0"/>
            </a:endParaRPr>
          </a:p>
        </p:txBody>
      </p:sp>
      <p:sp>
        <p:nvSpPr>
          <p:cNvPr id="14" name="Rounded Rectangle 13"/>
          <p:cNvSpPr/>
          <p:nvPr/>
        </p:nvSpPr>
        <p:spPr>
          <a:xfrm>
            <a:off x="4250061" y="3933056"/>
            <a:ext cx="1762099" cy="504056"/>
          </a:xfrm>
          <a:prstGeom prst="roundRect">
            <a:avLst/>
          </a:prstGeom>
          <a:solidFill>
            <a:srgbClr val="FF6600"/>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Evidence</a:t>
            </a:r>
            <a:endParaRPr lang="en-US" sz="2400" b="1" dirty="0"/>
          </a:p>
        </p:txBody>
      </p:sp>
      <p:sp>
        <p:nvSpPr>
          <p:cNvPr id="9" name="Title 1"/>
          <p:cNvSpPr>
            <a:spLocks noGrp="1"/>
          </p:cNvSpPr>
          <p:nvPr>
            <p:ph type="title"/>
          </p:nvPr>
        </p:nvSpPr>
        <p:spPr>
          <a:xfrm>
            <a:off x="2880320" y="404664"/>
            <a:ext cx="6372200" cy="854281"/>
          </a:xfrm>
        </p:spPr>
        <p:txBody>
          <a:bodyPr/>
          <a:lstStyle/>
          <a:p>
            <a:r>
              <a:rPr lang="en-US" dirty="0" smtClean="0"/>
              <a:t>Disagreeing with reviewers</a:t>
            </a:r>
            <a:endParaRPr lang="en-US" dirty="0"/>
          </a:p>
        </p:txBody>
      </p:sp>
    </p:spTree>
    <p:extLst>
      <p:ext uri="{BB962C8B-B14F-4D97-AF65-F5344CB8AC3E}">
        <p14:creationId xmlns="" xmlns:p14="http://schemas.microsoft.com/office/powerpoint/2010/main" val="208619221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8000" y="1625924"/>
            <a:ext cx="8610600" cy="4546275"/>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5148063" y="4869160"/>
            <a:ext cx="3538737" cy="350593"/>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52186" y="5212267"/>
            <a:ext cx="4031782"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6012159" y="4149081"/>
            <a:ext cx="2664297" cy="288032"/>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51520" y="4437112"/>
            <a:ext cx="8424936" cy="432048"/>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28601" y="1717465"/>
            <a:ext cx="8458200" cy="4303823"/>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Although a simple Gaussian fit would facilitate comparison with the results of other studies, </a:t>
            </a:r>
            <a:r>
              <a:rPr lang="en-US" sz="2400" dirty="0" smtClean="0">
                <a:solidFill>
                  <a:schemeClr val="tx1">
                    <a:lumMod val="50000"/>
                  </a:schemeClr>
                </a:solidFill>
                <a:latin typeface="Calibri" pitchFamily="34" charset="0"/>
              </a:rPr>
              <a:t>our tailored function allows for the analysis of the data in terms of the Smith model </a:t>
            </a:r>
            <a:r>
              <a:rPr lang="en-US" sz="2400" dirty="0" smtClean="0">
                <a:latin typeface="Calibri" pitchFamily="34" charset="0"/>
              </a:rPr>
              <a:t>[Smith et al., 1998]. We have now </a:t>
            </a:r>
            <a:r>
              <a:rPr lang="en-US" sz="2400" dirty="0" smtClean="0">
                <a:solidFill>
                  <a:schemeClr val="tx1">
                    <a:lumMod val="50000"/>
                  </a:schemeClr>
                </a:solidFill>
                <a:latin typeface="Calibri" pitchFamily="34" charset="0"/>
              </a:rPr>
              <a:t>explained the use of this function and the Smith model</a:t>
            </a:r>
            <a:r>
              <a:rPr lang="en-US" sz="2400" dirty="0" smtClean="0">
                <a:latin typeface="Calibri" pitchFamily="34" charset="0"/>
              </a:rPr>
              <a:t> in our revised Discussion section (Page 12, Lines 2–6).</a:t>
            </a:r>
            <a:endParaRPr lang="en-US" sz="2400" dirty="0">
              <a:latin typeface="Calibri" pitchFamily="34" charset="0"/>
            </a:endParaRPr>
          </a:p>
        </p:txBody>
      </p:sp>
      <p:sp>
        <p:nvSpPr>
          <p:cNvPr id="10" name="Rounded Rectangle 9"/>
          <p:cNvSpPr/>
          <p:nvPr/>
        </p:nvSpPr>
        <p:spPr>
          <a:xfrm>
            <a:off x="4283968" y="5229200"/>
            <a:ext cx="1914499" cy="504056"/>
          </a:xfrm>
          <a:prstGeom prst="roundRect">
            <a:avLst/>
          </a:prstGeom>
          <a:solidFill>
            <a:srgbClr val="512AAD"/>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Revisions</a:t>
            </a:r>
            <a:endParaRPr lang="en-US" sz="2400" b="1" dirty="0"/>
          </a:p>
        </p:txBody>
      </p:sp>
      <p:sp>
        <p:nvSpPr>
          <p:cNvPr id="14" name="Rounded Rectangle 13"/>
          <p:cNvSpPr/>
          <p:nvPr/>
        </p:nvSpPr>
        <p:spPr>
          <a:xfrm>
            <a:off x="4250061" y="3933056"/>
            <a:ext cx="1762099" cy="504056"/>
          </a:xfrm>
          <a:prstGeom prst="roundRect">
            <a:avLst/>
          </a:prstGeom>
          <a:solidFill>
            <a:srgbClr val="FF6600"/>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Evidence</a:t>
            </a:r>
            <a:endParaRPr lang="en-US" sz="2400" b="1" dirty="0"/>
          </a:p>
        </p:txBody>
      </p:sp>
      <p:sp>
        <p:nvSpPr>
          <p:cNvPr id="15" name="Title 1"/>
          <p:cNvSpPr>
            <a:spLocks noGrp="1"/>
          </p:cNvSpPr>
          <p:nvPr>
            <p:ph type="title"/>
          </p:nvPr>
        </p:nvSpPr>
        <p:spPr>
          <a:xfrm>
            <a:off x="2880320" y="404664"/>
            <a:ext cx="6372200" cy="854281"/>
          </a:xfrm>
        </p:spPr>
        <p:txBody>
          <a:bodyPr/>
          <a:lstStyle/>
          <a:p>
            <a:r>
              <a:rPr lang="en-US" dirty="0" smtClean="0"/>
              <a:t>Disagreeing with reviewers</a:t>
            </a:r>
            <a:endParaRPr lang="en-US" dirty="0"/>
          </a:p>
        </p:txBody>
      </p:sp>
    </p:spTree>
    <p:extLst>
      <p:ext uri="{BB962C8B-B14F-4D97-AF65-F5344CB8AC3E}">
        <p14:creationId xmlns="" xmlns:p14="http://schemas.microsoft.com/office/powerpoint/2010/main" val="56474593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8000" y="1625924"/>
            <a:ext cx="8610600" cy="4546275"/>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5148063" y="4869160"/>
            <a:ext cx="3538737" cy="350593"/>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52186" y="5212267"/>
            <a:ext cx="4031782" cy="381415"/>
          </a:xfrm>
          <a:prstGeom prst="rect">
            <a:avLst/>
          </a:prstGeom>
          <a:solidFill>
            <a:srgbClr val="8000FF">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52187" y="5593682"/>
            <a:ext cx="2519614" cy="381415"/>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6012159" y="4149081"/>
            <a:ext cx="2664297" cy="288032"/>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51520" y="4437112"/>
            <a:ext cx="8424936" cy="432048"/>
          </a:xfrm>
          <a:prstGeom prst="rect">
            <a:avLst/>
          </a:prstGeom>
          <a:solidFill>
            <a:srgbClr val="FF66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28601" y="1717465"/>
            <a:ext cx="8458200" cy="4303823"/>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Although a simple Gaussian fit would facilitate comparison with the results of other studies, </a:t>
            </a:r>
            <a:r>
              <a:rPr lang="en-US" sz="2400" dirty="0" smtClean="0">
                <a:solidFill>
                  <a:schemeClr val="tx1">
                    <a:lumMod val="50000"/>
                  </a:schemeClr>
                </a:solidFill>
                <a:latin typeface="Calibri" pitchFamily="34" charset="0"/>
              </a:rPr>
              <a:t>our tailored function allows for the analysis of the data in terms of the Smith model </a:t>
            </a:r>
            <a:r>
              <a:rPr lang="en-US" sz="2400" dirty="0" smtClean="0">
                <a:latin typeface="Calibri" pitchFamily="34" charset="0"/>
              </a:rPr>
              <a:t>[Smith et al., 1998]. We have now </a:t>
            </a:r>
            <a:r>
              <a:rPr lang="en-US" sz="2400" dirty="0" smtClean="0">
                <a:solidFill>
                  <a:schemeClr val="tx1">
                    <a:lumMod val="50000"/>
                  </a:schemeClr>
                </a:solidFill>
                <a:latin typeface="Calibri" pitchFamily="34" charset="0"/>
              </a:rPr>
              <a:t>explained the use of this function and the Smith model</a:t>
            </a:r>
            <a:r>
              <a:rPr lang="en-US" sz="2400" dirty="0" smtClean="0">
                <a:latin typeface="Calibri" pitchFamily="34" charset="0"/>
              </a:rPr>
              <a:t> in our revised Discussion section </a:t>
            </a:r>
            <a:r>
              <a:rPr lang="en-US" sz="2400" dirty="0" smtClean="0">
                <a:solidFill>
                  <a:schemeClr val="tx1">
                    <a:lumMod val="50000"/>
                  </a:schemeClr>
                </a:solidFill>
                <a:latin typeface="Calibri" pitchFamily="34" charset="0"/>
              </a:rPr>
              <a:t>(Page 12, Lines 2–6).</a:t>
            </a:r>
            <a:endParaRPr lang="en-US" sz="2400" dirty="0">
              <a:solidFill>
                <a:schemeClr val="tx1">
                  <a:lumMod val="50000"/>
                </a:schemeClr>
              </a:solidFill>
              <a:latin typeface="Calibri" pitchFamily="34" charset="0"/>
            </a:endParaRPr>
          </a:p>
        </p:txBody>
      </p:sp>
      <p:sp>
        <p:nvSpPr>
          <p:cNvPr id="10" name="Rounded Rectangle 9"/>
          <p:cNvSpPr/>
          <p:nvPr/>
        </p:nvSpPr>
        <p:spPr>
          <a:xfrm>
            <a:off x="4283968" y="5229200"/>
            <a:ext cx="1914499" cy="504056"/>
          </a:xfrm>
          <a:prstGeom prst="roundRect">
            <a:avLst/>
          </a:prstGeom>
          <a:solidFill>
            <a:srgbClr val="512AAD"/>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Revisions</a:t>
            </a:r>
            <a:endParaRPr lang="en-US" sz="2400" b="1" dirty="0"/>
          </a:p>
        </p:txBody>
      </p:sp>
      <p:sp>
        <p:nvSpPr>
          <p:cNvPr id="11" name="Rounded Rectangle 10"/>
          <p:cNvSpPr/>
          <p:nvPr/>
        </p:nvSpPr>
        <p:spPr>
          <a:xfrm>
            <a:off x="2051720" y="6021288"/>
            <a:ext cx="1671928" cy="504056"/>
          </a:xfrm>
          <a:prstGeom prst="roundRect">
            <a:avLst/>
          </a:prstGeom>
          <a:solidFill>
            <a:schemeClr val="tx2"/>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Location</a:t>
            </a:r>
            <a:endParaRPr lang="en-US" sz="2400" b="1" dirty="0"/>
          </a:p>
        </p:txBody>
      </p:sp>
      <p:sp>
        <p:nvSpPr>
          <p:cNvPr id="14" name="Rounded Rectangle 13"/>
          <p:cNvSpPr/>
          <p:nvPr/>
        </p:nvSpPr>
        <p:spPr>
          <a:xfrm>
            <a:off x="4250061" y="3933056"/>
            <a:ext cx="1762099" cy="504056"/>
          </a:xfrm>
          <a:prstGeom prst="roundRect">
            <a:avLst/>
          </a:prstGeom>
          <a:solidFill>
            <a:srgbClr val="FF6600"/>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Evidence</a:t>
            </a:r>
            <a:endParaRPr lang="en-US" sz="2400" b="1" dirty="0"/>
          </a:p>
        </p:txBody>
      </p:sp>
      <p:sp>
        <p:nvSpPr>
          <p:cNvPr id="15" name="Title 1"/>
          <p:cNvSpPr>
            <a:spLocks noGrp="1"/>
          </p:cNvSpPr>
          <p:nvPr>
            <p:ph type="title"/>
          </p:nvPr>
        </p:nvSpPr>
        <p:spPr>
          <a:xfrm>
            <a:off x="2880320" y="404664"/>
            <a:ext cx="6372200" cy="854281"/>
          </a:xfrm>
        </p:spPr>
        <p:txBody>
          <a:bodyPr/>
          <a:lstStyle/>
          <a:p>
            <a:r>
              <a:rPr lang="en-US" dirty="0" smtClean="0"/>
              <a:t>Disagreeing with reviewers</a:t>
            </a:r>
            <a:endParaRPr lang="en-US" dirty="0"/>
          </a:p>
        </p:txBody>
      </p:sp>
    </p:spTree>
    <p:extLst>
      <p:ext uri="{BB962C8B-B14F-4D97-AF65-F5344CB8AC3E}">
        <p14:creationId xmlns="" xmlns:p14="http://schemas.microsoft.com/office/powerpoint/2010/main" val="35767246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8000" y="1625924"/>
            <a:ext cx="8610600" cy="468339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245161" y="2564904"/>
            <a:ext cx="2430488" cy="351783"/>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19100" y="2916687"/>
            <a:ext cx="5665068" cy="351783"/>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168352" y="332656"/>
            <a:ext cx="4499992" cy="854281"/>
          </a:xfrm>
        </p:spPr>
        <p:txBody>
          <a:bodyPr/>
          <a:lstStyle/>
          <a:p>
            <a:pPr algn="ctr"/>
            <a:r>
              <a:rPr lang="en-US" dirty="0" smtClean="0"/>
              <a:t>“Unfair” reviewer comments</a:t>
            </a:r>
            <a:endParaRPr lang="en-US" dirty="0"/>
          </a:p>
        </p:txBody>
      </p:sp>
      <p:sp>
        <p:nvSpPr>
          <p:cNvPr id="5" name="テキスト ボックス 2"/>
          <p:cNvSpPr txBox="1">
            <a:spLocks noChangeArrowheads="1"/>
          </p:cNvSpPr>
          <p:nvPr/>
        </p:nvSpPr>
        <p:spPr bwMode="auto">
          <a:xfrm>
            <a:off x="419100" y="1772816"/>
            <a:ext cx="8267700" cy="20130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just" eaLnBrk="1" hangingPunct="1">
              <a:spcAft>
                <a:spcPts val="1200"/>
              </a:spcAft>
              <a:buClr>
                <a:schemeClr val="accent1"/>
              </a:buClr>
            </a:pPr>
            <a:r>
              <a:rPr lang="en-US" altLang="ja-JP" sz="2400" b="1" i="1" dirty="0" smtClean="0">
                <a:solidFill>
                  <a:schemeClr val="accent1"/>
                </a:solidFill>
                <a:ea typeface="ＭＳ Ｐゴシック" pitchFamily="50" charset="-128"/>
              </a:rPr>
              <a:t>Reviewer comment</a:t>
            </a:r>
            <a:r>
              <a:rPr lang="en-US" altLang="ja-JP" sz="2400" i="1" dirty="0" smtClean="0">
                <a:solidFill>
                  <a:schemeClr val="accent1"/>
                </a:solidFill>
                <a:ea typeface="ＭＳ Ｐゴシック" pitchFamily="50" charset="-128"/>
              </a:rPr>
              <a:t>: Currently, the authors’ conclusion that this gene is involved in heart development is not completely validated by their in vitro analyses. They should do additional in vivo experiments using a genetic mouse model to show that heart development is regulated by this gene.</a:t>
            </a:r>
            <a:endParaRPr lang="en-US" altLang="ja-JP" sz="2400" i="1" dirty="0">
              <a:solidFill>
                <a:schemeClr val="accent1"/>
              </a:solidFill>
              <a:ea typeface="ＭＳ Ｐゴシック" pitchFamily="50" charset="-128"/>
            </a:endParaRPr>
          </a:p>
        </p:txBody>
      </p:sp>
      <p:sp>
        <p:nvSpPr>
          <p:cNvPr id="8" name="Rounded Rectangle 7"/>
          <p:cNvSpPr/>
          <p:nvPr/>
        </p:nvSpPr>
        <p:spPr>
          <a:xfrm>
            <a:off x="407741" y="4005064"/>
            <a:ext cx="8268715" cy="2069068"/>
          </a:xfrm>
          <a:prstGeom prst="roundRect">
            <a:avLst>
              <a:gd name="adj" fmla="val 10795"/>
            </a:avLst>
          </a:prstGeom>
          <a:solidFill>
            <a:schemeClr val="bg1"/>
          </a:solidFill>
          <a:ln w="1905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buClr>
                <a:schemeClr val="tx2"/>
              </a:buClr>
            </a:pPr>
            <a:r>
              <a:rPr lang="en-US" sz="2800" b="1" i="1" dirty="0" smtClean="0">
                <a:solidFill>
                  <a:schemeClr val="tx2"/>
                </a:solidFill>
              </a:rPr>
              <a:t>Reasons why reviewers might make these comments</a:t>
            </a:r>
          </a:p>
          <a:p>
            <a:pPr algn="ctr">
              <a:buClr>
                <a:schemeClr val="tx2"/>
              </a:buClr>
            </a:pPr>
            <a:endParaRPr lang="en-US" sz="1200" b="1" i="1" dirty="0" smtClean="0">
              <a:solidFill>
                <a:schemeClr val="tx2"/>
              </a:solidFill>
            </a:endParaRPr>
          </a:p>
          <a:p>
            <a:pPr marL="342900" indent="-342900">
              <a:buClr>
                <a:schemeClr val="tx2"/>
              </a:buClr>
              <a:buFont typeface="Wingdings" pitchFamily="2" charset="2"/>
              <a:buChar char="v"/>
            </a:pPr>
            <a:r>
              <a:rPr lang="en-US" sz="2400" b="1" dirty="0" smtClean="0">
                <a:solidFill>
                  <a:schemeClr val="tx1"/>
                </a:solidFill>
              </a:rPr>
              <a:t>Current results are not appropriate for the impact factor of the journal</a:t>
            </a:r>
          </a:p>
          <a:p>
            <a:pPr marL="171450" indent="-171450">
              <a:buClr>
                <a:schemeClr val="tx2"/>
              </a:buClr>
              <a:buFont typeface="Wingdings" pitchFamily="2" charset="2"/>
              <a:buChar char="v"/>
            </a:pPr>
            <a:endParaRPr lang="en-US" sz="1200" b="1" dirty="0" smtClean="0">
              <a:solidFill>
                <a:schemeClr val="tx1"/>
              </a:solidFill>
            </a:endParaRPr>
          </a:p>
          <a:p>
            <a:pPr marL="342900" indent="-342900">
              <a:buClr>
                <a:schemeClr val="tx2"/>
              </a:buClr>
              <a:buFont typeface="Wingdings" pitchFamily="2" charset="2"/>
              <a:buChar char="v"/>
            </a:pPr>
            <a:r>
              <a:rPr lang="en-US" sz="2400" b="1" dirty="0" smtClean="0">
                <a:solidFill>
                  <a:schemeClr val="tx1"/>
                </a:solidFill>
              </a:rPr>
              <a:t>Reviewer is being “unfair”</a:t>
            </a:r>
            <a:endParaRPr lang="en-US" sz="2400" b="1" dirty="0">
              <a:solidFill>
                <a:schemeClr val="tx1"/>
              </a:solidFill>
            </a:endParaRPr>
          </a:p>
        </p:txBody>
      </p:sp>
      <p:sp>
        <p:nvSpPr>
          <p:cNvPr id="9" name="Rounded Rectangle 6"/>
          <p:cNvSpPr/>
          <p:nvPr/>
        </p:nvSpPr>
        <p:spPr>
          <a:xfrm>
            <a:off x="755576" y="5181600"/>
            <a:ext cx="7920880" cy="1055608"/>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2800" dirty="0" smtClean="0">
                <a:solidFill>
                  <a:schemeClr val="bg1"/>
                </a:solidFill>
              </a:rPr>
              <a:t>Resultados no son apropiados para el factor de impacto de la revista o el revisor fue injusto</a:t>
            </a:r>
            <a:endParaRPr lang="en-US" sz="2800" dirty="0">
              <a:solidFill>
                <a:schemeClr val="bg1"/>
              </a:solidFill>
            </a:endParaRPr>
          </a:p>
        </p:txBody>
      </p:sp>
    </p:spTree>
    <p:extLst>
      <p:ext uri="{BB962C8B-B14F-4D97-AF65-F5344CB8AC3E}">
        <p14:creationId xmlns="" xmlns:p14="http://schemas.microsoft.com/office/powerpoint/2010/main" val="262680552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bg/>
                                          </p:spTgt>
                                        </p:tgtEl>
                                        <p:attrNameLst>
                                          <p:attrName>style.visibility</p:attrName>
                                        </p:attrNameLst>
                                      </p:cBhvr>
                                      <p:to>
                                        <p:strVal val="visible"/>
                                      </p:to>
                                    </p:set>
                                    <p:animEffect transition="in" filter="fade">
                                      <p:cBhvr>
                                        <p:cTn id="15" dur="500"/>
                                        <p:tgtEl>
                                          <p:spTgt spid="8">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500"/>
                                        <p:tgtEl>
                                          <p:spTgt spid="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Effect transition="in" filter="fade">
                                      <p:cBhvr>
                                        <p:cTn id="28" dur="500"/>
                                        <p:tgtEl>
                                          <p:spTgt spid="8">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build="p"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itle 1"/>
          <p:cNvSpPr>
            <a:spLocks noGrp="1"/>
          </p:cNvSpPr>
          <p:nvPr>
            <p:ph type="title"/>
          </p:nvPr>
        </p:nvSpPr>
        <p:spPr>
          <a:xfrm>
            <a:off x="2411760" y="274638"/>
            <a:ext cx="5867400" cy="854281"/>
          </a:xfrm>
        </p:spPr>
        <p:txBody>
          <a:bodyPr/>
          <a:lstStyle/>
          <a:p>
            <a:pPr algn="ctr"/>
            <a:r>
              <a:rPr lang="en-US" dirty="0" smtClean="0">
                <a:ea typeface="ＭＳ Ｐゴシック" panose="020B0600070205080204" pitchFamily="34" charset="-128"/>
              </a:rPr>
              <a:t>If rejected, what </a:t>
            </a:r>
            <a:br>
              <a:rPr lang="en-US" dirty="0" smtClean="0">
                <a:ea typeface="ＭＳ Ｐゴシック" panose="020B0600070205080204" pitchFamily="34" charset="-128"/>
              </a:rPr>
            </a:br>
            <a:r>
              <a:rPr lang="en-US" dirty="0" smtClean="0">
                <a:ea typeface="ＭＳ Ｐゴシック" panose="020B0600070205080204" pitchFamily="34" charset="-128"/>
              </a:rPr>
              <a:t>should you do?</a:t>
            </a:r>
          </a:p>
        </p:txBody>
      </p:sp>
      <p:sp>
        <p:nvSpPr>
          <p:cNvPr id="4" name="Rectangle 3"/>
          <p:cNvSpPr/>
          <p:nvPr/>
        </p:nvSpPr>
        <p:spPr>
          <a:xfrm>
            <a:off x="611560" y="1700808"/>
            <a:ext cx="7920880" cy="4392488"/>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en-US">
              <a:solidFill>
                <a:srgbClr val="FFFFFF"/>
              </a:solidFill>
            </a:endParaRPr>
          </a:p>
        </p:txBody>
      </p:sp>
      <p:sp>
        <p:nvSpPr>
          <p:cNvPr id="2" name="Rounded Rectangle 1"/>
          <p:cNvSpPr/>
          <p:nvPr/>
        </p:nvSpPr>
        <p:spPr>
          <a:xfrm>
            <a:off x="899592" y="1916832"/>
            <a:ext cx="7344816" cy="1944216"/>
          </a:xfrm>
          <a:prstGeom prst="roundRect">
            <a:avLst>
              <a:gd name="adj" fmla="val 10214"/>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chemeClr val="accent1"/>
                </a:solidFill>
              </a:rPr>
              <a:t>Option 1: New submission to the </a:t>
            </a:r>
            <a:r>
              <a:rPr lang="en-US" sz="2800" b="1" i="1" u="sng" dirty="0" smtClean="0">
                <a:solidFill>
                  <a:schemeClr val="accent1"/>
                </a:solidFill>
              </a:rPr>
              <a:t>same</a:t>
            </a:r>
            <a:r>
              <a:rPr lang="en-US" sz="2800" b="1" i="1" dirty="0" smtClean="0">
                <a:solidFill>
                  <a:schemeClr val="accent1"/>
                </a:solidFill>
              </a:rPr>
              <a:t> </a:t>
            </a:r>
            <a:r>
              <a:rPr lang="en-US" sz="2800" b="1" dirty="0" smtClean="0">
                <a:solidFill>
                  <a:schemeClr val="accent1"/>
                </a:solidFill>
              </a:rPr>
              <a:t>journal</a:t>
            </a:r>
          </a:p>
          <a:p>
            <a:pPr algn="ctr"/>
            <a:endParaRPr lang="en-US" sz="1200" b="1" i="1" u="sng" dirty="0" smtClean="0">
              <a:solidFill>
                <a:schemeClr val="tx2"/>
              </a:solidFill>
            </a:endParaRPr>
          </a:p>
          <a:p>
            <a:pPr marL="342900" indent="-342900">
              <a:buClr>
                <a:schemeClr val="accent1"/>
              </a:buClr>
              <a:buFont typeface="Wingdings" pitchFamily="2" charset="2"/>
              <a:buChar char="v"/>
            </a:pPr>
            <a:r>
              <a:rPr lang="en-US" sz="2400" b="1" dirty="0" smtClean="0">
                <a:solidFill>
                  <a:schemeClr val="tx1"/>
                </a:solidFill>
              </a:rPr>
              <a:t>Fully revise manuscript</a:t>
            </a:r>
          </a:p>
          <a:p>
            <a:pPr marL="342900" indent="-342900">
              <a:buClr>
                <a:schemeClr val="accent1"/>
              </a:buClr>
              <a:buFont typeface="Wingdings" pitchFamily="2" charset="2"/>
              <a:buChar char="v"/>
            </a:pPr>
            <a:r>
              <a:rPr lang="en-US" sz="2400" b="1" dirty="0" smtClean="0">
                <a:solidFill>
                  <a:schemeClr val="tx1"/>
                </a:solidFill>
              </a:rPr>
              <a:t>Prepare point-by-point responses</a:t>
            </a:r>
          </a:p>
          <a:p>
            <a:pPr marL="342900" indent="-342900">
              <a:buClr>
                <a:schemeClr val="accent1"/>
              </a:buClr>
              <a:buFont typeface="Wingdings" pitchFamily="2" charset="2"/>
              <a:buChar char="v"/>
            </a:pPr>
            <a:r>
              <a:rPr lang="en-US" sz="2400" b="1" dirty="0" smtClean="0">
                <a:solidFill>
                  <a:schemeClr val="tx1"/>
                </a:solidFill>
              </a:rPr>
              <a:t>Include the original manuscript ID number</a:t>
            </a:r>
            <a:endParaRPr lang="en-US" sz="2400" b="1" dirty="0">
              <a:solidFill>
                <a:schemeClr val="tx1"/>
              </a:solidFill>
            </a:endParaRPr>
          </a:p>
        </p:txBody>
      </p:sp>
      <p:sp>
        <p:nvSpPr>
          <p:cNvPr id="6" name="Rounded Rectangle 5"/>
          <p:cNvSpPr/>
          <p:nvPr/>
        </p:nvSpPr>
        <p:spPr>
          <a:xfrm>
            <a:off x="899592" y="4149080"/>
            <a:ext cx="7344816" cy="1728192"/>
          </a:xfrm>
          <a:prstGeom prst="roundRect">
            <a:avLst>
              <a:gd name="adj" fmla="val 10214"/>
            </a:avLst>
          </a:prstGeom>
          <a:solidFill>
            <a:schemeClr val="bg1"/>
          </a:solidFill>
          <a:ln w="190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chemeClr val="accent3">
                    <a:lumMod val="75000"/>
                  </a:schemeClr>
                </a:solidFill>
              </a:rPr>
              <a:t>Option 2: New submission to a </a:t>
            </a:r>
            <a:r>
              <a:rPr lang="en-US" sz="2800" b="1" i="1" u="sng" dirty="0" smtClean="0">
                <a:solidFill>
                  <a:schemeClr val="accent3">
                    <a:lumMod val="75000"/>
                  </a:schemeClr>
                </a:solidFill>
              </a:rPr>
              <a:t>different</a:t>
            </a:r>
            <a:r>
              <a:rPr lang="en-US" sz="2800" b="1" i="1" dirty="0" smtClean="0">
                <a:solidFill>
                  <a:schemeClr val="accent3">
                    <a:lumMod val="75000"/>
                  </a:schemeClr>
                </a:solidFill>
              </a:rPr>
              <a:t> </a:t>
            </a:r>
            <a:r>
              <a:rPr lang="en-US" sz="2800" b="1" dirty="0" smtClean="0">
                <a:solidFill>
                  <a:schemeClr val="accent3">
                    <a:lumMod val="75000"/>
                  </a:schemeClr>
                </a:solidFill>
              </a:rPr>
              <a:t>journal</a:t>
            </a:r>
          </a:p>
          <a:p>
            <a:pPr algn="ctr"/>
            <a:endParaRPr lang="en-US" sz="1200" b="1" i="1" u="sng" dirty="0" smtClean="0">
              <a:solidFill>
                <a:schemeClr val="tx2"/>
              </a:solidFill>
            </a:endParaRPr>
          </a:p>
          <a:p>
            <a:pPr marL="342900" indent="-342900">
              <a:buClr>
                <a:schemeClr val="accent3">
                  <a:lumMod val="75000"/>
                </a:schemeClr>
              </a:buClr>
              <a:buFont typeface="Wingdings" pitchFamily="2" charset="2"/>
              <a:buChar char="v"/>
            </a:pPr>
            <a:r>
              <a:rPr lang="en-US" sz="2400" b="1" dirty="0" smtClean="0">
                <a:solidFill>
                  <a:schemeClr val="tx1"/>
                </a:solidFill>
              </a:rPr>
              <a:t>Revise manuscript</a:t>
            </a:r>
          </a:p>
          <a:p>
            <a:pPr marL="342900" indent="-342900">
              <a:buClr>
                <a:schemeClr val="accent3">
                  <a:lumMod val="75000"/>
                </a:schemeClr>
              </a:buClr>
              <a:buFont typeface="Wingdings" pitchFamily="2" charset="2"/>
              <a:buChar char="v"/>
            </a:pPr>
            <a:r>
              <a:rPr lang="en-US" sz="2400" b="1" dirty="0" smtClean="0">
                <a:solidFill>
                  <a:schemeClr val="tx1"/>
                </a:solidFill>
              </a:rPr>
              <a:t>Reformat according to the author guidelines</a:t>
            </a:r>
            <a:endParaRPr lang="en-US" sz="2400" b="1" dirty="0">
              <a:solidFill>
                <a:schemeClr val="tx1"/>
              </a:solidFill>
            </a:endParaRPr>
          </a:p>
        </p:txBody>
      </p:sp>
      <p:sp>
        <p:nvSpPr>
          <p:cNvPr id="7" name="Rounded Rectangle 6"/>
          <p:cNvSpPr/>
          <p:nvPr/>
        </p:nvSpPr>
        <p:spPr>
          <a:xfrm>
            <a:off x="755576" y="5263397"/>
            <a:ext cx="7632848" cy="1532334"/>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2800" dirty="0" smtClean="0">
                <a:solidFill>
                  <a:schemeClr val="bg1"/>
                </a:solidFill>
              </a:rPr>
              <a:t>Si el manuscrito fue rechazado, se puede </a:t>
            </a:r>
            <a:r>
              <a:rPr lang="es-ES" sz="2800" dirty="0">
                <a:solidFill>
                  <a:schemeClr val="bg1"/>
                </a:solidFill>
              </a:rPr>
              <a:t>presentar nuevamente a </a:t>
            </a:r>
            <a:r>
              <a:rPr lang="es-ES" sz="2800" dirty="0" smtClean="0">
                <a:solidFill>
                  <a:schemeClr val="bg1"/>
                </a:solidFill>
              </a:rPr>
              <a:t>la misma revista o presentarse a una nueva revista</a:t>
            </a:r>
            <a:endParaRPr lang="en-US" sz="2800" dirty="0">
              <a:solidFill>
                <a:schemeClr val="bg1"/>
              </a:solidFill>
            </a:endParaRPr>
          </a:p>
        </p:txBody>
      </p:sp>
    </p:spTree>
    <p:extLst>
      <p:ext uri="{BB962C8B-B14F-4D97-AF65-F5344CB8AC3E}">
        <p14:creationId xmlns="" xmlns:p14="http://schemas.microsoft.com/office/powerpoint/2010/main" val="367455891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5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bg/>
                                          </p:spTgt>
                                        </p:tgtEl>
                                        <p:attrNameLst>
                                          <p:attrName>style.visibility</p:attrName>
                                        </p:attrNameLst>
                                      </p:cBhvr>
                                      <p:to>
                                        <p:strVal val="visible"/>
                                      </p:to>
                                    </p:set>
                                    <p:animEffect transition="in" filter="fade">
                                      <p:cBhvr>
                                        <p:cTn id="30" dur="500"/>
                                        <p:tgtEl>
                                          <p:spTgt spid="6">
                                            <p:bg/>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Effect transition="in" filter="fade">
                                      <p:cBhvr>
                                        <p:cTn id="33" dur="500"/>
                                        <p:tgtEl>
                                          <p:spTgt spid="6">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xEl>
                                              <p:pRg st="2" end="2"/>
                                            </p:txEl>
                                          </p:spTgt>
                                        </p:tgtEl>
                                        <p:attrNameLst>
                                          <p:attrName>style.visibility</p:attrName>
                                        </p:attrNameLst>
                                      </p:cBhvr>
                                      <p:to>
                                        <p:strVal val="visible"/>
                                      </p:to>
                                    </p:set>
                                    <p:animEffect transition="in" filter="fade">
                                      <p:cBhvr>
                                        <p:cTn id="38" dur="500"/>
                                        <p:tgtEl>
                                          <p:spTgt spid="6">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animEffect transition="in" filter="fade">
                                      <p:cBhvr>
                                        <p:cTn id="43" dur="500"/>
                                        <p:tgtEl>
                                          <p:spTgt spid="6">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6" grpId="0" build="p"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itle 1"/>
          <p:cNvSpPr>
            <a:spLocks noGrp="1"/>
          </p:cNvSpPr>
          <p:nvPr>
            <p:ph type="title"/>
          </p:nvPr>
        </p:nvSpPr>
        <p:spPr/>
        <p:txBody>
          <a:bodyPr/>
          <a:lstStyle/>
          <a:p>
            <a:pPr algn="ctr"/>
            <a:r>
              <a:rPr lang="en-US" dirty="0" smtClean="0">
                <a:ea typeface="ＭＳ Ｐゴシック" panose="020B0600070205080204" pitchFamily="34" charset="-128"/>
              </a:rPr>
              <a:t>If accepted, what’s next?</a:t>
            </a:r>
          </a:p>
        </p:txBody>
      </p:sp>
      <p:sp>
        <p:nvSpPr>
          <p:cNvPr id="4" name="Rectangle 3"/>
          <p:cNvSpPr/>
          <p:nvPr/>
        </p:nvSpPr>
        <p:spPr>
          <a:xfrm>
            <a:off x="300628" y="1844824"/>
            <a:ext cx="8496944" cy="4032448"/>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en-US">
              <a:solidFill>
                <a:srgbClr val="FFFFFF"/>
              </a:solidFill>
            </a:endParaRPr>
          </a:p>
        </p:txBody>
      </p:sp>
      <p:sp>
        <p:nvSpPr>
          <p:cNvPr id="3" name="TextBox 2"/>
          <p:cNvSpPr txBox="1"/>
          <p:nvPr/>
        </p:nvSpPr>
        <p:spPr>
          <a:xfrm>
            <a:off x="450344" y="2172920"/>
            <a:ext cx="8280920" cy="3416320"/>
          </a:xfrm>
          <a:prstGeom prst="rect">
            <a:avLst/>
          </a:prstGeom>
          <a:noFill/>
        </p:spPr>
        <p:txBody>
          <a:bodyPr wrap="square" rtlCol="0">
            <a:spAutoFit/>
          </a:bodyPr>
          <a:lstStyle/>
          <a:p>
            <a:pPr marL="285750" indent="-285750">
              <a:buClr>
                <a:schemeClr val="tx2"/>
              </a:buClr>
              <a:buFont typeface="Wingdings" pitchFamily="2" charset="2"/>
              <a:buChar char="v"/>
            </a:pPr>
            <a:r>
              <a:rPr lang="en-US" sz="2800" b="1" dirty="0" smtClean="0"/>
              <a:t> </a:t>
            </a:r>
            <a:r>
              <a:rPr lang="en-US" sz="2800" b="1" dirty="0" smtClean="0">
                <a:solidFill>
                  <a:schemeClr val="accent1"/>
                </a:solidFill>
              </a:rPr>
              <a:t>Promote your work on social networks </a:t>
            </a:r>
          </a:p>
          <a:p>
            <a:pPr marL="800100" lvl="1" indent="-342900">
              <a:buClr>
                <a:schemeClr val="tx2"/>
              </a:buClr>
              <a:buFont typeface="Arial" pitchFamily="34" charset="0"/>
              <a:buChar char="•"/>
            </a:pPr>
            <a:r>
              <a:rPr lang="en-US" sz="2400" dirty="0" smtClean="0"/>
              <a:t> Twitter, LinkedIn, Research Gate</a:t>
            </a:r>
          </a:p>
          <a:p>
            <a:pPr marL="285750" indent="-285750">
              <a:buClr>
                <a:schemeClr val="tx2"/>
              </a:buClr>
              <a:buFont typeface="Wingdings" pitchFamily="2" charset="2"/>
              <a:buChar char="v"/>
            </a:pPr>
            <a:endParaRPr lang="en-US" dirty="0"/>
          </a:p>
          <a:p>
            <a:pPr marL="285750" indent="-285750">
              <a:buClr>
                <a:schemeClr val="tx2"/>
              </a:buClr>
              <a:buFont typeface="Wingdings" pitchFamily="2" charset="2"/>
              <a:buChar char="v"/>
            </a:pPr>
            <a:r>
              <a:rPr lang="en-US" sz="2800" b="1" dirty="0" smtClean="0"/>
              <a:t> </a:t>
            </a:r>
            <a:r>
              <a:rPr lang="en-US" sz="2800" b="1" dirty="0" smtClean="0">
                <a:solidFill>
                  <a:schemeClr val="accent1"/>
                </a:solidFill>
              </a:rPr>
              <a:t>Respond to post-publication comments</a:t>
            </a:r>
          </a:p>
          <a:p>
            <a:pPr marL="285750" indent="-285750">
              <a:buClr>
                <a:schemeClr val="tx2"/>
              </a:buClr>
              <a:buFont typeface="Wingdings" pitchFamily="2" charset="2"/>
              <a:buChar char="v"/>
            </a:pPr>
            <a:endParaRPr lang="en-US" dirty="0"/>
          </a:p>
          <a:p>
            <a:pPr marL="285750" indent="-285750">
              <a:buClr>
                <a:schemeClr val="tx2"/>
              </a:buClr>
              <a:buFont typeface="Wingdings" pitchFamily="2" charset="2"/>
              <a:buChar char="v"/>
            </a:pPr>
            <a:r>
              <a:rPr lang="en-US" sz="2800" b="1" dirty="0" smtClean="0"/>
              <a:t> </a:t>
            </a:r>
            <a:r>
              <a:rPr lang="en-US" sz="2800" b="1" dirty="0" smtClean="0">
                <a:solidFill>
                  <a:schemeClr val="accent1"/>
                </a:solidFill>
              </a:rPr>
              <a:t>Present your work at conferences</a:t>
            </a:r>
          </a:p>
          <a:p>
            <a:pPr marL="742950" lvl="1" indent="-285750">
              <a:buClr>
                <a:schemeClr val="tx2"/>
              </a:buClr>
              <a:buFont typeface="Arial" pitchFamily="34" charset="0"/>
              <a:buChar char="•"/>
            </a:pPr>
            <a:r>
              <a:rPr lang="en-US" sz="2400" dirty="0" smtClean="0"/>
              <a:t>Promote your publication</a:t>
            </a:r>
          </a:p>
          <a:p>
            <a:pPr marL="742950" lvl="1" indent="-285750">
              <a:buClr>
                <a:schemeClr val="tx2"/>
              </a:buClr>
              <a:buFont typeface="Arial" pitchFamily="34" charset="0"/>
              <a:buChar char="•"/>
            </a:pPr>
            <a:r>
              <a:rPr lang="en-US" sz="2400" dirty="0" smtClean="0"/>
              <a:t>Allows you to discuss your work personally with your peers</a:t>
            </a:r>
          </a:p>
          <a:p>
            <a:pPr marL="742950" lvl="1" indent="-285750">
              <a:buClr>
                <a:schemeClr val="tx2"/>
              </a:buClr>
              <a:buFont typeface="Arial" pitchFamily="34" charset="0"/>
              <a:buChar char="•"/>
            </a:pPr>
            <a:r>
              <a:rPr lang="en-US" sz="2400" dirty="0" smtClean="0"/>
              <a:t>Get feedback about your work and future directions</a:t>
            </a:r>
            <a:endParaRPr lang="en-US" sz="2400" dirty="0"/>
          </a:p>
        </p:txBody>
      </p:sp>
      <p:sp>
        <p:nvSpPr>
          <p:cNvPr id="5" name="Rounded Rectangle 6"/>
          <p:cNvSpPr/>
          <p:nvPr/>
        </p:nvSpPr>
        <p:spPr>
          <a:xfrm>
            <a:off x="504744" y="4152025"/>
            <a:ext cx="8136904" cy="1532334"/>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2800" dirty="0" smtClean="0">
                <a:solidFill>
                  <a:schemeClr val="bg1"/>
                </a:solidFill>
              </a:rPr>
              <a:t>Si el manuscrito fue aceptado, promueva su trabajo en redes sociales, responda a comentarios sobre su publicación, presente sus hallazgos en  conferencias</a:t>
            </a:r>
            <a:endParaRPr lang="en-US" sz="2800" dirty="0">
              <a:solidFill>
                <a:schemeClr val="bg1"/>
              </a:solidFill>
            </a:endParaRPr>
          </a:p>
        </p:txBody>
      </p:sp>
    </p:spTree>
    <p:extLst>
      <p:ext uri="{BB962C8B-B14F-4D97-AF65-F5344CB8AC3E}">
        <p14:creationId xmlns="" xmlns:p14="http://schemas.microsoft.com/office/powerpoint/2010/main" val="173381804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Be an effective communicator</a:t>
            </a:r>
            <a:endParaRPr lang="en-US" dirty="0"/>
          </a:p>
        </p:txBody>
      </p:sp>
      <p:sp>
        <p:nvSpPr>
          <p:cNvPr id="9" name="Rectangle 8"/>
          <p:cNvSpPr/>
          <p:nvPr/>
        </p:nvSpPr>
        <p:spPr>
          <a:xfrm>
            <a:off x="323528" y="1319748"/>
            <a:ext cx="8496944" cy="4907632"/>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4" name="TextBox 3"/>
          <p:cNvSpPr txBox="1"/>
          <p:nvPr/>
        </p:nvSpPr>
        <p:spPr>
          <a:xfrm>
            <a:off x="1043608" y="1415678"/>
            <a:ext cx="6984776" cy="1077218"/>
          </a:xfrm>
          <a:prstGeom prst="rect">
            <a:avLst/>
          </a:prstGeom>
          <a:noFill/>
        </p:spPr>
        <p:txBody>
          <a:bodyPr wrap="square" rtlCol="0">
            <a:spAutoFit/>
          </a:bodyPr>
          <a:lstStyle/>
          <a:p>
            <a:pPr algn="ctr"/>
            <a:r>
              <a:rPr kumimoji="1" lang="en-US" altLang="ja-JP" sz="3200" b="1" i="1" dirty="0" smtClean="0"/>
              <a:t>Your goal is not only to be published, but also to be widely read/cited</a:t>
            </a:r>
            <a:endParaRPr kumimoji="1" lang="ja-JP" altLang="en-US" sz="3200" b="1" i="1" dirty="0"/>
          </a:p>
        </p:txBody>
      </p:sp>
      <p:sp>
        <p:nvSpPr>
          <p:cNvPr id="6" name="Rounded Rectangle 5"/>
          <p:cNvSpPr/>
          <p:nvPr/>
        </p:nvSpPr>
        <p:spPr>
          <a:xfrm>
            <a:off x="755576" y="2564904"/>
            <a:ext cx="7632848" cy="3476420"/>
          </a:xfrm>
          <a:prstGeom prst="roundRect">
            <a:avLst>
              <a:gd name="adj" fmla="val 5166"/>
            </a:avLst>
          </a:prstGeom>
          <a:solidFill>
            <a:schemeClr val="bg1"/>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nSpc>
                <a:spcPct val="150000"/>
              </a:lnSpc>
              <a:buClr>
                <a:schemeClr val="tx2"/>
              </a:buClr>
              <a:buFont typeface="Wingdings" panose="05000000000000000000" pitchFamily="2" charset="2"/>
              <a:buChar char="ü"/>
            </a:pPr>
            <a:r>
              <a:rPr kumimoji="1" lang="en-US" altLang="ja-JP" sz="2400" b="1" dirty="0" smtClean="0">
                <a:solidFill>
                  <a:schemeClr val="accent1"/>
                </a:solidFill>
              </a:rPr>
              <a:t>Write effectively</a:t>
            </a:r>
          </a:p>
          <a:p>
            <a:pPr marL="285750" indent="-285750">
              <a:lnSpc>
                <a:spcPct val="150000"/>
              </a:lnSpc>
              <a:buClr>
                <a:schemeClr val="tx2"/>
              </a:buClr>
              <a:buFont typeface="Wingdings" panose="05000000000000000000" pitchFamily="2" charset="2"/>
              <a:buChar char="ü"/>
            </a:pPr>
            <a:r>
              <a:rPr kumimoji="1" lang="en-US" altLang="ja-JP" sz="2400" b="1" dirty="0" smtClean="0">
                <a:solidFill>
                  <a:schemeClr val="accent1"/>
                </a:solidFill>
              </a:rPr>
              <a:t>Choose the best journal to reach your target audience</a:t>
            </a:r>
          </a:p>
          <a:p>
            <a:pPr marL="285750" indent="-285750">
              <a:lnSpc>
                <a:spcPct val="150000"/>
              </a:lnSpc>
              <a:buClr>
                <a:schemeClr val="tx2"/>
              </a:buClr>
              <a:buFont typeface="Wingdings" panose="05000000000000000000" pitchFamily="2" charset="2"/>
              <a:buChar char="ü"/>
            </a:pPr>
            <a:r>
              <a:rPr kumimoji="1" lang="en-US" altLang="ja-JP" sz="2400" b="1" dirty="0" smtClean="0">
                <a:solidFill>
                  <a:schemeClr val="accent1"/>
                </a:solidFill>
              </a:rPr>
              <a:t>Logically present your research in your manuscript</a:t>
            </a:r>
          </a:p>
          <a:p>
            <a:pPr marL="285750" indent="-285750">
              <a:lnSpc>
                <a:spcPct val="150000"/>
              </a:lnSpc>
              <a:buClr>
                <a:schemeClr val="tx2"/>
              </a:buClr>
              <a:buFont typeface="Wingdings" panose="05000000000000000000" pitchFamily="2" charset="2"/>
              <a:buChar char="ü"/>
            </a:pPr>
            <a:r>
              <a:rPr kumimoji="1" lang="en-US" altLang="ja-JP" sz="2400" b="1" dirty="0" smtClean="0">
                <a:solidFill>
                  <a:schemeClr val="accent1"/>
                </a:solidFill>
              </a:rPr>
              <a:t>Convey the significance of your work to journal editors</a:t>
            </a:r>
          </a:p>
          <a:p>
            <a:pPr marL="285750" indent="-285750">
              <a:lnSpc>
                <a:spcPct val="150000"/>
              </a:lnSpc>
              <a:buClr>
                <a:schemeClr val="tx2"/>
              </a:buClr>
              <a:buFont typeface="Wingdings" panose="05000000000000000000" pitchFamily="2" charset="2"/>
              <a:buChar char="ü"/>
            </a:pPr>
            <a:r>
              <a:rPr kumimoji="1" lang="en-US" altLang="ja-JP" sz="2400" b="1" dirty="0" smtClean="0">
                <a:solidFill>
                  <a:schemeClr val="accent1"/>
                </a:solidFill>
              </a:rPr>
              <a:t>Properly revise your manuscript after peer review</a:t>
            </a:r>
          </a:p>
        </p:txBody>
      </p:sp>
    </p:spTree>
    <p:extLst>
      <p:ext uri="{BB962C8B-B14F-4D97-AF65-F5344CB8AC3E}">
        <p14:creationId xmlns="" xmlns:p14="http://schemas.microsoft.com/office/powerpoint/2010/main" val="368447858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500"/>
                                        <p:tgtEl>
                                          <p:spTgt spid="6">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500"/>
                                        <p:tgtEl>
                                          <p:spTgt spid="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Effect transition="in" filter="fade">
                                      <p:cBhvr>
                                        <p:cTn id="25" dur="500"/>
                                        <p:tgtEl>
                                          <p:spTgt spid="6">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xEl>
                                              <p:pRg st="4" end="4"/>
                                            </p:txEl>
                                          </p:spTgt>
                                        </p:tgtEl>
                                        <p:attrNameLst>
                                          <p:attrName>style.visibility</p:attrName>
                                        </p:attrNameLst>
                                      </p:cBhvr>
                                      <p:to>
                                        <p:strVal val="visible"/>
                                      </p:to>
                                    </p:set>
                                    <p:animEffect transition="in" filter="fade">
                                      <p:cBhvr>
                                        <p:cTn id="30"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51720" y="2708920"/>
            <a:ext cx="5181600" cy="144780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i="1" dirty="0" smtClean="0">
                <a:solidFill>
                  <a:srgbClr val="B5002F"/>
                </a:solidFill>
              </a:rPr>
              <a:t>Peer</a:t>
            </a:r>
            <a:r>
              <a:rPr lang="en-US" sz="3600" b="1" i="1" dirty="0" smtClean="0">
                <a:solidFill>
                  <a:schemeClr val="tx2"/>
                </a:solidFill>
              </a:rPr>
              <a:t> Review</a:t>
            </a:r>
            <a:endParaRPr lang="en-US" sz="3600" b="1" i="1" dirty="0">
              <a:solidFill>
                <a:schemeClr val="tx2"/>
              </a:solidFill>
            </a:endParaRPr>
          </a:p>
        </p:txBody>
      </p:sp>
      <p:sp>
        <p:nvSpPr>
          <p:cNvPr id="2" name="Title 1"/>
          <p:cNvSpPr>
            <a:spLocks noGrp="1"/>
          </p:cNvSpPr>
          <p:nvPr>
            <p:ph type="title"/>
          </p:nvPr>
        </p:nvSpPr>
        <p:spPr>
          <a:xfrm>
            <a:off x="539552" y="1556792"/>
            <a:ext cx="8229600" cy="854281"/>
          </a:xfrm>
        </p:spPr>
        <p:txBody>
          <a:bodyPr/>
          <a:lstStyle/>
          <a:p>
            <a:r>
              <a:rPr lang="en-US" dirty="0" smtClean="0"/>
              <a:t>Section </a:t>
            </a:r>
            <a:r>
              <a:rPr lang="en-US" dirty="0"/>
              <a:t>6</a:t>
            </a:r>
          </a:p>
        </p:txBody>
      </p:sp>
      <p:sp>
        <p:nvSpPr>
          <p:cNvPr id="6" name="Rounded Rectangle 1"/>
          <p:cNvSpPr/>
          <p:nvPr/>
        </p:nvSpPr>
        <p:spPr>
          <a:xfrm>
            <a:off x="-381000" y="556474"/>
            <a:ext cx="9829800" cy="640278"/>
          </a:xfrm>
          <a:prstGeom prst="roundRect">
            <a:avLst/>
          </a:prstGeom>
          <a:solidFill>
            <a:schemeClr val="tx2">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3200" dirty="0" smtClean="0">
                <a:solidFill>
                  <a:schemeClr val="bg1"/>
                </a:solidFill>
              </a:rPr>
              <a:t>Download at: http://www.edanzediting.com/sa2015</a:t>
            </a:r>
            <a:endParaRPr lang="en-US" sz="3200" dirty="0">
              <a:solidFill>
                <a:schemeClr val="bg1"/>
              </a:solidFill>
            </a:endParaRPr>
          </a:p>
        </p:txBody>
      </p:sp>
    </p:spTree>
    <p:extLst>
      <p:ext uri="{BB962C8B-B14F-4D97-AF65-F5344CB8AC3E}">
        <p14:creationId xmlns="" xmlns:p14="http://schemas.microsoft.com/office/powerpoint/2010/main" val="304459829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1567840"/>
            <a:ext cx="7776864" cy="459858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5" name="Title 4"/>
          <p:cNvSpPr>
            <a:spLocks noGrp="1"/>
          </p:cNvSpPr>
          <p:nvPr>
            <p:ph type="title"/>
          </p:nvPr>
        </p:nvSpPr>
        <p:spPr>
          <a:xfrm>
            <a:off x="1907704" y="274638"/>
            <a:ext cx="5867400" cy="854281"/>
          </a:xfrm>
        </p:spPr>
        <p:txBody>
          <a:bodyPr/>
          <a:lstStyle/>
          <a:p>
            <a:pPr algn="ctr"/>
            <a:r>
              <a:rPr lang="en-US" dirty="0" smtClean="0"/>
              <a:t>What we do</a:t>
            </a:r>
            <a:endParaRPr lang="en-US" dirty="0"/>
          </a:p>
        </p:txBody>
      </p:sp>
      <p:sp>
        <p:nvSpPr>
          <p:cNvPr id="2" name="TextBox 1"/>
          <p:cNvSpPr txBox="1"/>
          <p:nvPr/>
        </p:nvSpPr>
        <p:spPr>
          <a:xfrm>
            <a:off x="683568" y="1988840"/>
            <a:ext cx="7776864" cy="492443"/>
          </a:xfrm>
          <a:prstGeom prst="rect">
            <a:avLst/>
          </a:prstGeom>
          <a:noFill/>
        </p:spPr>
        <p:txBody>
          <a:bodyPr wrap="square" rtlCol="0">
            <a:spAutoFit/>
          </a:bodyPr>
          <a:lstStyle/>
          <a:p>
            <a:pPr algn="ctr"/>
            <a:r>
              <a:rPr lang="en-US" sz="2600" b="1" i="1" dirty="0" smtClean="0">
                <a:solidFill>
                  <a:schemeClr val="tx2"/>
                </a:solidFill>
              </a:rPr>
              <a:t>Language editing for the academic publishing industry</a:t>
            </a:r>
            <a:endParaRPr lang="en-US" sz="2600" b="1" i="1" dirty="0">
              <a:solidFill>
                <a:schemeClr val="tx2"/>
              </a:solidFill>
            </a:endParaRPr>
          </a:p>
        </p:txBody>
      </p:sp>
      <p:sp>
        <p:nvSpPr>
          <p:cNvPr id="3" name="Rounded Rectangle 2"/>
          <p:cNvSpPr/>
          <p:nvPr/>
        </p:nvSpPr>
        <p:spPr>
          <a:xfrm>
            <a:off x="1907704" y="2780928"/>
            <a:ext cx="5328592" cy="2016224"/>
          </a:xfrm>
          <a:prstGeom prst="roundRect">
            <a:avLst>
              <a:gd name="adj" fmla="val 8828"/>
            </a:avLst>
          </a:prstGeom>
          <a:solidFill>
            <a:schemeClr val="bg1"/>
          </a:solidFill>
          <a:ln w="1905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Clr>
                <a:schemeClr val="tx2"/>
              </a:buClr>
              <a:buFont typeface="Wingdings" panose="05000000000000000000" pitchFamily="2" charset="2"/>
              <a:buChar char="ü"/>
            </a:pPr>
            <a:r>
              <a:rPr lang="en-US" sz="2400" b="1" dirty="0" smtClean="0">
                <a:solidFill>
                  <a:schemeClr val="tx1"/>
                </a:solidFill>
              </a:rPr>
              <a:t>Support individual authors</a:t>
            </a:r>
          </a:p>
          <a:p>
            <a:pPr marL="342900" indent="-342900">
              <a:buClr>
                <a:schemeClr val="tx2"/>
              </a:buClr>
              <a:buFont typeface="Wingdings" panose="05000000000000000000" pitchFamily="2" charset="2"/>
              <a:buChar char="ü"/>
            </a:pPr>
            <a:endParaRPr lang="en-US" sz="1500" b="1" dirty="0">
              <a:solidFill>
                <a:schemeClr val="tx1"/>
              </a:solidFill>
            </a:endParaRPr>
          </a:p>
          <a:p>
            <a:pPr marL="342900" indent="-342900">
              <a:buClr>
                <a:schemeClr val="tx2"/>
              </a:buClr>
              <a:buFont typeface="Wingdings" panose="05000000000000000000" pitchFamily="2" charset="2"/>
              <a:buChar char="ü"/>
            </a:pPr>
            <a:r>
              <a:rPr lang="en-US" sz="2400" b="1" dirty="0" smtClean="0">
                <a:solidFill>
                  <a:schemeClr val="tx1"/>
                </a:solidFill>
              </a:rPr>
              <a:t>Work with authors, universities and institutes</a:t>
            </a:r>
          </a:p>
          <a:p>
            <a:pPr marL="342900" indent="-342900">
              <a:buClr>
                <a:schemeClr val="tx2"/>
              </a:buClr>
              <a:buFont typeface="Wingdings" panose="05000000000000000000" pitchFamily="2" charset="2"/>
              <a:buChar char="ü"/>
            </a:pPr>
            <a:endParaRPr lang="en-US" sz="1500" b="1" dirty="0">
              <a:solidFill>
                <a:schemeClr val="tx1"/>
              </a:solidFill>
            </a:endParaRPr>
          </a:p>
          <a:p>
            <a:pPr marL="342900" indent="-342900">
              <a:buClr>
                <a:schemeClr val="tx2"/>
              </a:buClr>
              <a:buFont typeface="Wingdings" panose="05000000000000000000" pitchFamily="2" charset="2"/>
              <a:buChar char="ü"/>
            </a:pPr>
            <a:r>
              <a:rPr lang="en-US" sz="2400" b="1" dirty="0" smtClean="0">
                <a:solidFill>
                  <a:schemeClr val="tx1"/>
                </a:solidFill>
              </a:rPr>
              <a:t>Collaborate with publishers</a:t>
            </a:r>
            <a:endParaRPr lang="en-US" sz="2400" b="1" dirty="0">
              <a:solidFill>
                <a:schemeClr val="tx1"/>
              </a:solidFill>
            </a:endParaRPr>
          </a:p>
        </p:txBody>
      </p:sp>
      <p:sp>
        <p:nvSpPr>
          <p:cNvPr id="4" name="Rounded Rectangle 3"/>
          <p:cNvSpPr/>
          <p:nvPr/>
        </p:nvSpPr>
        <p:spPr>
          <a:xfrm>
            <a:off x="1907704" y="5085184"/>
            <a:ext cx="5328592" cy="864096"/>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We prepare manuscripts to pass through submission and peer review</a:t>
            </a:r>
            <a:endParaRPr lang="en-US" sz="2400" b="1" dirty="0"/>
          </a:p>
        </p:txBody>
      </p:sp>
    </p:spTree>
    <p:extLst>
      <p:ext uri="{BB962C8B-B14F-4D97-AF65-F5344CB8AC3E}">
        <p14:creationId xmlns="" xmlns:p14="http://schemas.microsoft.com/office/powerpoint/2010/main" val="178749152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1567840"/>
            <a:ext cx="7776864" cy="459858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2" name="TextBox 1"/>
          <p:cNvSpPr txBox="1"/>
          <p:nvPr/>
        </p:nvSpPr>
        <p:spPr>
          <a:xfrm>
            <a:off x="1288735" y="1988840"/>
            <a:ext cx="6575313" cy="646331"/>
          </a:xfrm>
          <a:prstGeom prst="rect">
            <a:avLst/>
          </a:prstGeom>
          <a:noFill/>
        </p:spPr>
        <p:txBody>
          <a:bodyPr wrap="square" rtlCol="0">
            <a:spAutoFit/>
          </a:bodyPr>
          <a:lstStyle/>
          <a:p>
            <a:pPr algn="ctr"/>
            <a:r>
              <a:rPr lang="en-US" sz="3600" b="1" i="1" dirty="0" smtClean="0">
                <a:solidFill>
                  <a:schemeClr val="tx2"/>
                </a:solidFill>
              </a:rPr>
              <a:t>How are we different?</a:t>
            </a:r>
            <a:endParaRPr lang="en-US" sz="3600" b="1" i="1" dirty="0">
              <a:solidFill>
                <a:schemeClr val="tx2"/>
              </a:solidFill>
            </a:endParaRPr>
          </a:p>
        </p:txBody>
      </p:sp>
      <p:sp>
        <p:nvSpPr>
          <p:cNvPr id="3" name="Rounded Rectangle 2"/>
          <p:cNvSpPr/>
          <p:nvPr/>
        </p:nvSpPr>
        <p:spPr>
          <a:xfrm>
            <a:off x="1763688" y="2780928"/>
            <a:ext cx="5561992" cy="3096344"/>
          </a:xfrm>
          <a:prstGeom prst="roundRect">
            <a:avLst>
              <a:gd name="adj" fmla="val 8828"/>
            </a:avLst>
          </a:prstGeom>
          <a:solidFill>
            <a:schemeClr val="bg1"/>
          </a:solidFill>
          <a:ln w="1905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Clr>
                <a:schemeClr val="tx2"/>
              </a:buClr>
              <a:buFont typeface="Wingdings" panose="05000000000000000000" pitchFamily="2" charset="2"/>
              <a:buChar char="ü"/>
            </a:pPr>
            <a:r>
              <a:rPr lang="en-US" sz="2600" b="1" dirty="0" smtClean="0">
                <a:solidFill>
                  <a:schemeClr val="tx1"/>
                </a:solidFill>
              </a:rPr>
              <a:t>Native English speakers</a:t>
            </a:r>
          </a:p>
          <a:p>
            <a:pPr marL="457200" indent="-457200">
              <a:buClr>
                <a:schemeClr val="tx2"/>
              </a:buClr>
              <a:buFont typeface="Wingdings" panose="05000000000000000000" pitchFamily="2" charset="2"/>
              <a:buChar char="ü"/>
            </a:pPr>
            <a:endParaRPr lang="en-US" sz="800" b="1" dirty="0" smtClean="0">
              <a:solidFill>
                <a:schemeClr val="tx1"/>
              </a:solidFill>
            </a:endParaRPr>
          </a:p>
          <a:p>
            <a:pPr marL="457200" indent="-457200">
              <a:buClr>
                <a:schemeClr val="tx2"/>
              </a:buClr>
              <a:buFont typeface="Wingdings" panose="05000000000000000000" pitchFamily="2" charset="2"/>
              <a:buChar char="ü"/>
            </a:pPr>
            <a:r>
              <a:rPr lang="en-US" sz="2600" b="1" dirty="0" smtClean="0">
                <a:solidFill>
                  <a:schemeClr val="tx1"/>
                </a:solidFill>
              </a:rPr>
              <a:t>Research experience</a:t>
            </a:r>
          </a:p>
          <a:p>
            <a:pPr marL="457200" indent="-457200">
              <a:buClr>
                <a:schemeClr val="tx2"/>
              </a:buClr>
              <a:buFont typeface="Wingdings" panose="05000000000000000000" pitchFamily="2" charset="2"/>
              <a:buChar char="ü"/>
            </a:pPr>
            <a:endParaRPr lang="en-US" sz="800" b="1" dirty="0" smtClean="0">
              <a:solidFill>
                <a:schemeClr val="tx1"/>
              </a:solidFill>
            </a:endParaRPr>
          </a:p>
          <a:p>
            <a:pPr marL="457200" indent="-457200">
              <a:buClr>
                <a:schemeClr val="tx2"/>
              </a:buClr>
              <a:buFont typeface="Wingdings" panose="05000000000000000000" pitchFamily="2" charset="2"/>
              <a:buChar char="ü"/>
            </a:pPr>
            <a:r>
              <a:rPr lang="en-US" sz="2600" b="1" dirty="0" smtClean="0">
                <a:solidFill>
                  <a:schemeClr val="tx1"/>
                </a:solidFill>
              </a:rPr>
              <a:t>Publishing experience</a:t>
            </a:r>
          </a:p>
          <a:p>
            <a:pPr marL="457200" indent="-457200">
              <a:buClr>
                <a:schemeClr val="tx2"/>
              </a:buClr>
              <a:buFont typeface="Wingdings" panose="05000000000000000000" pitchFamily="2" charset="2"/>
              <a:buChar char="ü"/>
            </a:pPr>
            <a:endParaRPr lang="en-US" sz="800" b="1" dirty="0" smtClean="0">
              <a:solidFill>
                <a:schemeClr val="tx1"/>
              </a:solidFill>
            </a:endParaRPr>
          </a:p>
          <a:p>
            <a:pPr marL="457200" indent="-457200">
              <a:buClr>
                <a:schemeClr val="tx2"/>
              </a:buClr>
              <a:buFont typeface="Wingdings" panose="05000000000000000000" pitchFamily="2" charset="2"/>
              <a:buChar char="ü"/>
            </a:pPr>
            <a:r>
              <a:rPr lang="en-US" sz="2600" b="1" dirty="0" smtClean="0">
                <a:solidFill>
                  <a:schemeClr val="tx1"/>
                </a:solidFill>
              </a:rPr>
              <a:t>In-depth knowledge of the manuscript’s content</a:t>
            </a:r>
          </a:p>
          <a:p>
            <a:pPr marL="457200" indent="-457200">
              <a:buClr>
                <a:schemeClr val="tx2"/>
              </a:buClr>
              <a:buFont typeface="Wingdings" panose="05000000000000000000" pitchFamily="2" charset="2"/>
              <a:buChar char="ü"/>
            </a:pPr>
            <a:endParaRPr lang="en-US" sz="800" b="1" dirty="0" smtClean="0">
              <a:solidFill>
                <a:schemeClr val="tx1"/>
              </a:solidFill>
            </a:endParaRPr>
          </a:p>
          <a:p>
            <a:pPr marL="457200" indent="-457200">
              <a:buClr>
                <a:schemeClr val="tx2"/>
              </a:buClr>
              <a:buFont typeface="Wingdings" panose="05000000000000000000" pitchFamily="2" charset="2"/>
              <a:buChar char="ü"/>
            </a:pPr>
            <a:r>
              <a:rPr lang="en-US" sz="2600" b="1" dirty="0" smtClean="0">
                <a:solidFill>
                  <a:schemeClr val="tx1"/>
                </a:solidFill>
              </a:rPr>
              <a:t>High language and editorial skills</a:t>
            </a:r>
            <a:endParaRPr lang="en-US" sz="2600" b="1" dirty="0">
              <a:solidFill>
                <a:schemeClr val="tx1"/>
              </a:solidFill>
            </a:endParaRPr>
          </a:p>
        </p:txBody>
      </p:sp>
      <p:sp>
        <p:nvSpPr>
          <p:cNvPr id="10" name="Title 4"/>
          <p:cNvSpPr>
            <a:spLocks noGrp="1"/>
          </p:cNvSpPr>
          <p:nvPr>
            <p:ph type="title"/>
          </p:nvPr>
        </p:nvSpPr>
        <p:spPr>
          <a:xfrm>
            <a:off x="2123728" y="274638"/>
            <a:ext cx="5867400" cy="854281"/>
          </a:xfrm>
        </p:spPr>
        <p:txBody>
          <a:bodyPr/>
          <a:lstStyle/>
          <a:p>
            <a:pPr algn="ctr"/>
            <a:r>
              <a:rPr lang="en-US" dirty="0" smtClean="0"/>
              <a:t>Our experts</a:t>
            </a:r>
            <a:endParaRPr lang="en-US" dirty="0"/>
          </a:p>
        </p:txBody>
      </p:sp>
    </p:spTree>
    <p:extLst>
      <p:ext uri="{BB962C8B-B14F-4D97-AF65-F5344CB8AC3E}">
        <p14:creationId xmlns="" xmlns:p14="http://schemas.microsoft.com/office/powerpoint/2010/main" val="273484616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3528" y="1567840"/>
            <a:ext cx="8623044" cy="4721402"/>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5" name="Title 4"/>
          <p:cNvSpPr>
            <a:spLocks noGrp="1"/>
          </p:cNvSpPr>
          <p:nvPr>
            <p:ph type="title"/>
          </p:nvPr>
        </p:nvSpPr>
        <p:spPr>
          <a:xfrm>
            <a:off x="2051720" y="274638"/>
            <a:ext cx="5867400" cy="854281"/>
          </a:xfrm>
        </p:spPr>
        <p:txBody>
          <a:bodyPr/>
          <a:lstStyle/>
          <a:p>
            <a:pPr algn="ctr"/>
            <a:r>
              <a:rPr lang="en-US" dirty="0" smtClean="0"/>
              <a:t>Our experts</a:t>
            </a:r>
            <a:endParaRPr lang="en-US" dirty="0"/>
          </a:p>
        </p:txBody>
      </p:sp>
      <p:sp>
        <p:nvSpPr>
          <p:cNvPr id="9" name="タイトル 1"/>
          <p:cNvSpPr txBox="1">
            <a:spLocks/>
          </p:cNvSpPr>
          <p:nvPr/>
        </p:nvSpPr>
        <p:spPr>
          <a:xfrm>
            <a:off x="323528" y="1617187"/>
            <a:ext cx="7520940" cy="548640"/>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a:solidFill>
                  <a:schemeClr val="tx2"/>
                </a:solidFill>
                <a:latin typeface="+mj-lt"/>
                <a:ea typeface="+mj-ea"/>
                <a:cs typeface="+mj-cs"/>
              </a:defRPr>
            </a:lvl1pPr>
          </a:lstStyle>
          <a:p>
            <a:r>
              <a:rPr lang="en-US" altLang="ja-JP" sz="2800" b="1" dirty="0" smtClean="0">
                <a:latin typeface="+mn-lt"/>
              </a:rPr>
              <a:t>Daniel wheeler</a:t>
            </a:r>
            <a:endParaRPr kumimoji="1" lang="ja-JP" altLang="en-US" sz="2800" dirty="0">
              <a:latin typeface="+mn-lt"/>
            </a:endParaRPr>
          </a:p>
        </p:txBody>
      </p:sp>
      <p:sp>
        <p:nvSpPr>
          <p:cNvPr id="10" name="正方形/長方形 2"/>
          <p:cNvSpPr/>
          <p:nvPr/>
        </p:nvSpPr>
        <p:spPr>
          <a:xfrm>
            <a:off x="1664729" y="2055039"/>
            <a:ext cx="7065819" cy="1661993"/>
          </a:xfrm>
          <a:prstGeom prst="rect">
            <a:avLst/>
          </a:prstGeom>
          <a:solidFill>
            <a:schemeClr val="bg1">
              <a:alpha val="63000"/>
            </a:schemeClr>
          </a:solidFill>
        </p:spPr>
        <p:txBody>
          <a:bodyPr wrap="square">
            <a:spAutoFit/>
          </a:bodyPr>
          <a:lstStyle/>
          <a:p>
            <a:r>
              <a:rPr lang="en-US" altLang="ja-JP" dirty="0" smtClean="0"/>
              <a:t>2009 </a:t>
            </a:r>
            <a:r>
              <a:rPr lang="en-US" altLang="ja-JP" dirty="0"/>
              <a:t>- </a:t>
            </a:r>
            <a:r>
              <a:rPr lang="en-US" dirty="0" err="1"/>
              <a:t>DM</a:t>
            </a:r>
            <a:r>
              <a:rPr lang="en-US" dirty="0"/>
              <a:t> </a:t>
            </a:r>
            <a:r>
              <a:rPr lang="en-US" dirty="0" smtClean="0"/>
              <a:t>Critical </a:t>
            </a:r>
            <a:r>
              <a:rPr lang="en-US" dirty="0"/>
              <a:t>Care </a:t>
            </a:r>
            <a:r>
              <a:rPr lang="en-US" dirty="0" smtClean="0"/>
              <a:t>and </a:t>
            </a:r>
            <a:r>
              <a:rPr lang="en-US" dirty="0" err="1"/>
              <a:t>Anaesthesiology</a:t>
            </a:r>
            <a:r>
              <a:rPr lang="en-US" dirty="0"/>
              <a:t>, </a:t>
            </a:r>
            <a:r>
              <a:rPr lang="en-US" dirty="0" smtClean="0"/>
              <a:t>University </a:t>
            </a:r>
            <a:r>
              <a:rPr lang="en-US" dirty="0"/>
              <a:t>of </a:t>
            </a:r>
            <a:r>
              <a:rPr lang="en-US" dirty="0" smtClean="0"/>
              <a:t>Oxford</a:t>
            </a:r>
            <a:endParaRPr lang="en-US" altLang="ja-JP" dirty="0"/>
          </a:p>
          <a:p>
            <a:r>
              <a:rPr lang="en-US" altLang="ja-JP" dirty="0" smtClean="0"/>
              <a:t>2006 </a:t>
            </a:r>
            <a:r>
              <a:rPr lang="en-US" altLang="ja-JP" dirty="0"/>
              <a:t>- </a:t>
            </a:r>
            <a:r>
              <a:rPr lang="en-US" dirty="0"/>
              <a:t>PhD Neurobiology, University of Cambridge</a:t>
            </a:r>
          </a:p>
          <a:p>
            <a:pPr marL="623888" indent="-623888"/>
            <a:r>
              <a:rPr lang="en-US" altLang="ja-JP" dirty="0" smtClean="0"/>
              <a:t>1994 </a:t>
            </a:r>
            <a:r>
              <a:rPr lang="en-US" altLang="ja-JP" dirty="0"/>
              <a:t>- </a:t>
            </a:r>
            <a:r>
              <a:rPr lang="en-US" dirty="0"/>
              <a:t>BM </a:t>
            </a:r>
            <a:r>
              <a:rPr lang="en-US" dirty="0" err="1"/>
              <a:t>BCh</a:t>
            </a:r>
            <a:r>
              <a:rPr lang="en-US" dirty="0"/>
              <a:t> Clinical Medicine, University of </a:t>
            </a:r>
            <a:r>
              <a:rPr lang="en-US" dirty="0" smtClean="0"/>
              <a:t>Oxford</a:t>
            </a:r>
            <a:endParaRPr lang="en-US" altLang="ja-JP" sz="1600" dirty="0" smtClean="0"/>
          </a:p>
          <a:p>
            <a:pPr marL="285750" indent="-285750">
              <a:buClr>
                <a:schemeClr val="tx2"/>
              </a:buClr>
              <a:buFont typeface="Arial" panose="020B0604020202020204" pitchFamily="34" charset="0"/>
              <a:buChar char="•"/>
            </a:pPr>
            <a:r>
              <a:rPr lang="en-US" altLang="ja-JP" sz="1600" dirty="0" smtClean="0"/>
              <a:t>Lecturer and honorary consultant </a:t>
            </a:r>
            <a:r>
              <a:rPr lang="en-US" altLang="ja-JP" sz="1600" dirty="0" err="1" smtClean="0"/>
              <a:t>anaesthetist</a:t>
            </a:r>
            <a:r>
              <a:rPr lang="en-US" altLang="ja-JP" sz="1600" dirty="0" smtClean="0"/>
              <a:t> at the University of Cambridge</a:t>
            </a:r>
          </a:p>
          <a:p>
            <a:pPr marL="285750" indent="-285750">
              <a:buClr>
                <a:schemeClr val="tx2"/>
              </a:buClr>
              <a:buFont typeface="Arial" panose="020B0604020202020204" pitchFamily="34" charset="0"/>
              <a:buChar char="•"/>
            </a:pPr>
            <a:r>
              <a:rPr lang="en-US" altLang="ja-JP" sz="1600" dirty="0" smtClean="0"/>
              <a:t>Member of the Royal College of Physicians since 1997</a:t>
            </a:r>
          </a:p>
          <a:p>
            <a:pPr marL="285750" indent="-285750">
              <a:buClr>
                <a:schemeClr val="tx2"/>
              </a:buClr>
              <a:buFont typeface="Arial" panose="020B0604020202020204" pitchFamily="34" charset="0"/>
              <a:buChar char="•"/>
            </a:pPr>
            <a:r>
              <a:rPr lang="en-US" altLang="ja-JP" sz="1600" b="1" dirty="0" smtClean="0"/>
              <a:t>Published over 40 scientific papers</a:t>
            </a:r>
            <a:endParaRPr lang="en-US" altLang="ja-JP" sz="1600" dirty="0"/>
          </a:p>
        </p:txBody>
      </p:sp>
      <p:pic>
        <p:nvPicPr>
          <p:cNvPr id="11" name="Picture 2" descr="Daniel Wheel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38014" y="2191713"/>
            <a:ext cx="1009650" cy="100965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12" name="タイトル 1"/>
          <p:cNvSpPr txBox="1">
            <a:spLocks/>
          </p:cNvSpPr>
          <p:nvPr/>
        </p:nvSpPr>
        <p:spPr>
          <a:xfrm>
            <a:off x="323528" y="3861048"/>
            <a:ext cx="7520940" cy="548640"/>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a:solidFill>
                  <a:schemeClr val="tx2"/>
                </a:solidFill>
                <a:latin typeface="+mj-lt"/>
                <a:ea typeface="+mj-ea"/>
                <a:cs typeface="+mj-cs"/>
              </a:defRPr>
            </a:lvl1pPr>
          </a:lstStyle>
          <a:p>
            <a:r>
              <a:rPr lang="en-US" altLang="ja-JP" sz="2800" b="1" dirty="0" err="1" smtClean="0">
                <a:latin typeface="+mn-lt"/>
              </a:rPr>
              <a:t>Ludovic</a:t>
            </a:r>
            <a:r>
              <a:rPr lang="en-US" altLang="ja-JP" sz="2800" b="1" dirty="0" smtClean="0">
                <a:latin typeface="+mn-lt"/>
              </a:rPr>
              <a:t> </a:t>
            </a:r>
            <a:r>
              <a:rPr lang="en-US" altLang="ja-JP" sz="2800" b="1" dirty="0" err="1" smtClean="0">
                <a:latin typeface="+mn-lt"/>
              </a:rPr>
              <a:t>Croxford</a:t>
            </a:r>
            <a:endParaRPr lang="en-US" altLang="ja-JP" sz="2800" b="1" dirty="0">
              <a:latin typeface="+mn-lt"/>
            </a:endParaRPr>
          </a:p>
        </p:txBody>
      </p:sp>
      <p:pic>
        <p:nvPicPr>
          <p:cNvPr id="13" name="Picture 2" descr="Ludovic Croxfor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38014" y="4470648"/>
            <a:ext cx="1009650" cy="100965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14" name="正方形/長方形 4"/>
          <p:cNvSpPr/>
          <p:nvPr/>
        </p:nvSpPr>
        <p:spPr>
          <a:xfrm>
            <a:off x="1763688" y="4326632"/>
            <a:ext cx="6421582" cy="1877437"/>
          </a:xfrm>
          <a:prstGeom prst="rect">
            <a:avLst/>
          </a:prstGeom>
        </p:spPr>
        <p:txBody>
          <a:bodyPr wrap="square">
            <a:spAutoFit/>
          </a:bodyPr>
          <a:lstStyle/>
          <a:p>
            <a:r>
              <a:rPr lang="en-US" altLang="ja-JP" dirty="0" smtClean="0"/>
              <a:t>2000 </a:t>
            </a:r>
            <a:r>
              <a:rPr lang="en-US" altLang="ja-JP" dirty="0"/>
              <a:t>- PhD Medical Immunology, University College London</a:t>
            </a:r>
          </a:p>
          <a:p>
            <a:r>
              <a:rPr lang="en-US" altLang="ja-JP" dirty="0"/>
              <a:t>1994 - BSc Biochemistry and Toxicology, University of </a:t>
            </a:r>
            <a:r>
              <a:rPr lang="en-US" altLang="ja-JP" dirty="0" smtClean="0"/>
              <a:t>Surrey</a:t>
            </a:r>
            <a:endParaRPr lang="en-US" altLang="ja-JP" b="1" dirty="0"/>
          </a:p>
          <a:p>
            <a:pPr marL="285750" indent="-285750">
              <a:buClr>
                <a:schemeClr val="tx2"/>
              </a:buClr>
              <a:buFont typeface="Arial" panose="020B0604020202020204" pitchFamily="34" charset="0"/>
              <a:buChar char="•"/>
            </a:pPr>
            <a:r>
              <a:rPr lang="en-US" altLang="ja-JP" sz="1600" dirty="0" smtClean="0"/>
              <a:t>Multi-disciplinary </a:t>
            </a:r>
            <a:r>
              <a:rPr lang="en-US" altLang="ja-JP" sz="1600" dirty="0"/>
              <a:t>immunologist with research experience in a wide range of fields, especially </a:t>
            </a:r>
            <a:r>
              <a:rPr lang="en-US" altLang="ja-JP" sz="1600" dirty="0" err="1"/>
              <a:t>neuroimmunology</a:t>
            </a:r>
            <a:r>
              <a:rPr lang="en-US" altLang="ja-JP" sz="1600" dirty="0"/>
              <a:t>, autoimmunity and </a:t>
            </a:r>
            <a:r>
              <a:rPr lang="en-US" altLang="ja-JP" sz="1600" dirty="0" smtClean="0"/>
              <a:t>oncology</a:t>
            </a:r>
          </a:p>
          <a:p>
            <a:pPr marL="285750" indent="-285750">
              <a:buClr>
                <a:schemeClr val="tx2"/>
              </a:buClr>
              <a:buFont typeface="Arial" panose="020B0604020202020204" pitchFamily="34" charset="0"/>
              <a:buChar char="•"/>
            </a:pPr>
            <a:r>
              <a:rPr lang="en-US" altLang="ja-JP" sz="1600" b="1" dirty="0" smtClean="0"/>
              <a:t>Published</a:t>
            </a:r>
            <a:r>
              <a:rPr lang="en-US" altLang="ja-JP" sz="1600" dirty="0" smtClean="0"/>
              <a:t> </a:t>
            </a:r>
            <a:r>
              <a:rPr lang="en-US" altLang="ja-JP" sz="1600" b="1" dirty="0"/>
              <a:t>over 40 peer-reviewed papers</a:t>
            </a:r>
            <a:r>
              <a:rPr lang="en-US" altLang="ja-JP" sz="1600" dirty="0"/>
              <a:t>, reviews and book chapters in journals including </a:t>
            </a:r>
            <a:r>
              <a:rPr lang="en-US" altLang="ja-JP" sz="1600" i="1" dirty="0"/>
              <a:t>Nature</a:t>
            </a:r>
            <a:r>
              <a:rPr lang="en-US" altLang="ja-JP" sz="1600" dirty="0"/>
              <a:t>, </a:t>
            </a:r>
            <a:r>
              <a:rPr lang="en-US" altLang="ja-JP" sz="1600" i="1" dirty="0"/>
              <a:t>Nature Immunology </a:t>
            </a:r>
            <a:r>
              <a:rPr lang="en-US" altLang="ja-JP" sz="1600" dirty="0"/>
              <a:t>and </a:t>
            </a:r>
            <a:r>
              <a:rPr lang="en-US" altLang="ja-JP" sz="1600" i="1" dirty="0"/>
              <a:t>Nature </a:t>
            </a:r>
            <a:r>
              <a:rPr lang="en-US" altLang="ja-JP" sz="1600" i="1" dirty="0" smtClean="0"/>
              <a:t>Medicine</a:t>
            </a:r>
            <a:endParaRPr lang="en-US" altLang="ja-JP" sz="1600" i="1" dirty="0"/>
          </a:p>
        </p:txBody>
      </p:sp>
    </p:spTree>
    <p:extLst>
      <p:ext uri="{BB962C8B-B14F-4D97-AF65-F5344CB8AC3E}">
        <p14:creationId xmlns="" xmlns:p14="http://schemas.microsoft.com/office/powerpoint/2010/main" val="80631093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1567840"/>
            <a:ext cx="7776864" cy="459858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10" name="Title 4"/>
          <p:cNvSpPr>
            <a:spLocks noGrp="1"/>
          </p:cNvSpPr>
          <p:nvPr>
            <p:ph type="title"/>
          </p:nvPr>
        </p:nvSpPr>
        <p:spPr>
          <a:xfrm>
            <a:off x="2339752" y="274638"/>
            <a:ext cx="5867400" cy="854281"/>
          </a:xfrm>
        </p:spPr>
        <p:txBody>
          <a:bodyPr>
            <a:normAutofit fontScale="90000"/>
          </a:bodyPr>
          <a:lstStyle/>
          <a:p>
            <a:pPr algn="ctr"/>
            <a:r>
              <a:rPr lang="en-US" dirty="0" smtClean="0"/>
              <a:t>Our publisher partnerships</a:t>
            </a:r>
            <a:endParaRPr lang="en-US" dirty="0"/>
          </a:p>
        </p:txBody>
      </p:sp>
      <p:pic>
        <p:nvPicPr>
          <p:cNvPr id="9" name="Picture 8" descr="biomedcentral.gif"/>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66358" y="3699654"/>
            <a:ext cx="4122672" cy="805196"/>
          </a:xfrm>
          <a:prstGeom prst="rect">
            <a:avLst/>
          </a:prstGeom>
        </p:spPr>
      </p:pic>
      <p:pic>
        <p:nvPicPr>
          <p:cNvPr id="11" name="Picture 10" descr="springer_logo.png"/>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966358" y="1916832"/>
            <a:ext cx="4070059" cy="1356686"/>
          </a:xfrm>
          <a:prstGeom prst="rect">
            <a:avLst/>
          </a:prstGeom>
        </p:spPr>
      </p:pic>
      <p:pic>
        <p:nvPicPr>
          <p:cNvPr id="12" name="Picture 11" descr="DC39790LOGO.jpg"/>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6082948" y="2348880"/>
            <a:ext cx="1655346" cy="1655346"/>
          </a:xfrm>
          <a:prstGeom prst="rect">
            <a:avLst/>
          </a:prstGeom>
        </p:spPr>
      </p:pic>
      <p:pic>
        <p:nvPicPr>
          <p:cNvPr id="13" name="Picture 4" descr="COPE"/>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082948" y="4102252"/>
            <a:ext cx="1739148" cy="1361659"/>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2" descr="https://jcoynester.files.wordpress.com/2014/03/bmj-logo-og.jpg"/>
          <p:cNvPicPr>
            <a:picLocks noChangeAspect="1" noChangeArrowheads="1"/>
          </p:cNvPicPr>
          <p:nvPr/>
        </p:nvPicPr>
        <p:blipFill rotWithShape="1">
          <a:blip r:embed="rId7" cstate="print">
            <a:extLst>
              <a:ext uri="{28A0092B-C50C-407E-A947-70E740481C1C}">
                <a14:useLocalDpi xmlns="" xmlns:a14="http://schemas.microsoft.com/office/drawing/2010/main" val="0"/>
              </a:ext>
            </a:extLst>
          </a:blip>
          <a:srcRect t="20891" b="16778"/>
          <a:stretch/>
        </p:blipFill>
        <p:spPr bwMode="auto">
          <a:xfrm>
            <a:off x="1995023" y="4653136"/>
            <a:ext cx="2012728" cy="125454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4107610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1567840"/>
            <a:ext cx="7776864" cy="459858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3" name="Rounded Rectangle 2"/>
          <p:cNvSpPr/>
          <p:nvPr/>
        </p:nvSpPr>
        <p:spPr>
          <a:xfrm>
            <a:off x="1157144" y="2276872"/>
            <a:ext cx="6840760" cy="3096344"/>
          </a:xfrm>
          <a:prstGeom prst="roundRect">
            <a:avLst>
              <a:gd name="adj" fmla="val 8828"/>
            </a:avLst>
          </a:prstGeom>
          <a:solidFill>
            <a:schemeClr val="bg1"/>
          </a:solidFill>
          <a:ln w="1905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514350" indent="-514350">
              <a:buClr>
                <a:schemeClr val="tx2"/>
              </a:buClr>
              <a:buFont typeface="+mj-lt"/>
              <a:buAutoNum type="arabicPeriod"/>
            </a:pPr>
            <a:r>
              <a:rPr lang="en-US" sz="3200" b="1" dirty="0" smtClean="0">
                <a:solidFill>
                  <a:schemeClr val="tx1"/>
                </a:solidFill>
              </a:rPr>
              <a:t>Assess which services you need</a:t>
            </a:r>
          </a:p>
          <a:p>
            <a:pPr marL="514350" indent="-514350">
              <a:buClr>
                <a:schemeClr val="tx2"/>
              </a:buClr>
              <a:buFont typeface="+mj-lt"/>
              <a:buAutoNum type="arabicPeriod"/>
            </a:pPr>
            <a:endParaRPr lang="en-US" sz="3200" b="1" dirty="0" smtClean="0">
              <a:solidFill>
                <a:schemeClr val="tx1"/>
              </a:solidFill>
            </a:endParaRPr>
          </a:p>
          <a:p>
            <a:pPr marL="514350" indent="-514350">
              <a:buClr>
                <a:schemeClr val="tx2"/>
              </a:buClr>
              <a:buFont typeface="+mj-lt"/>
              <a:buAutoNum type="arabicPeriod"/>
            </a:pPr>
            <a:r>
              <a:rPr lang="en-US" sz="3200" b="1" dirty="0" smtClean="0">
                <a:solidFill>
                  <a:schemeClr val="tx1"/>
                </a:solidFill>
              </a:rPr>
              <a:t>Use our order </a:t>
            </a:r>
            <a:r>
              <a:rPr lang="en-US" sz="3200" b="1" dirty="0" err="1" smtClean="0">
                <a:solidFill>
                  <a:schemeClr val="tx1"/>
                </a:solidFill>
              </a:rPr>
              <a:t>webform</a:t>
            </a:r>
            <a:endParaRPr lang="en-US" sz="3200" b="1" dirty="0" smtClean="0">
              <a:solidFill>
                <a:schemeClr val="tx1"/>
              </a:solidFill>
            </a:endParaRPr>
          </a:p>
          <a:p>
            <a:pPr lvl="1">
              <a:buClr>
                <a:schemeClr val="tx2"/>
              </a:buClr>
            </a:pPr>
            <a:r>
              <a:rPr lang="en-US" sz="3200" b="1" dirty="0" smtClean="0">
                <a:solidFill>
                  <a:schemeClr val="tx1"/>
                </a:solidFill>
              </a:rPr>
              <a:t>www.edanzediting.com/order</a:t>
            </a:r>
          </a:p>
          <a:p>
            <a:pPr marL="514350" indent="-514350">
              <a:buClr>
                <a:schemeClr val="tx2"/>
              </a:buClr>
              <a:buFont typeface="+mj-lt"/>
              <a:buAutoNum type="arabicPeriod"/>
            </a:pPr>
            <a:endParaRPr lang="en-US" sz="3200" b="1" dirty="0" smtClean="0">
              <a:solidFill>
                <a:schemeClr val="tx1"/>
              </a:solidFill>
            </a:endParaRPr>
          </a:p>
          <a:p>
            <a:pPr marL="514350" indent="-514350">
              <a:buClr>
                <a:schemeClr val="tx2"/>
              </a:buClr>
              <a:buFont typeface="+mj-lt"/>
              <a:buAutoNum type="arabicPeriod"/>
            </a:pPr>
            <a:r>
              <a:rPr lang="en-US" sz="3200" b="1" dirty="0" smtClean="0">
                <a:solidFill>
                  <a:schemeClr val="tx1"/>
                </a:solidFill>
              </a:rPr>
              <a:t>Send us all the appropriate files</a:t>
            </a:r>
            <a:endParaRPr lang="en-US" sz="3200" b="1" dirty="0">
              <a:solidFill>
                <a:schemeClr val="tx1"/>
              </a:solidFill>
            </a:endParaRPr>
          </a:p>
        </p:txBody>
      </p:sp>
      <p:sp>
        <p:nvSpPr>
          <p:cNvPr id="10" name="Title 4"/>
          <p:cNvSpPr>
            <a:spLocks noGrp="1"/>
          </p:cNvSpPr>
          <p:nvPr>
            <p:ph type="title"/>
          </p:nvPr>
        </p:nvSpPr>
        <p:spPr>
          <a:xfrm>
            <a:off x="2411760" y="274638"/>
            <a:ext cx="5867400" cy="854281"/>
          </a:xfrm>
        </p:spPr>
        <p:txBody>
          <a:bodyPr/>
          <a:lstStyle/>
          <a:p>
            <a:pPr algn="ctr"/>
            <a:r>
              <a:rPr lang="en-US" dirty="0" smtClean="0"/>
              <a:t>Using our services</a:t>
            </a:r>
            <a:endParaRPr lang="en-US" dirty="0"/>
          </a:p>
        </p:txBody>
      </p:sp>
    </p:spTree>
    <p:extLst>
      <p:ext uri="{BB962C8B-B14F-4D97-AF65-F5344CB8AC3E}">
        <p14:creationId xmlns="" xmlns:p14="http://schemas.microsoft.com/office/powerpoint/2010/main" val="65360071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1567840"/>
            <a:ext cx="7776864" cy="459858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10" name="Title 4"/>
          <p:cNvSpPr>
            <a:spLocks noGrp="1"/>
          </p:cNvSpPr>
          <p:nvPr>
            <p:ph type="title"/>
          </p:nvPr>
        </p:nvSpPr>
        <p:spPr>
          <a:xfrm>
            <a:off x="2195736" y="274638"/>
            <a:ext cx="5867400" cy="854281"/>
          </a:xfrm>
        </p:spPr>
        <p:txBody>
          <a:bodyPr/>
          <a:lstStyle/>
          <a:p>
            <a:pPr algn="ctr"/>
            <a:r>
              <a:rPr lang="en-US" dirty="0" smtClean="0"/>
              <a:t>Our services</a:t>
            </a:r>
            <a:endParaRPr lang="en-US" dirty="0"/>
          </a:p>
        </p:txBody>
      </p:sp>
      <p:sp>
        <p:nvSpPr>
          <p:cNvPr id="6" name="コンテンツ プレースホルダー 2"/>
          <p:cNvSpPr txBox="1">
            <a:spLocks/>
          </p:cNvSpPr>
          <p:nvPr/>
        </p:nvSpPr>
        <p:spPr>
          <a:xfrm>
            <a:off x="1835799" y="1628800"/>
            <a:ext cx="5472505" cy="453762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buNone/>
            </a:pPr>
            <a:r>
              <a:rPr kumimoji="1" lang="en-US" altLang="ja-JP" sz="2400" b="1" i="1" dirty="0" smtClean="0"/>
              <a:t>1. Language editing</a:t>
            </a:r>
          </a:p>
          <a:p>
            <a:pPr>
              <a:spcBef>
                <a:spcPts val="0"/>
              </a:spcBef>
              <a:buFont typeface="Arial" panose="020B0604020202020204" pitchFamily="34" charset="0"/>
              <a:buChar char="•"/>
            </a:pPr>
            <a:r>
              <a:rPr kumimoji="1" lang="en-US" altLang="ja-JP" sz="2200" dirty="0" smtClean="0">
                <a:solidFill>
                  <a:schemeClr val="tx2"/>
                </a:solidFill>
              </a:rPr>
              <a:t>Language edit</a:t>
            </a:r>
          </a:p>
          <a:p>
            <a:pPr>
              <a:spcBef>
                <a:spcPts val="0"/>
              </a:spcBef>
              <a:buFont typeface="Arial" panose="020B0604020202020204" pitchFamily="34" charset="0"/>
              <a:buChar char="•"/>
            </a:pPr>
            <a:r>
              <a:rPr kumimoji="1" lang="en-US" altLang="ja-JP" sz="2000" dirty="0" smtClean="0"/>
              <a:t>Second edit</a:t>
            </a:r>
          </a:p>
          <a:p>
            <a:pPr>
              <a:spcBef>
                <a:spcPts val="0"/>
              </a:spcBef>
              <a:buFont typeface="Arial" panose="020B0604020202020204" pitchFamily="34" charset="0"/>
              <a:buChar char="•"/>
            </a:pPr>
            <a:r>
              <a:rPr kumimoji="1" lang="en-US" altLang="ja-JP" sz="2000" dirty="0" smtClean="0"/>
              <a:t>Review edit</a:t>
            </a:r>
          </a:p>
          <a:p>
            <a:pPr>
              <a:spcBef>
                <a:spcPts val="0"/>
              </a:spcBef>
              <a:buFont typeface="Arial" panose="020B0604020202020204" pitchFamily="34" charset="0"/>
              <a:buChar char="•"/>
            </a:pPr>
            <a:r>
              <a:rPr kumimoji="1" lang="en-US" altLang="ja-JP" sz="2000" dirty="0" smtClean="0"/>
              <a:t>Point by point edit </a:t>
            </a:r>
            <a:endParaRPr kumimoji="1" lang="ja-JP" altLang="en-US" sz="2000" dirty="0" smtClean="0"/>
          </a:p>
          <a:p>
            <a:endParaRPr kumimoji="1" lang="en-US" altLang="ja-JP" sz="1200" dirty="0" smtClean="0"/>
          </a:p>
          <a:p>
            <a:pPr marL="0" indent="0">
              <a:buNone/>
            </a:pPr>
            <a:r>
              <a:rPr kumimoji="1" lang="en-US" altLang="ja-JP" sz="2400" b="1" i="1" dirty="0" smtClean="0"/>
              <a:t>2. Content services</a:t>
            </a:r>
          </a:p>
          <a:p>
            <a:pPr>
              <a:buFont typeface="Arial" panose="020B0604020202020204" pitchFamily="34" charset="0"/>
              <a:buChar char="•"/>
            </a:pPr>
            <a:r>
              <a:rPr kumimoji="1" lang="en-US" altLang="ja-JP" sz="2000" dirty="0" smtClean="0"/>
              <a:t>Journal selection</a:t>
            </a:r>
          </a:p>
          <a:p>
            <a:pPr>
              <a:buFont typeface="Arial" panose="020B0604020202020204" pitchFamily="34" charset="0"/>
              <a:buChar char="•"/>
            </a:pPr>
            <a:r>
              <a:rPr kumimoji="1" lang="en-US" altLang="ja-JP" sz="2000" dirty="0" smtClean="0"/>
              <a:t>Expert scientific review</a:t>
            </a:r>
          </a:p>
          <a:p>
            <a:pPr>
              <a:buFont typeface="Arial" panose="020B0604020202020204" pitchFamily="34" charset="0"/>
              <a:buChar char="•"/>
            </a:pPr>
            <a:r>
              <a:rPr kumimoji="1" lang="en-US" altLang="ja-JP" sz="2000" dirty="0" smtClean="0"/>
              <a:t>Cover letter development</a:t>
            </a:r>
          </a:p>
          <a:p>
            <a:pPr>
              <a:buFont typeface="Arial" panose="020B0604020202020204" pitchFamily="34" charset="0"/>
              <a:buChar char="•"/>
            </a:pPr>
            <a:r>
              <a:rPr kumimoji="1" lang="en-US" altLang="ja-JP" sz="2000" dirty="0" smtClean="0"/>
              <a:t>Reviewer recommendation</a:t>
            </a:r>
          </a:p>
          <a:p>
            <a:pPr>
              <a:buFont typeface="Arial" panose="020B0604020202020204" pitchFamily="34" charset="0"/>
              <a:buChar char="•"/>
            </a:pPr>
            <a:r>
              <a:rPr kumimoji="1" lang="en-US" altLang="ja-JP" sz="2000" dirty="0" smtClean="0"/>
              <a:t>Abstract development</a:t>
            </a:r>
          </a:p>
          <a:p>
            <a:pPr>
              <a:buFont typeface="Arial" panose="020B0604020202020204" pitchFamily="34" charset="0"/>
              <a:buChar char="•"/>
            </a:pPr>
            <a:r>
              <a:rPr kumimoji="1" lang="en-US" altLang="ja-JP" sz="2000" dirty="0" smtClean="0"/>
              <a:t>Custom services (e.g., rewriting, reformatting)</a:t>
            </a:r>
          </a:p>
        </p:txBody>
      </p:sp>
    </p:spTree>
    <p:extLst>
      <p:ext uri="{BB962C8B-B14F-4D97-AF65-F5344CB8AC3E}">
        <p14:creationId xmlns="" xmlns:p14="http://schemas.microsoft.com/office/powerpoint/2010/main" val="56589658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p:nvPr/>
        </p:nvSpPr>
        <p:spPr>
          <a:xfrm>
            <a:off x="107504" y="1412776"/>
            <a:ext cx="8928992" cy="4752528"/>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2" name="タイトル 1"/>
          <p:cNvSpPr>
            <a:spLocks noGrp="1"/>
          </p:cNvSpPr>
          <p:nvPr>
            <p:ph type="title"/>
          </p:nvPr>
        </p:nvSpPr>
        <p:spPr/>
        <p:txBody>
          <a:bodyPr/>
          <a:lstStyle/>
          <a:p>
            <a:r>
              <a:rPr kumimoji="1" lang="en-US" altLang="ja-JP" dirty="0" smtClean="0"/>
              <a:t>Which service, when?</a:t>
            </a:r>
            <a:endParaRPr kumimoji="1" lang="ja-JP" altLang="en-US" dirty="0"/>
          </a:p>
        </p:txBody>
      </p:sp>
      <p:sp>
        <p:nvSpPr>
          <p:cNvPr id="7" name="右矢印 6"/>
          <p:cNvSpPr/>
          <p:nvPr/>
        </p:nvSpPr>
        <p:spPr>
          <a:xfrm>
            <a:off x="359532" y="3401381"/>
            <a:ext cx="8424936" cy="648072"/>
          </a:xfrm>
          <a:prstGeom prst="rightArrow">
            <a:avLst/>
          </a:prstGeom>
          <a:solidFill>
            <a:schemeClr val="accent6">
              <a:lumMod val="10000"/>
              <a:lumOff val="9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8" name="テキスト ボックス 7"/>
          <p:cNvSpPr txBox="1"/>
          <p:nvPr/>
        </p:nvSpPr>
        <p:spPr>
          <a:xfrm rot="18591769">
            <a:off x="18436" y="4825644"/>
            <a:ext cx="2592288" cy="369332"/>
          </a:xfrm>
          <a:prstGeom prst="rect">
            <a:avLst/>
          </a:prstGeom>
          <a:noFill/>
        </p:spPr>
        <p:txBody>
          <a:bodyPr wrap="square" rtlCol="0">
            <a:spAutoFit/>
          </a:bodyPr>
          <a:lstStyle/>
          <a:p>
            <a:r>
              <a:rPr kumimoji="1" lang="en-US" altLang="ja-JP" dirty="0" smtClean="0"/>
              <a:t>Manuscript preparation</a:t>
            </a:r>
          </a:p>
        </p:txBody>
      </p:sp>
      <p:sp>
        <p:nvSpPr>
          <p:cNvPr id="9" name="テキスト ボックス 8"/>
          <p:cNvSpPr txBox="1"/>
          <p:nvPr/>
        </p:nvSpPr>
        <p:spPr>
          <a:xfrm rot="18591769">
            <a:off x="1113745" y="4895383"/>
            <a:ext cx="2805512" cy="369332"/>
          </a:xfrm>
          <a:prstGeom prst="rect">
            <a:avLst/>
          </a:prstGeom>
          <a:noFill/>
        </p:spPr>
        <p:txBody>
          <a:bodyPr wrap="square" rtlCol="0">
            <a:spAutoFit/>
          </a:bodyPr>
          <a:lstStyle/>
          <a:p>
            <a:r>
              <a:rPr kumimoji="1" lang="en-US" altLang="ja-JP" dirty="0" smtClean="0"/>
              <a:t>Final pre-submission checks</a:t>
            </a:r>
          </a:p>
        </p:txBody>
      </p:sp>
      <p:sp>
        <p:nvSpPr>
          <p:cNvPr id="10" name="テキスト ボックス 9"/>
          <p:cNvSpPr txBox="1"/>
          <p:nvPr/>
        </p:nvSpPr>
        <p:spPr>
          <a:xfrm rot="18591769">
            <a:off x="2952223" y="4717632"/>
            <a:ext cx="2592288" cy="369332"/>
          </a:xfrm>
          <a:prstGeom prst="rect">
            <a:avLst/>
          </a:prstGeom>
          <a:noFill/>
        </p:spPr>
        <p:txBody>
          <a:bodyPr wrap="square" rtlCol="0">
            <a:spAutoFit/>
          </a:bodyPr>
          <a:lstStyle/>
          <a:p>
            <a:r>
              <a:rPr kumimoji="1" lang="en-US" altLang="ja-JP" dirty="0" smtClean="0"/>
              <a:t>Submission to journal</a:t>
            </a:r>
          </a:p>
        </p:txBody>
      </p:sp>
      <p:sp>
        <p:nvSpPr>
          <p:cNvPr id="11" name="テキスト ボックス 10"/>
          <p:cNvSpPr txBox="1"/>
          <p:nvPr/>
        </p:nvSpPr>
        <p:spPr>
          <a:xfrm rot="18591769">
            <a:off x="4716824" y="4867380"/>
            <a:ext cx="2592288" cy="369332"/>
          </a:xfrm>
          <a:prstGeom prst="rect">
            <a:avLst/>
          </a:prstGeom>
          <a:noFill/>
        </p:spPr>
        <p:txBody>
          <a:bodyPr wrap="square" rtlCol="0">
            <a:spAutoFit/>
          </a:bodyPr>
          <a:lstStyle/>
          <a:p>
            <a:r>
              <a:rPr kumimoji="1" lang="en-US" altLang="ja-JP" dirty="0" smtClean="0"/>
              <a:t>Revise after peer review</a:t>
            </a:r>
          </a:p>
        </p:txBody>
      </p:sp>
      <p:sp>
        <p:nvSpPr>
          <p:cNvPr id="12" name="テキスト ボックス 11"/>
          <p:cNvSpPr txBox="1"/>
          <p:nvPr/>
        </p:nvSpPr>
        <p:spPr>
          <a:xfrm rot="18591769">
            <a:off x="6048568" y="4790786"/>
            <a:ext cx="2592288" cy="369332"/>
          </a:xfrm>
          <a:prstGeom prst="rect">
            <a:avLst/>
          </a:prstGeom>
          <a:noFill/>
        </p:spPr>
        <p:txBody>
          <a:bodyPr wrap="square" rtlCol="0">
            <a:spAutoFit/>
          </a:bodyPr>
          <a:lstStyle/>
          <a:p>
            <a:r>
              <a:rPr kumimoji="1" lang="en-US" altLang="ja-JP" dirty="0" smtClean="0"/>
              <a:t>Resubmit to journal</a:t>
            </a:r>
          </a:p>
        </p:txBody>
      </p:sp>
      <p:sp>
        <p:nvSpPr>
          <p:cNvPr id="13" name="星 7 12"/>
          <p:cNvSpPr/>
          <p:nvPr/>
        </p:nvSpPr>
        <p:spPr>
          <a:xfrm>
            <a:off x="1907704" y="3617405"/>
            <a:ext cx="216024" cy="216024"/>
          </a:xfrm>
          <a:prstGeom prst="star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4" name="星 7 13"/>
          <p:cNvSpPr/>
          <p:nvPr/>
        </p:nvSpPr>
        <p:spPr>
          <a:xfrm>
            <a:off x="3263479" y="3610672"/>
            <a:ext cx="216024" cy="216024"/>
          </a:xfrm>
          <a:prstGeom prst="star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5" name="星 7 14"/>
          <p:cNvSpPr/>
          <p:nvPr/>
        </p:nvSpPr>
        <p:spPr>
          <a:xfrm>
            <a:off x="4716016" y="3610672"/>
            <a:ext cx="216024" cy="216024"/>
          </a:xfrm>
          <a:prstGeom prst="star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6" name="星 7 15"/>
          <p:cNvSpPr/>
          <p:nvPr/>
        </p:nvSpPr>
        <p:spPr>
          <a:xfrm>
            <a:off x="6588224" y="3610672"/>
            <a:ext cx="216024" cy="216024"/>
          </a:xfrm>
          <a:prstGeom prst="star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7" name="星 7 16"/>
          <p:cNvSpPr/>
          <p:nvPr/>
        </p:nvSpPr>
        <p:spPr>
          <a:xfrm>
            <a:off x="7812360" y="3617405"/>
            <a:ext cx="216024" cy="216024"/>
          </a:xfrm>
          <a:prstGeom prst="star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9" name="テキスト ボックス 18"/>
          <p:cNvSpPr txBox="1"/>
          <p:nvPr/>
        </p:nvSpPr>
        <p:spPr>
          <a:xfrm rot="18591769">
            <a:off x="1220356" y="2103457"/>
            <a:ext cx="2592288" cy="369332"/>
          </a:xfrm>
          <a:prstGeom prst="rect">
            <a:avLst/>
          </a:prstGeom>
          <a:noFill/>
        </p:spPr>
        <p:txBody>
          <a:bodyPr wrap="square" rtlCol="0">
            <a:spAutoFit/>
          </a:bodyPr>
          <a:lstStyle/>
          <a:p>
            <a:r>
              <a:rPr kumimoji="1" lang="en-US" altLang="ja-JP" dirty="0" smtClean="0">
                <a:solidFill>
                  <a:schemeClr val="tx2"/>
                </a:solidFill>
              </a:rPr>
              <a:t>Language editing</a:t>
            </a:r>
          </a:p>
        </p:txBody>
      </p:sp>
      <p:sp>
        <p:nvSpPr>
          <p:cNvPr id="20" name="テキスト ボックス 19"/>
          <p:cNvSpPr txBox="1"/>
          <p:nvPr/>
        </p:nvSpPr>
        <p:spPr>
          <a:xfrm rot="18591769">
            <a:off x="2879408" y="2114880"/>
            <a:ext cx="2592288" cy="369332"/>
          </a:xfrm>
          <a:prstGeom prst="rect">
            <a:avLst/>
          </a:prstGeom>
          <a:noFill/>
        </p:spPr>
        <p:txBody>
          <a:bodyPr wrap="square" rtlCol="0">
            <a:spAutoFit/>
          </a:bodyPr>
          <a:lstStyle/>
          <a:p>
            <a:r>
              <a:rPr kumimoji="1" lang="en-US" altLang="ja-JP" dirty="0" smtClean="0">
                <a:solidFill>
                  <a:schemeClr val="tx2"/>
                </a:solidFill>
              </a:rPr>
              <a:t>Expert Scientific Review</a:t>
            </a:r>
          </a:p>
        </p:txBody>
      </p:sp>
      <p:sp>
        <p:nvSpPr>
          <p:cNvPr id="21" name="テキスト ボックス 20"/>
          <p:cNvSpPr txBox="1"/>
          <p:nvPr/>
        </p:nvSpPr>
        <p:spPr>
          <a:xfrm rot="18591769">
            <a:off x="1945985" y="2109441"/>
            <a:ext cx="2592288" cy="369332"/>
          </a:xfrm>
          <a:prstGeom prst="rect">
            <a:avLst/>
          </a:prstGeom>
          <a:noFill/>
        </p:spPr>
        <p:txBody>
          <a:bodyPr wrap="square" rtlCol="0">
            <a:spAutoFit/>
          </a:bodyPr>
          <a:lstStyle/>
          <a:p>
            <a:r>
              <a:rPr kumimoji="1" lang="en-US" altLang="ja-JP" dirty="0" smtClean="0">
                <a:solidFill>
                  <a:schemeClr val="tx2"/>
                </a:solidFill>
              </a:rPr>
              <a:t>Journal Selection</a:t>
            </a:r>
          </a:p>
        </p:txBody>
      </p:sp>
      <p:sp>
        <p:nvSpPr>
          <p:cNvPr id="22" name="テキスト ボックス 21"/>
          <p:cNvSpPr txBox="1"/>
          <p:nvPr/>
        </p:nvSpPr>
        <p:spPr>
          <a:xfrm rot="18591769">
            <a:off x="3605583" y="2052302"/>
            <a:ext cx="2761133" cy="369332"/>
          </a:xfrm>
          <a:prstGeom prst="rect">
            <a:avLst/>
          </a:prstGeom>
          <a:noFill/>
        </p:spPr>
        <p:txBody>
          <a:bodyPr wrap="square" rtlCol="0">
            <a:spAutoFit/>
          </a:bodyPr>
          <a:lstStyle/>
          <a:p>
            <a:r>
              <a:rPr kumimoji="1" lang="en-US" altLang="ja-JP" dirty="0" smtClean="0">
                <a:solidFill>
                  <a:schemeClr val="tx2"/>
                </a:solidFill>
              </a:rPr>
              <a:t>Reviewer Recommendation</a:t>
            </a:r>
          </a:p>
        </p:txBody>
      </p:sp>
      <p:sp>
        <p:nvSpPr>
          <p:cNvPr id="23" name="テキスト ボックス 22"/>
          <p:cNvSpPr txBox="1"/>
          <p:nvPr/>
        </p:nvSpPr>
        <p:spPr>
          <a:xfrm rot="18591769">
            <a:off x="4248367" y="2111314"/>
            <a:ext cx="2592288" cy="369332"/>
          </a:xfrm>
          <a:prstGeom prst="rect">
            <a:avLst/>
          </a:prstGeom>
          <a:noFill/>
        </p:spPr>
        <p:txBody>
          <a:bodyPr wrap="square" rtlCol="0">
            <a:spAutoFit/>
          </a:bodyPr>
          <a:lstStyle/>
          <a:p>
            <a:r>
              <a:rPr kumimoji="1" lang="en-US" altLang="ja-JP" dirty="0" smtClean="0">
                <a:solidFill>
                  <a:schemeClr val="tx2"/>
                </a:solidFill>
              </a:rPr>
              <a:t>Cover letter Development</a:t>
            </a:r>
          </a:p>
        </p:txBody>
      </p:sp>
      <p:sp>
        <p:nvSpPr>
          <p:cNvPr id="24" name="テキスト ボックス 23"/>
          <p:cNvSpPr txBox="1"/>
          <p:nvPr/>
        </p:nvSpPr>
        <p:spPr>
          <a:xfrm rot="18591769">
            <a:off x="5904552" y="2197352"/>
            <a:ext cx="2592288" cy="369332"/>
          </a:xfrm>
          <a:prstGeom prst="rect">
            <a:avLst/>
          </a:prstGeom>
          <a:noFill/>
        </p:spPr>
        <p:txBody>
          <a:bodyPr wrap="square" rtlCol="0">
            <a:spAutoFit/>
          </a:bodyPr>
          <a:lstStyle/>
          <a:p>
            <a:r>
              <a:rPr kumimoji="1" lang="en-US" altLang="ja-JP" dirty="0" smtClean="0">
                <a:solidFill>
                  <a:schemeClr val="tx2"/>
                </a:solidFill>
              </a:rPr>
              <a:t>Point by Point review</a:t>
            </a:r>
          </a:p>
        </p:txBody>
      </p:sp>
    </p:spTree>
    <p:extLst>
      <p:ext uri="{BB962C8B-B14F-4D97-AF65-F5344CB8AC3E}">
        <p14:creationId xmlns="" xmlns:p14="http://schemas.microsoft.com/office/powerpoint/2010/main" val="7085274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95536" y="1556792"/>
            <a:ext cx="8280920" cy="769441"/>
          </a:xfrm>
          <a:prstGeom prst="rect">
            <a:avLst/>
          </a:prstGeom>
          <a:noFill/>
        </p:spPr>
        <p:txBody>
          <a:bodyPr wrap="square" rtlCol="0">
            <a:spAutoFit/>
          </a:bodyPr>
          <a:lstStyle/>
          <a:p>
            <a:pPr algn="ctr"/>
            <a:r>
              <a:rPr lang="en-US" sz="4400" i="1" dirty="0" smtClean="0">
                <a:solidFill>
                  <a:srgbClr val="C00000"/>
                </a:solidFill>
                <a:latin typeface="+mj-lt"/>
              </a:rPr>
              <a:t>Thank you!</a:t>
            </a:r>
            <a:endParaRPr lang="en-US" sz="4400" i="1" dirty="0">
              <a:solidFill>
                <a:srgbClr val="C00000"/>
              </a:solidFill>
              <a:latin typeface="+mj-lt"/>
            </a:endParaRPr>
          </a:p>
        </p:txBody>
      </p:sp>
      <p:sp>
        <p:nvSpPr>
          <p:cNvPr id="3" name="正方形/長方形 2"/>
          <p:cNvSpPr/>
          <p:nvPr/>
        </p:nvSpPr>
        <p:spPr>
          <a:xfrm>
            <a:off x="1736678" y="116632"/>
            <a:ext cx="5918608" cy="1107996"/>
          </a:xfrm>
          <a:prstGeom prst="rect">
            <a:avLst/>
          </a:prstGeom>
        </p:spPr>
        <p:txBody>
          <a:bodyPr wrap="none">
            <a:spAutoFit/>
          </a:bodyPr>
          <a:lstStyle/>
          <a:p>
            <a:pPr algn="ctr"/>
            <a:r>
              <a:rPr lang="en-US" sz="6600" i="1" dirty="0">
                <a:solidFill>
                  <a:schemeClr val="accent3"/>
                </a:solidFill>
                <a:latin typeface="+mj-lt"/>
              </a:rPr>
              <a:t>Any questions?</a:t>
            </a:r>
          </a:p>
        </p:txBody>
      </p:sp>
      <p:grpSp>
        <p:nvGrpSpPr>
          <p:cNvPr id="4" name="Group 11"/>
          <p:cNvGrpSpPr/>
          <p:nvPr/>
        </p:nvGrpSpPr>
        <p:grpSpPr>
          <a:xfrm>
            <a:off x="381000" y="4145919"/>
            <a:ext cx="8305800" cy="876300"/>
            <a:chOff x="228600" y="1524000"/>
            <a:chExt cx="8686800" cy="876300"/>
          </a:xfrm>
        </p:grpSpPr>
        <p:sp>
          <p:nvSpPr>
            <p:cNvPr id="6" name="Rectangle 12"/>
            <p:cNvSpPr/>
            <p:nvPr/>
          </p:nvSpPr>
          <p:spPr>
            <a:xfrm>
              <a:off x="228600" y="1524000"/>
              <a:ext cx="8686800" cy="876300"/>
            </a:xfrm>
            <a:prstGeom prst="rect">
              <a:avLst/>
            </a:prstGeom>
            <a:gradFill>
              <a:gsLst>
                <a:gs pos="0">
                  <a:schemeClr val="accent4">
                    <a:tint val="37000"/>
                    <a:satMod val="300000"/>
                    <a:alpha val="65000"/>
                  </a:schemeClr>
                </a:gs>
                <a:gs pos="100000">
                  <a:schemeClr val="bg1"/>
                </a:gs>
              </a:gsLst>
            </a:gradFill>
            <a:ln w="3175" cmpd="sng">
              <a:solidFill>
                <a:schemeClr val="tx2"/>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7" name="TextBox 13"/>
            <p:cNvSpPr txBox="1"/>
            <p:nvPr/>
          </p:nvSpPr>
          <p:spPr>
            <a:xfrm>
              <a:off x="228600" y="2000190"/>
              <a:ext cx="8686800" cy="400110"/>
            </a:xfrm>
            <a:prstGeom prst="rect">
              <a:avLst/>
            </a:prstGeom>
            <a:noFill/>
          </p:spPr>
          <p:txBody>
            <a:bodyPr wrap="square" rtlCol="0">
              <a:spAutoFit/>
            </a:bodyPr>
            <a:lstStyle/>
            <a:p>
              <a:pPr algn="ctr"/>
              <a:r>
                <a:rPr lang="en-US" sz="2000" b="1" dirty="0" smtClean="0"/>
                <a:t>Follow us on Twitter</a:t>
              </a:r>
              <a:endParaRPr lang="en-US" sz="2000" b="1" dirty="0"/>
            </a:p>
          </p:txBody>
        </p:sp>
        <p:sp>
          <p:nvSpPr>
            <p:cNvPr id="9" name="TextBox 14"/>
            <p:cNvSpPr txBox="1"/>
            <p:nvPr/>
          </p:nvSpPr>
          <p:spPr>
            <a:xfrm>
              <a:off x="228600" y="1524000"/>
              <a:ext cx="8686800" cy="584775"/>
            </a:xfrm>
            <a:prstGeom prst="rect">
              <a:avLst/>
            </a:prstGeom>
            <a:noFill/>
          </p:spPr>
          <p:txBody>
            <a:bodyPr wrap="square" rtlCol="0">
              <a:spAutoFit/>
            </a:bodyPr>
            <a:lstStyle/>
            <a:p>
              <a:pPr algn="ctr"/>
              <a:r>
                <a:rPr lang="en-US" sz="3200" b="1" dirty="0" smtClean="0">
                  <a:solidFill>
                    <a:schemeClr val="accent1"/>
                  </a:solidFill>
                </a:rPr>
                <a:t>@</a:t>
              </a:r>
              <a:r>
                <a:rPr lang="en-US" sz="3200" b="1" dirty="0" err="1" smtClean="0">
                  <a:solidFill>
                    <a:schemeClr val="accent1"/>
                  </a:solidFill>
                </a:rPr>
                <a:t>EdanzEditing</a:t>
              </a:r>
              <a:r>
                <a:rPr lang="en-US" sz="3200" b="1" dirty="0" smtClean="0">
                  <a:solidFill>
                    <a:schemeClr val="accent1"/>
                  </a:solidFill>
                </a:rPr>
                <a:t>	</a:t>
              </a:r>
              <a:endParaRPr lang="en-US" sz="3200" dirty="0">
                <a:solidFill>
                  <a:schemeClr val="accent1"/>
                </a:solidFill>
              </a:endParaRPr>
            </a:p>
          </p:txBody>
        </p:sp>
        <p:grpSp>
          <p:nvGrpSpPr>
            <p:cNvPr id="5" name="Group 15"/>
            <p:cNvGrpSpPr/>
            <p:nvPr/>
          </p:nvGrpSpPr>
          <p:grpSpPr>
            <a:xfrm>
              <a:off x="408963" y="1732332"/>
              <a:ext cx="457200" cy="457200"/>
              <a:chOff x="-500782" y="1665456"/>
              <a:chExt cx="533400" cy="533400"/>
            </a:xfrm>
          </p:grpSpPr>
          <p:sp>
            <p:nvSpPr>
              <p:cNvPr id="11" name="Oval 16"/>
              <p:cNvSpPr/>
              <p:nvPr/>
            </p:nvSpPr>
            <p:spPr>
              <a:xfrm>
                <a:off x="-500782" y="1665456"/>
                <a:ext cx="533400" cy="533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7"/>
              <p:cNvSpPr/>
              <p:nvPr/>
            </p:nvSpPr>
            <p:spPr>
              <a:xfrm>
                <a:off x="-376956" y="1817858"/>
                <a:ext cx="285750" cy="228600"/>
              </a:xfrm>
              <a:prstGeom prst="rightArrow">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10" name="Group 27"/>
          <p:cNvGrpSpPr/>
          <p:nvPr/>
        </p:nvGrpSpPr>
        <p:grpSpPr>
          <a:xfrm>
            <a:off x="381000" y="5155509"/>
            <a:ext cx="8305800" cy="876420"/>
            <a:chOff x="228600" y="1524000"/>
            <a:chExt cx="8686800" cy="876420"/>
          </a:xfrm>
        </p:grpSpPr>
        <p:sp>
          <p:nvSpPr>
            <p:cNvPr id="21" name="Rectangle 28"/>
            <p:cNvSpPr/>
            <p:nvPr/>
          </p:nvSpPr>
          <p:spPr>
            <a:xfrm>
              <a:off x="228600" y="1524000"/>
              <a:ext cx="8686800" cy="876420"/>
            </a:xfrm>
            <a:prstGeom prst="rect">
              <a:avLst/>
            </a:prstGeom>
            <a:gradFill>
              <a:gsLst>
                <a:gs pos="0">
                  <a:schemeClr val="accent4">
                    <a:tint val="37000"/>
                    <a:satMod val="300000"/>
                    <a:alpha val="65000"/>
                  </a:schemeClr>
                </a:gs>
                <a:gs pos="100000">
                  <a:schemeClr val="bg1"/>
                </a:gs>
              </a:gsLst>
            </a:gradFill>
            <a:ln w="3175" cmpd="sng">
              <a:solidFill>
                <a:schemeClr val="tx2"/>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22" name="TextBox 29"/>
            <p:cNvSpPr txBox="1"/>
            <p:nvPr/>
          </p:nvSpPr>
          <p:spPr>
            <a:xfrm>
              <a:off x="228600" y="2000310"/>
              <a:ext cx="8686800" cy="400110"/>
            </a:xfrm>
            <a:prstGeom prst="rect">
              <a:avLst/>
            </a:prstGeom>
            <a:noFill/>
          </p:spPr>
          <p:txBody>
            <a:bodyPr wrap="square" rtlCol="0">
              <a:spAutoFit/>
            </a:bodyPr>
            <a:lstStyle/>
            <a:p>
              <a:pPr algn="ctr"/>
              <a:r>
                <a:rPr lang="en-US" sz="2000" b="1" dirty="0" smtClean="0"/>
                <a:t>Like us on Facebook</a:t>
              </a:r>
              <a:endParaRPr lang="en-US" sz="2000" b="1" dirty="0"/>
            </a:p>
          </p:txBody>
        </p:sp>
        <p:sp>
          <p:nvSpPr>
            <p:cNvPr id="23" name="TextBox 30"/>
            <p:cNvSpPr txBox="1"/>
            <p:nvPr/>
          </p:nvSpPr>
          <p:spPr>
            <a:xfrm>
              <a:off x="228600" y="1524000"/>
              <a:ext cx="8686800" cy="584775"/>
            </a:xfrm>
            <a:prstGeom prst="rect">
              <a:avLst/>
            </a:prstGeom>
            <a:noFill/>
          </p:spPr>
          <p:txBody>
            <a:bodyPr wrap="square" rtlCol="0">
              <a:spAutoFit/>
            </a:bodyPr>
            <a:lstStyle/>
            <a:p>
              <a:pPr algn="ctr"/>
              <a:r>
                <a:rPr lang="en-US" sz="3200" b="1" dirty="0" smtClean="0">
                  <a:solidFill>
                    <a:schemeClr val="accent1"/>
                  </a:solidFill>
                </a:rPr>
                <a:t>facebook.com/</a:t>
              </a:r>
              <a:r>
                <a:rPr lang="en-US" sz="3200" b="1" dirty="0" err="1" smtClean="0">
                  <a:solidFill>
                    <a:schemeClr val="accent1"/>
                  </a:solidFill>
                </a:rPr>
                <a:t>EdanzEditing</a:t>
              </a:r>
              <a:endParaRPr lang="en-US" sz="3200" dirty="0">
                <a:solidFill>
                  <a:schemeClr val="accent1"/>
                </a:solidFill>
              </a:endParaRPr>
            </a:p>
          </p:txBody>
        </p:sp>
        <p:grpSp>
          <p:nvGrpSpPr>
            <p:cNvPr id="13" name="Group 31"/>
            <p:cNvGrpSpPr/>
            <p:nvPr/>
          </p:nvGrpSpPr>
          <p:grpSpPr>
            <a:xfrm>
              <a:off x="408962" y="1736101"/>
              <a:ext cx="457200" cy="457200"/>
              <a:chOff x="-500783" y="1669849"/>
              <a:chExt cx="533400" cy="533400"/>
            </a:xfrm>
          </p:grpSpPr>
          <p:sp>
            <p:nvSpPr>
              <p:cNvPr id="25" name="Oval 32"/>
              <p:cNvSpPr/>
              <p:nvPr/>
            </p:nvSpPr>
            <p:spPr>
              <a:xfrm>
                <a:off x="-500783" y="1669849"/>
                <a:ext cx="533400" cy="5334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ight Arrow 33"/>
              <p:cNvSpPr/>
              <p:nvPr/>
            </p:nvSpPr>
            <p:spPr>
              <a:xfrm>
                <a:off x="-376958" y="1822250"/>
                <a:ext cx="285750" cy="228600"/>
              </a:xfrm>
              <a:prstGeom prst="rightArrow">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15" name="Group 17"/>
          <p:cNvGrpSpPr/>
          <p:nvPr/>
        </p:nvGrpSpPr>
        <p:grpSpPr>
          <a:xfrm>
            <a:off x="304800" y="3140968"/>
            <a:ext cx="8382000" cy="890651"/>
            <a:chOff x="304800" y="2995549"/>
            <a:chExt cx="8382000" cy="890651"/>
          </a:xfrm>
        </p:grpSpPr>
        <p:grpSp>
          <p:nvGrpSpPr>
            <p:cNvPr id="18" name="Group 25"/>
            <p:cNvGrpSpPr/>
            <p:nvPr/>
          </p:nvGrpSpPr>
          <p:grpSpPr>
            <a:xfrm>
              <a:off x="304800" y="2995549"/>
              <a:ext cx="8382000" cy="890651"/>
              <a:chOff x="381000" y="1122072"/>
              <a:chExt cx="8382000" cy="890651"/>
            </a:xfrm>
          </p:grpSpPr>
          <p:sp>
            <p:nvSpPr>
              <p:cNvPr id="14" name="Rectangle 3"/>
              <p:cNvSpPr/>
              <p:nvPr/>
            </p:nvSpPr>
            <p:spPr>
              <a:xfrm>
                <a:off x="457200" y="1122072"/>
                <a:ext cx="8305800" cy="890651"/>
              </a:xfrm>
              <a:prstGeom prst="rect">
                <a:avLst/>
              </a:prstGeom>
              <a:gradFill>
                <a:gsLst>
                  <a:gs pos="0">
                    <a:schemeClr val="accent4">
                      <a:tint val="37000"/>
                      <a:satMod val="300000"/>
                      <a:alpha val="65000"/>
                    </a:schemeClr>
                  </a:gs>
                  <a:gs pos="100000">
                    <a:schemeClr val="bg1"/>
                  </a:gs>
                </a:gsLst>
              </a:gradFill>
              <a:ln w="3175" cmpd="sng">
                <a:solidFill>
                  <a:schemeClr val="tx2"/>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grpSp>
            <p:nvGrpSpPr>
              <p:cNvPr id="19" name="Group 5"/>
              <p:cNvGrpSpPr/>
              <p:nvPr/>
            </p:nvGrpSpPr>
            <p:grpSpPr>
              <a:xfrm>
                <a:off x="381000" y="1122073"/>
                <a:ext cx="8382000" cy="859846"/>
                <a:chOff x="381000" y="1122073"/>
                <a:chExt cx="8382000" cy="859846"/>
              </a:xfrm>
            </p:grpSpPr>
            <p:sp>
              <p:nvSpPr>
                <p:cNvPr id="16" name="TextBox 4"/>
                <p:cNvSpPr txBox="1"/>
                <p:nvPr/>
              </p:nvSpPr>
              <p:spPr>
                <a:xfrm>
                  <a:off x="381000" y="1581809"/>
                  <a:ext cx="8381999" cy="400110"/>
                </a:xfrm>
                <a:prstGeom prst="rect">
                  <a:avLst/>
                </a:prstGeom>
                <a:noFill/>
              </p:spPr>
              <p:txBody>
                <a:bodyPr wrap="square" rtlCol="0">
                  <a:spAutoFit/>
                </a:bodyPr>
                <a:lstStyle/>
                <a:p>
                  <a:pPr algn="ctr"/>
                  <a:r>
                    <a:rPr lang="en-US" sz="2000" b="1" dirty="0" smtClean="0"/>
                    <a:t>Download </a:t>
                  </a:r>
                  <a:r>
                    <a:rPr lang="en-US" sz="2000" b="1" dirty="0"/>
                    <a:t>and </a:t>
                  </a:r>
                  <a:r>
                    <a:rPr lang="en-US" sz="2000" b="1" dirty="0" smtClean="0"/>
                    <a:t>further reading</a:t>
                  </a:r>
                  <a:endParaRPr lang="en-US" sz="2000" b="1" dirty="0"/>
                </a:p>
              </p:txBody>
            </p:sp>
            <p:sp>
              <p:nvSpPr>
                <p:cNvPr id="17" name="TextBox 6"/>
                <p:cNvSpPr txBox="1"/>
                <p:nvPr/>
              </p:nvSpPr>
              <p:spPr>
                <a:xfrm>
                  <a:off x="457200" y="1122073"/>
                  <a:ext cx="8305800" cy="584775"/>
                </a:xfrm>
                <a:prstGeom prst="rect">
                  <a:avLst/>
                </a:prstGeom>
                <a:noFill/>
              </p:spPr>
              <p:txBody>
                <a:bodyPr wrap="square" rtlCol="0">
                  <a:spAutoFit/>
                </a:bodyPr>
                <a:lstStyle/>
                <a:p>
                  <a:pPr algn="r"/>
                  <a:r>
                    <a:rPr lang="en-US" altLang="ja-JP" sz="3200" b="1" dirty="0" smtClean="0">
                      <a:solidFill>
                        <a:schemeClr val="accent1"/>
                      </a:solidFill>
                    </a:rPr>
                    <a:t>http://www.edanzediting.com/sa2015</a:t>
                  </a:r>
                  <a:endParaRPr lang="en-US" altLang="ja-JP" sz="3200" b="1" dirty="0">
                    <a:solidFill>
                      <a:schemeClr val="accent1"/>
                    </a:solidFill>
                  </a:endParaRPr>
                </a:p>
              </p:txBody>
            </p:sp>
          </p:grpSp>
        </p:grpSp>
        <p:grpSp>
          <p:nvGrpSpPr>
            <p:cNvPr id="20" name="Group 3"/>
            <p:cNvGrpSpPr/>
            <p:nvPr/>
          </p:nvGrpSpPr>
          <p:grpSpPr>
            <a:xfrm>
              <a:off x="553453" y="3193641"/>
              <a:ext cx="437147" cy="457200"/>
              <a:chOff x="1401011" y="3193641"/>
              <a:chExt cx="437147" cy="457200"/>
            </a:xfrm>
          </p:grpSpPr>
          <p:sp>
            <p:nvSpPr>
              <p:cNvPr id="27" name="Oval 16"/>
              <p:cNvSpPr/>
              <p:nvPr/>
            </p:nvSpPr>
            <p:spPr>
              <a:xfrm>
                <a:off x="1401011" y="3193641"/>
                <a:ext cx="437147" cy="4572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ight Arrow 17"/>
              <p:cNvSpPr/>
              <p:nvPr/>
            </p:nvSpPr>
            <p:spPr>
              <a:xfrm>
                <a:off x="1502492" y="3324270"/>
                <a:ext cx="234186" cy="195943"/>
              </a:xfrm>
              <a:prstGeom prst="rightArrow">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8" name="テキスト ボックス 7"/>
          <p:cNvSpPr txBox="1"/>
          <p:nvPr/>
        </p:nvSpPr>
        <p:spPr>
          <a:xfrm>
            <a:off x="395536" y="2463279"/>
            <a:ext cx="8280920" cy="461665"/>
          </a:xfrm>
          <a:prstGeom prst="rect">
            <a:avLst/>
          </a:prstGeom>
          <a:noFill/>
        </p:spPr>
        <p:txBody>
          <a:bodyPr wrap="square" rtlCol="0">
            <a:spAutoFit/>
          </a:bodyPr>
          <a:lstStyle/>
          <a:p>
            <a:pPr algn="ctr"/>
            <a:r>
              <a:rPr lang="en-US" sz="2400" b="1" dirty="0" smtClean="0"/>
              <a:t>global</a:t>
            </a:r>
            <a:r>
              <a:rPr lang="en-US" sz="2400" b="1" dirty="0" smtClean="0">
                <a:solidFill>
                  <a:srgbClr val="494949"/>
                </a:solidFill>
              </a:rPr>
              <a:t>@edanzediting.com</a:t>
            </a:r>
            <a:endParaRPr lang="en-US" sz="2400" b="1" dirty="0">
              <a:solidFill>
                <a:srgbClr val="494949"/>
              </a:solidFill>
            </a:endParaRPr>
          </a:p>
        </p:txBody>
      </p:sp>
      <p:pic>
        <p:nvPicPr>
          <p:cNvPr id="2050" name="Picture 2"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236296" y="6146955"/>
            <a:ext cx="1800200" cy="66642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37459170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loud Callout 9"/>
          <p:cNvSpPr/>
          <p:nvPr/>
        </p:nvSpPr>
        <p:spPr>
          <a:xfrm>
            <a:off x="5006975" y="2217738"/>
            <a:ext cx="3832225" cy="1212850"/>
          </a:xfrm>
          <a:prstGeom prst="cloudCallou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p>
        </p:txBody>
      </p:sp>
      <p:sp>
        <p:nvSpPr>
          <p:cNvPr id="24" name="Rounded Rectangle 23"/>
          <p:cNvSpPr/>
          <p:nvPr/>
        </p:nvSpPr>
        <p:spPr>
          <a:xfrm>
            <a:off x="6221413" y="5086350"/>
            <a:ext cx="2001837" cy="896938"/>
          </a:xfrm>
          <a:prstGeom prst="roundRect">
            <a:avLst>
              <a:gd name="adj" fmla="val 1070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2400" b="1" dirty="0">
                <a:solidFill>
                  <a:schemeClr val="bg1"/>
                </a:solidFill>
              </a:rPr>
              <a:t>Accepted—publication!</a:t>
            </a:r>
          </a:p>
        </p:txBody>
      </p:sp>
      <p:sp>
        <p:nvSpPr>
          <p:cNvPr id="29" name="Rounded Rectangle 28"/>
          <p:cNvSpPr/>
          <p:nvPr/>
        </p:nvSpPr>
        <p:spPr>
          <a:xfrm>
            <a:off x="3829050" y="3643313"/>
            <a:ext cx="1333500" cy="488950"/>
          </a:xfrm>
          <a:prstGeom prst="roundRect">
            <a:avLst>
              <a:gd name="adj" fmla="val 10702"/>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2400" b="1" dirty="0">
                <a:solidFill>
                  <a:schemeClr val="bg1"/>
                </a:solidFill>
              </a:rPr>
              <a:t>Editor</a:t>
            </a:r>
          </a:p>
        </p:txBody>
      </p:sp>
      <p:sp>
        <p:nvSpPr>
          <p:cNvPr id="31" name="Rounded Rectangle 30"/>
          <p:cNvSpPr/>
          <p:nvPr/>
        </p:nvSpPr>
        <p:spPr>
          <a:xfrm>
            <a:off x="209550" y="3430588"/>
            <a:ext cx="2001838" cy="914400"/>
          </a:xfrm>
          <a:prstGeom prst="roundRect">
            <a:avLst>
              <a:gd name="adj" fmla="val 1070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2400" b="1" dirty="0" smtClean="0">
                <a:solidFill>
                  <a:schemeClr val="bg1"/>
                </a:solidFill>
              </a:rPr>
              <a:t>Manuscript</a:t>
            </a:r>
            <a:endParaRPr lang="en-US" altLang="ja-JP" sz="2400" b="1" dirty="0">
              <a:solidFill>
                <a:schemeClr val="bg1"/>
              </a:solidFill>
            </a:endParaRPr>
          </a:p>
        </p:txBody>
      </p:sp>
      <p:sp>
        <p:nvSpPr>
          <p:cNvPr id="36" name="Rounded Rectangle 35"/>
          <p:cNvSpPr/>
          <p:nvPr/>
        </p:nvSpPr>
        <p:spPr>
          <a:xfrm>
            <a:off x="3590925" y="1495425"/>
            <a:ext cx="1790700" cy="522288"/>
          </a:xfrm>
          <a:prstGeom prst="roundRect">
            <a:avLst>
              <a:gd name="adj" fmla="val 107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2400" b="1" dirty="0">
                <a:solidFill>
                  <a:schemeClr val="bg1"/>
                </a:solidFill>
              </a:rPr>
              <a:t>Peer review</a:t>
            </a:r>
          </a:p>
        </p:txBody>
      </p:sp>
      <p:sp>
        <p:nvSpPr>
          <p:cNvPr id="38" name="Rounded Rectangle 37"/>
          <p:cNvSpPr/>
          <p:nvPr/>
        </p:nvSpPr>
        <p:spPr>
          <a:xfrm>
            <a:off x="3789363" y="5783263"/>
            <a:ext cx="1403350" cy="522287"/>
          </a:xfrm>
          <a:prstGeom prst="roundRect">
            <a:avLst>
              <a:gd name="adj" fmla="val 10702"/>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400" b="1" dirty="0">
                <a:solidFill>
                  <a:schemeClr val="bg1"/>
                </a:solidFill>
              </a:rPr>
              <a:t>Revision</a:t>
            </a:r>
            <a:endParaRPr lang="en-US" altLang="ja-JP" sz="2400" dirty="0">
              <a:solidFill>
                <a:schemeClr val="bg1"/>
              </a:solidFill>
            </a:endParaRPr>
          </a:p>
        </p:txBody>
      </p:sp>
      <p:sp>
        <p:nvSpPr>
          <p:cNvPr id="60" name="Rounded Rectangle 59"/>
          <p:cNvSpPr/>
          <p:nvPr/>
        </p:nvSpPr>
        <p:spPr>
          <a:xfrm>
            <a:off x="7732713" y="3627438"/>
            <a:ext cx="1295400" cy="520700"/>
          </a:xfrm>
          <a:prstGeom prst="roundRect">
            <a:avLst>
              <a:gd name="adj" fmla="val 1070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2400" b="1" dirty="0">
                <a:solidFill>
                  <a:schemeClr val="bg1"/>
                </a:solidFill>
              </a:rPr>
              <a:t>Reject</a:t>
            </a:r>
          </a:p>
        </p:txBody>
      </p:sp>
      <p:sp>
        <p:nvSpPr>
          <p:cNvPr id="3" name="TextBox 2"/>
          <p:cNvSpPr txBox="1">
            <a:spLocks noChangeArrowheads="1"/>
          </p:cNvSpPr>
          <p:nvPr/>
        </p:nvSpPr>
        <p:spPr bwMode="auto">
          <a:xfrm>
            <a:off x="5638800" y="2362200"/>
            <a:ext cx="2724150" cy="923925"/>
          </a:xfrm>
          <a:prstGeom prst="rect">
            <a:avLst/>
          </a:prstGeom>
          <a:noFill/>
          <a:ln w="9525">
            <a:noFill/>
            <a:miter lim="800000"/>
            <a:headEnd/>
            <a:tailEnd/>
          </a:ln>
        </p:spPr>
        <p:txBody>
          <a:bodyPr wrap="none">
            <a:spAutoFit/>
          </a:bodyPr>
          <a:lstStyle/>
          <a:p>
            <a:r>
              <a:rPr lang="de-DE" dirty="0">
                <a:solidFill>
                  <a:schemeClr val="bg1"/>
                </a:solidFill>
                <a:latin typeface="Calibri" pitchFamily="34" charset="0"/>
              </a:rPr>
              <a:t>Results novel?</a:t>
            </a:r>
          </a:p>
          <a:p>
            <a:r>
              <a:rPr lang="de-DE" dirty="0">
                <a:solidFill>
                  <a:schemeClr val="bg1"/>
                </a:solidFill>
                <a:latin typeface="Calibri" pitchFamily="34" charset="0"/>
              </a:rPr>
              <a:t>Topic relevant?</a:t>
            </a:r>
          </a:p>
          <a:p>
            <a:r>
              <a:rPr lang="de-DE" dirty="0">
                <a:solidFill>
                  <a:schemeClr val="bg1"/>
                </a:solidFill>
                <a:latin typeface="Calibri" pitchFamily="34" charset="0"/>
              </a:rPr>
              <a:t>Journal requirements met?</a:t>
            </a:r>
          </a:p>
        </p:txBody>
      </p:sp>
      <p:sp>
        <p:nvSpPr>
          <p:cNvPr id="22" name="Cloud Callout 21"/>
          <p:cNvSpPr/>
          <p:nvPr/>
        </p:nvSpPr>
        <p:spPr>
          <a:xfrm>
            <a:off x="838200" y="4648200"/>
            <a:ext cx="3070225" cy="1581150"/>
          </a:xfrm>
          <a:prstGeom prst="cloudCallout">
            <a:avLst>
              <a:gd name="adj1" fmla="val 37297"/>
              <a:gd name="adj2" fmla="val 26812"/>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p>
        </p:txBody>
      </p:sp>
      <p:sp>
        <p:nvSpPr>
          <p:cNvPr id="23" name="TextBox 22"/>
          <p:cNvSpPr txBox="1">
            <a:spLocks noChangeArrowheads="1"/>
          </p:cNvSpPr>
          <p:nvPr/>
        </p:nvSpPr>
        <p:spPr bwMode="auto">
          <a:xfrm>
            <a:off x="1385888" y="4918075"/>
            <a:ext cx="2012950" cy="923925"/>
          </a:xfrm>
          <a:prstGeom prst="rect">
            <a:avLst/>
          </a:prstGeom>
          <a:noFill/>
          <a:ln w="9525">
            <a:noFill/>
            <a:miter lim="800000"/>
            <a:headEnd/>
            <a:tailEnd/>
          </a:ln>
        </p:spPr>
        <p:txBody>
          <a:bodyPr wrap="none">
            <a:spAutoFit/>
          </a:bodyPr>
          <a:lstStyle/>
          <a:p>
            <a:r>
              <a:rPr lang="en-US" dirty="0" smtClean="0">
                <a:solidFill>
                  <a:schemeClr val="bg1"/>
                </a:solidFill>
                <a:latin typeface="Calibri" pitchFamily="34" charset="0"/>
              </a:rPr>
              <a:t>New experiments</a:t>
            </a:r>
          </a:p>
          <a:p>
            <a:r>
              <a:rPr lang="en-US" dirty="0" smtClean="0">
                <a:solidFill>
                  <a:schemeClr val="bg1"/>
                </a:solidFill>
                <a:latin typeface="Calibri" pitchFamily="34" charset="0"/>
              </a:rPr>
              <a:t>Improve readability</a:t>
            </a:r>
          </a:p>
          <a:p>
            <a:r>
              <a:rPr lang="en-US" dirty="0" smtClean="0">
                <a:solidFill>
                  <a:schemeClr val="bg1"/>
                </a:solidFill>
                <a:latin typeface="Calibri" pitchFamily="34" charset="0"/>
              </a:rPr>
              <a:t>Add information</a:t>
            </a:r>
            <a:endParaRPr lang="en-US" dirty="0">
              <a:solidFill>
                <a:schemeClr val="bg1"/>
              </a:solidFill>
              <a:latin typeface="Calibri" pitchFamily="34" charset="0"/>
            </a:endParaRPr>
          </a:p>
        </p:txBody>
      </p:sp>
      <p:sp>
        <p:nvSpPr>
          <p:cNvPr id="8" name="Right Arrow 7"/>
          <p:cNvSpPr/>
          <p:nvPr/>
        </p:nvSpPr>
        <p:spPr>
          <a:xfrm>
            <a:off x="2573338" y="3706813"/>
            <a:ext cx="900112"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Right Arrow 26"/>
          <p:cNvSpPr/>
          <p:nvPr/>
        </p:nvSpPr>
        <p:spPr>
          <a:xfrm>
            <a:off x="5934075" y="3706813"/>
            <a:ext cx="900113"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Right Arrow 27"/>
          <p:cNvSpPr/>
          <p:nvPr/>
        </p:nvSpPr>
        <p:spPr>
          <a:xfrm rot="16200000">
            <a:off x="4290219" y="4782344"/>
            <a:ext cx="900112"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ight Arrow 29"/>
          <p:cNvSpPr/>
          <p:nvPr/>
        </p:nvSpPr>
        <p:spPr>
          <a:xfrm rot="5400000">
            <a:off x="3804444" y="4845844"/>
            <a:ext cx="900112"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ight Arrow 31"/>
          <p:cNvSpPr/>
          <p:nvPr/>
        </p:nvSpPr>
        <p:spPr>
          <a:xfrm rot="5400000">
            <a:off x="4290218" y="2602707"/>
            <a:ext cx="900113"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ight Arrow 32"/>
          <p:cNvSpPr/>
          <p:nvPr/>
        </p:nvSpPr>
        <p:spPr>
          <a:xfrm rot="16200000">
            <a:off x="3800475" y="2566988"/>
            <a:ext cx="900113" cy="363537"/>
          </a:xfrm>
          <a:prstGeom prst="rightArrow">
            <a:avLst/>
          </a:prstGeom>
          <a:solidFill>
            <a:schemeClr val="accent5"/>
          </a:solid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ight Arrow 33"/>
          <p:cNvSpPr/>
          <p:nvPr/>
        </p:nvSpPr>
        <p:spPr>
          <a:xfrm rot="2512649">
            <a:off x="5394325" y="4346575"/>
            <a:ext cx="900113" cy="361950"/>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860" name="Title 3"/>
          <p:cNvSpPr>
            <a:spLocks noGrp="1"/>
          </p:cNvSpPr>
          <p:nvPr>
            <p:ph type="title"/>
          </p:nvPr>
        </p:nvSpPr>
        <p:spPr/>
        <p:txBody>
          <a:bodyPr/>
          <a:lstStyle/>
          <a:p>
            <a:pPr eaLnBrk="1" hangingPunct="1"/>
            <a:r>
              <a:rPr lang="en-US" dirty="0" smtClean="0"/>
              <a:t>Submission process frames</a:t>
            </a:r>
          </a:p>
        </p:txBody>
      </p:sp>
      <p:sp>
        <p:nvSpPr>
          <p:cNvPr id="20" name="Rounded Rectangle 34"/>
          <p:cNvSpPr/>
          <p:nvPr/>
        </p:nvSpPr>
        <p:spPr>
          <a:xfrm>
            <a:off x="3154462" y="757982"/>
            <a:ext cx="5557145" cy="510778"/>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r>
              <a:rPr lang="es-ES" sz="2400" dirty="0">
                <a:solidFill>
                  <a:schemeClr val="bg1"/>
                </a:solidFill>
              </a:rPr>
              <a:t>El proceso de presentación de manuscritos</a:t>
            </a:r>
            <a:endParaRPr lang="en-US" sz="2400" dirty="0">
              <a:solidFill>
                <a:schemeClr val="bg1"/>
              </a:solidFill>
            </a:endParaRPr>
          </a:p>
        </p:txBody>
      </p:sp>
    </p:spTree>
    <p:extLst>
      <p:ext uri="{BB962C8B-B14F-4D97-AF65-F5344CB8AC3E}">
        <p14:creationId xmlns="" xmlns:p14="http://schemas.microsoft.com/office/powerpoint/2010/main" val="95907199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wipe(left)">
                                      <p:cBhvr>
                                        <p:cTn id="14" dur="500"/>
                                        <p:tgtEl>
                                          <p:spTgt spid="2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left)">
                                      <p:cBhvr>
                                        <p:cTn id="27" dur="500"/>
                                        <p:tgtEl>
                                          <p:spTgt spid="27"/>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60"/>
                                        </p:tgtEl>
                                        <p:attrNameLst>
                                          <p:attrName>style.visibility</p:attrName>
                                        </p:attrNameLst>
                                      </p:cBhvr>
                                      <p:to>
                                        <p:strVal val="visible"/>
                                      </p:to>
                                    </p:set>
                                    <p:animEffect transition="in" filter="wipe(left)">
                                      <p:cBhvr>
                                        <p:cTn id="31" dur="500"/>
                                        <p:tgtEl>
                                          <p:spTgt spid="60"/>
                                        </p:tgtEl>
                                      </p:cBhvr>
                                    </p:animEffect>
                                  </p:childTnLst>
                                </p:cTn>
                              </p:par>
                              <p:par>
                                <p:cTn id="32" presetID="1" presetClass="entr" presetSubtype="0" fill="hold" grpId="1" nodeType="withEffect">
                                  <p:stCondLst>
                                    <p:cond delay="0"/>
                                  </p:stCondLst>
                                  <p:childTnLst>
                                    <p:set>
                                      <p:cBhvr>
                                        <p:cTn id="33" dur="1" fill="hold">
                                          <p:stCondLst>
                                            <p:cond delay="0"/>
                                          </p:stCondLst>
                                        </p:cTn>
                                        <p:tgtEl>
                                          <p:spTgt spid="60"/>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wipe(down)">
                                      <p:cBhvr>
                                        <p:cTn id="38" dur="500"/>
                                        <p:tgtEl>
                                          <p:spTgt spid="33"/>
                                        </p:tgtEl>
                                      </p:cBhvr>
                                    </p:animEffect>
                                  </p:childTnLst>
                                </p:cTn>
                              </p:par>
                            </p:childTnLst>
                          </p:cTn>
                        </p:par>
                        <p:par>
                          <p:cTn id="39" fill="hold">
                            <p:stCondLst>
                              <p:cond delay="500"/>
                            </p:stCondLst>
                            <p:childTnLst>
                              <p:par>
                                <p:cTn id="40" presetID="22" presetClass="entr" presetSubtype="4" fill="hold" grpId="0" nodeType="after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wipe(down)">
                                      <p:cBhvr>
                                        <p:cTn id="42" dur="500"/>
                                        <p:tgtEl>
                                          <p:spTgt spid="3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up)">
                                      <p:cBhvr>
                                        <p:cTn id="47" dur="500"/>
                                        <p:tgtEl>
                                          <p:spTgt spid="32"/>
                                        </p:tgtEl>
                                      </p:cBhvr>
                                    </p:animEffect>
                                  </p:childTnLst>
                                </p:cTn>
                              </p:par>
                            </p:childTnLst>
                          </p:cTn>
                        </p:par>
                        <p:par>
                          <p:cTn id="48" fill="hold">
                            <p:stCondLst>
                              <p:cond delay="500"/>
                            </p:stCondLst>
                            <p:childTnLst>
                              <p:par>
                                <p:cTn id="49" presetID="22" presetClass="entr" presetSubtype="1" fill="hold" grpId="0" nodeType="after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wipe(up)">
                                      <p:cBhvr>
                                        <p:cTn id="51" dur="500"/>
                                        <p:tgtEl>
                                          <p:spTgt spid="34"/>
                                        </p:tgtEl>
                                      </p:cBhvr>
                                    </p:animEffect>
                                  </p:childTnLst>
                                </p:cTn>
                              </p:par>
                            </p:childTnLst>
                          </p:cTn>
                        </p:par>
                        <p:par>
                          <p:cTn id="52" fill="hold">
                            <p:stCondLst>
                              <p:cond delay="1000"/>
                            </p:stCondLst>
                            <p:childTnLst>
                              <p:par>
                                <p:cTn id="53" presetID="22" presetClass="entr" presetSubtype="1" fill="hold" grpId="0" nodeType="after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wipe(up)">
                                      <p:cBhvr>
                                        <p:cTn id="55" dur="500"/>
                                        <p:tgtEl>
                                          <p:spTgt spid="24"/>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wipe(up)">
                                      <p:cBhvr>
                                        <p:cTn id="60" dur="500"/>
                                        <p:tgtEl>
                                          <p:spTgt spid="30"/>
                                        </p:tgtEl>
                                      </p:cBhvr>
                                    </p:animEffect>
                                  </p:childTnLst>
                                </p:cTn>
                              </p:par>
                            </p:childTnLst>
                          </p:cTn>
                        </p:par>
                        <p:par>
                          <p:cTn id="61" fill="hold">
                            <p:stCondLst>
                              <p:cond delay="500"/>
                            </p:stCondLst>
                            <p:childTnLst>
                              <p:par>
                                <p:cTn id="62" presetID="22" presetClass="entr" presetSubtype="1" fill="hold" grpId="0" nodeType="afterEffect">
                                  <p:stCondLst>
                                    <p:cond delay="0"/>
                                  </p:stCondLst>
                                  <p:childTnLst>
                                    <p:set>
                                      <p:cBhvr>
                                        <p:cTn id="63" dur="1" fill="hold">
                                          <p:stCondLst>
                                            <p:cond delay="0"/>
                                          </p:stCondLst>
                                        </p:cTn>
                                        <p:tgtEl>
                                          <p:spTgt spid="38"/>
                                        </p:tgtEl>
                                        <p:attrNameLst>
                                          <p:attrName>style.visibility</p:attrName>
                                        </p:attrNameLst>
                                      </p:cBhvr>
                                      <p:to>
                                        <p:strVal val="visible"/>
                                      </p:to>
                                    </p:set>
                                    <p:animEffect transition="in" filter="wipe(up)">
                                      <p:cBhvr>
                                        <p:cTn id="64" dur="500"/>
                                        <p:tgtEl>
                                          <p:spTgt spid="38"/>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fade">
                                      <p:cBhvr>
                                        <p:cTn id="69" dur="500"/>
                                        <p:tgtEl>
                                          <p:spTgt spid="22"/>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wipe(down)">
                                      <p:cBhvr>
                                        <p:cTn id="77" dur="500"/>
                                        <p:tgtEl>
                                          <p:spTgt spid="28"/>
                                        </p:tgtEl>
                                      </p:cBhvr>
                                    </p:animEffec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4" grpId="0" animBg="1"/>
      <p:bldP spid="29" grpId="0" animBg="1"/>
      <p:bldP spid="31" grpId="0" animBg="1"/>
      <p:bldP spid="36" grpId="0" animBg="1"/>
      <p:bldP spid="38" grpId="0" animBg="1"/>
      <p:bldP spid="60" grpId="0" animBg="1"/>
      <p:bldP spid="60" grpId="1" animBg="1"/>
      <p:bldP spid="3" grpId="0"/>
      <p:bldP spid="22" grpId="0" animBg="1"/>
      <p:bldP spid="23" grpId="0"/>
      <p:bldP spid="8" grpId="0" animBg="1"/>
      <p:bldP spid="27" grpId="0" animBg="1"/>
      <p:bldP spid="28" grpId="0" animBg="1"/>
      <p:bldP spid="30" grpId="0" animBg="1"/>
      <p:bldP spid="32" grpId="0" animBg="1"/>
      <p:bldP spid="33" grpId="0" animBg="1"/>
      <p:bldP spid="34" grpId="0" animBg="1"/>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3825" y="3917875"/>
            <a:ext cx="8382000" cy="2025726"/>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Peer review improves your manuscript</a:t>
            </a:r>
            <a:endParaRPr lang="en-US" dirty="0"/>
          </a:p>
        </p:txBody>
      </p:sp>
      <p:sp>
        <p:nvSpPr>
          <p:cNvPr id="3" name="Content Placeholder 2"/>
          <p:cNvSpPr>
            <a:spLocks noGrp="1"/>
          </p:cNvSpPr>
          <p:nvPr>
            <p:ph idx="1"/>
          </p:nvPr>
        </p:nvSpPr>
        <p:spPr>
          <a:xfrm>
            <a:off x="457200" y="3933056"/>
            <a:ext cx="8229600" cy="2193107"/>
          </a:xfrm>
        </p:spPr>
        <p:txBody>
          <a:bodyPr/>
          <a:lstStyle/>
          <a:p>
            <a:r>
              <a:rPr lang="en-AU" dirty="0" smtClean="0"/>
              <a:t>Few </a:t>
            </a:r>
            <a:r>
              <a:rPr lang="en-AU" dirty="0"/>
              <a:t>papers are accepted without revision</a:t>
            </a:r>
          </a:p>
          <a:p>
            <a:r>
              <a:rPr lang="en-AU" dirty="0" smtClean="0"/>
              <a:t>Rejection </a:t>
            </a:r>
            <a:r>
              <a:rPr lang="en-AU" dirty="0"/>
              <a:t>and revision are </a:t>
            </a:r>
            <a:r>
              <a:rPr lang="en-AU" dirty="0" smtClean="0"/>
              <a:t>integral</a:t>
            </a:r>
            <a:endParaRPr lang="en-AU" dirty="0"/>
          </a:p>
          <a:p>
            <a:r>
              <a:rPr lang="en-AU" dirty="0" smtClean="0"/>
              <a:t>Peer </a:t>
            </a:r>
            <a:r>
              <a:rPr lang="en-AU" dirty="0"/>
              <a:t>review </a:t>
            </a:r>
            <a:r>
              <a:rPr lang="en-AU" dirty="0" smtClean="0"/>
              <a:t>should be </a:t>
            </a:r>
            <a:r>
              <a:rPr lang="en-AU" dirty="0"/>
              <a:t>a positive </a:t>
            </a:r>
            <a:r>
              <a:rPr lang="en-AU" dirty="0" smtClean="0"/>
              <a:t>process</a:t>
            </a:r>
            <a:endParaRPr lang="en-AU" dirty="0"/>
          </a:p>
        </p:txBody>
      </p:sp>
      <p:graphicFrame>
        <p:nvGraphicFramePr>
          <p:cNvPr id="5" name="Chart 4"/>
          <p:cNvGraphicFramePr>
            <a:graphicFrameLocks/>
          </p:cNvGraphicFramePr>
          <p:nvPr>
            <p:extLst>
              <p:ext uri="{D42A27DB-BD31-4B8C-83A1-F6EECF244321}">
                <p14:modId xmlns="" xmlns:p14="http://schemas.microsoft.com/office/powerpoint/2010/main" val="3163792952"/>
              </p:ext>
            </p:extLst>
          </p:nvPr>
        </p:nvGraphicFramePr>
        <p:xfrm>
          <a:off x="2133600" y="1600200"/>
          <a:ext cx="4724400" cy="2137563"/>
        </p:xfrm>
        <a:graphic>
          <a:graphicData uri="http://schemas.openxmlformats.org/drawingml/2006/chart">
            <c:chart xmlns:c="http://schemas.openxmlformats.org/drawingml/2006/chart" xmlns:r="http://schemas.openxmlformats.org/officeDocument/2006/relationships" r:id="rId2"/>
          </a:graphicData>
        </a:graphic>
      </p:graphicFrame>
      <p:sp>
        <p:nvSpPr>
          <p:cNvPr id="7" name="Rounded Rectangle 6"/>
          <p:cNvSpPr/>
          <p:nvPr/>
        </p:nvSpPr>
        <p:spPr>
          <a:xfrm>
            <a:off x="638301" y="3337690"/>
            <a:ext cx="7696200" cy="646986"/>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La revisión por pares mejora su manuscrito</a:t>
            </a:r>
            <a:endParaRPr lang="en-US" sz="3200" dirty="0">
              <a:solidFill>
                <a:schemeClr val="bg1"/>
              </a:solidFill>
            </a:endParaRPr>
          </a:p>
        </p:txBody>
      </p:sp>
    </p:spTree>
    <p:extLst>
      <p:ext uri="{BB962C8B-B14F-4D97-AF65-F5344CB8AC3E}">
        <p14:creationId xmlns="" xmlns:p14="http://schemas.microsoft.com/office/powerpoint/2010/main" val="256309548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1812" y="1752600"/>
            <a:ext cx="8144644" cy="44196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endParaRPr lang="en-US">
              <a:solidFill>
                <a:srgbClr val="FFFFFF"/>
              </a:solidFill>
              <a:cs typeface="Arial" panose="020B0604020202020204" pitchFamily="34" charset="0"/>
            </a:endParaRPr>
          </a:p>
        </p:txBody>
      </p:sp>
      <p:sp>
        <p:nvSpPr>
          <p:cNvPr id="34819" name="Title 1"/>
          <p:cNvSpPr>
            <a:spLocks noGrp="1"/>
          </p:cNvSpPr>
          <p:nvPr>
            <p:ph type="title"/>
          </p:nvPr>
        </p:nvSpPr>
        <p:spPr>
          <a:xfrm>
            <a:off x="2627784" y="274638"/>
            <a:ext cx="5867400" cy="854281"/>
          </a:xfrm>
        </p:spPr>
        <p:txBody>
          <a:bodyPr/>
          <a:lstStyle/>
          <a:p>
            <a:pPr algn="ctr"/>
            <a:r>
              <a:rPr lang="en-US" sz="3600" dirty="0" smtClean="0">
                <a:ea typeface="ＭＳ Ｐゴシック" panose="020B0600070205080204" pitchFamily="34" charset="-128"/>
              </a:rPr>
              <a:t>What reviewers </a:t>
            </a:r>
            <a:br>
              <a:rPr lang="en-US" sz="3600" dirty="0" smtClean="0">
                <a:ea typeface="ＭＳ Ｐゴシック" panose="020B0600070205080204" pitchFamily="34" charset="-128"/>
              </a:rPr>
            </a:br>
            <a:r>
              <a:rPr lang="en-US" sz="3600" dirty="0" smtClean="0">
                <a:ea typeface="ＭＳ Ｐゴシック" panose="020B0600070205080204" pitchFamily="34" charset="-128"/>
              </a:rPr>
              <a:t>are looking for</a:t>
            </a:r>
          </a:p>
        </p:txBody>
      </p:sp>
      <p:sp>
        <p:nvSpPr>
          <p:cNvPr id="3" name="Rounded Rectangle 2"/>
          <p:cNvSpPr/>
          <p:nvPr/>
        </p:nvSpPr>
        <p:spPr>
          <a:xfrm>
            <a:off x="683568" y="2438400"/>
            <a:ext cx="2819400" cy="762000"/>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The science</a:t>
            </a:r>
            <a:endParaRPr lang="en-US" sz="2800" b="1" dirty="0"/>
          </a:p>
        </p:txBody>
      </p:sp>
      <p:sp>
        <p:nvSpPr>
          <p:cNvPr id="6" name="Rounded Rectangle 5"/>
          <p:cNvSpPr/>
          <p:nvPr/>
        </p:nvSpPr>
        <p:spPr>
          <a:xfrm>
            <a:off x="703888" y="4572000"/>
            <a:ext cx="2819400" cy="762000"/>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The manuscript</a:t>
            </a:r>
            <a:endParaRPr lang="en-US" sz="2800" b="1" dirty="0"/>
          </a:p>
        </p:txBody>
      </p:sp>
      <p:sp>
        <p:nvSpPr>
          <p:cNvPr id="7" name="Rounded Rectangle 6"/>
          <p:cNvSpPr/>
          <p:nvPr/>
        </p:nvSpPr>
        <p:spPr>
          <a:xfrm>
            <a:off x="3751888" y="1905000"/>
            <a:ext cx="4586464" cy="1828800"/>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Font typeface="Wingdings" charset="2"/>
              <a:buChar char="ü"/>
            </a:pPr>
            <a:r>
              <a:rPr lang="en-US" sz="2000" b="1" dirty="0" smtClean="0">
                <a:solidFill>
                  <a:schemeClr val="tx2"/>
                </a:solidFill>
              </a:rPr>
              <a:t>Relevant hypothesis</a:t>
            </a:r>
          </a:p>
          <a:p>
            <a:pPr marL="342900" indent="-342900">
              <a:buFont typeface="Wingdings" charset="2"/>
              <a:buChar char="ü"/>
            </a:pPr>
            <a:r>
              <a:rPr lang="en-US" sz="2000" b="1" dirty="0" smtClean="0">
                <a:solidFill>
                  <a:schemeClr val="tx2"/>
                </a:solidFill>
              </a:rPr>
              <a:t>Good experimental design</a:t>
            </a:r>
          </a:p>
          <a:p>
            <a:pPr marL="342900" indent="-342900">
              <a:buFont typeface="Wingdings" charset="2"/>
              <a:buChar char="ü"/>
            </a:pPr>
            <a:r>
              <a:rPr lang="en-US" sz="2000" b="1" dirty="0" smtClean="0">
                <a:solidFill>
                  <a:schemeClr val="tx2"/>
                </a:solidFill>
              </a:rPr>
              <a:t>Appropriate methodology</a:t>
            </a:r>
          </a:p>
          <a:p>
            <a:pPr marL="342900" indent="-342900">
              <a:buFont typeface="Wingdings" charset="2"/>
              <a:buChar char="ü"/>
            </a:pPr>
            <a:r>
              <a:rPr lang="en-US" sz="2000" b="1" dirty="0" smtClean="0">
                <a:solidFill>
                  <a:schemeClr val="tx2"/>
                </a:solidFill>
              </a:rPr>
              <a:t>Good data analysis</a:t>
            </a:r>
          </a:p>
          <a:p>
            <a:pPr marL="342900" indent="-342900">
              <a:buFont typeface="Wingdings" charset="2"/>
              <a:buChar char="ü"/>
            </a:pPr>
            <a:r>
              <a:rPr lang="en-US" sz="2000" b="1" dirty="0" smtClean="0">
                <a:solidFill>
                  <a:schemeClr val="tx2"/>
                </a:solidFill>
              </a:rPr>
              <a:t>Valid conclusions</a:t>
            </a:r>
            <a:endParaRPr lang="en-US" sz="2000" b="1" dirty="0">
              <a:solidFill>
                <a:schemeClr val="tx2"/>
              </a:solidFill>
            </a:endParaRPr>
          </a:p>
        </p:txBody>
      </p:sp>
      <p:sp>
        <p:nvSpPr>
          <p:cNvPr id="8" name="Rounded Rectangle 7"/>
          <p:cNvSpPr/>
          <p:nvPr/>
        </p:nvSpPr>
        <p:spPr>
          <a:xfrm>
            <a:off x="3729840" y="4038600"/>
            <a:ext cx="4608512" cy="1828800"/>
          </a:xfrm>
          <a:prstGeom prst="roundRect">
            <a:avLst/>
          </a:prstGeom>
          <a:solidFill>
            <a:schemeClr val="bg1"/>
          </a:solid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Font typeface="Wingdings" charset="2"/>
              <a:buChar char="ü"/>
            </a:pPr>
            <a:r>
              <a:rPr lang="en-US" sz="2000" b="1" dirty="0" smtClean="0">
                <a:solidFill>
                  <a:schemeClr val="accent1"/>
                </a:solidFill>
              </a:rPr>
              <a:t>Logical flow of information</a:t>
            </a:r>
          </a:p>
          <a:p>
            <a:pPr marL="342900" indent="-342900">
              <a:buFont typeface="Wingdings" charset="2"/>
              <a:buChar char="ü"/>
            </a:pPr>
            <a:r>
              <a:rPr lang="en-US" sz="2000" b="1" dirty="0" smtClean="0">
                <a:solidFill>
                  <a:schemeClr val="accent1"/>
                </a:solidFill>
              </a:rPr>
              <a:t>Manuscript structure and formatting</a:t>
            </a:r>
          </a:p>
          <a:p>
            <a:pPr marL="342900" indent="-342900">
              <a:buFont typeface="Wingdings" charset="2"/>
              <a:buChar char="ü"/>
            </a:pPr>
            <a:r>
              <a:rPr lang="en-US" sz="2000" b="1" dirty="0" smtClean="0">
                <a:solidFill>
                  <a:schemeClr val="accent1"/>
                </a:solidFill>
              </a:rPr>
              <a:t>Appropriate references</a:t>
            </a:r>
          </a:p>
          <a:p>
            <a:pPr marL="342900" indent="-342900">
              <a:buFont typeface="Wingdings" charset="2"/>
              <a:buChar char="ü"/>
            </a:pPr>
            <a:r>
              <a:rPr lang="en-US" sz="2000" b="1" dirty="0">
                <a:solidFill>
                  <a:schemeClr val="accent1"/>
                </a:solidFill>
              </a:rPr>
              <a:t>High </a:t>
            </a:r>
            <a:r>
              <a:rPr lang="en-US" sz="2000" b="1" dirty="0" smtClean="0">
                <a:solidFill>
                  <a:schemeClr val="accent1"/>
                </a:solidFill>
              </a:rPr>
              <a:t>readability</a:t>
            </a:r>
            <a:endParaRPr lang="en-US" sz="2000" b="1" dirty="0">
              <a:solidFill>
                <a:schemeClr val="accent1"/>
              </a:solidFill>
            </a:endParaRPr>
          </a:p>
        </p:txBody>
      </p:sp>
      <p:sp>
        <p:nvSpPr>
          <p:cNvPr id="2" name="Rounded Rectangle 1"/>
          <p:cNvSpPr/>
          <p:nvPr/>
        </p:nvSpPr>
        <p:spPr>
          <a:xfrm>
            <a:off x="1979712" y="4458816"/>
            <a:ext cx="5112568" cy="914400"/>
          </a:xfrm>
          <a:prstGeom prst="round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i="1" dirty="0" smtClean="0"/>
              <a:t>Abstract and Introduction</a:t>
            </a:r>
            <a:endParaRPr lang="en-US" sz="2800" b="1" i="1" dirty="0"/>
          </a:p>
        </p:txBody>
      </p:sp>
      <p:sp>
        <p:nvSpPr>
          <p:cNvPr id="9" name="Rounded Rectangle 8"/>
          <p:cNvSpPr/>
          <p:nvPr/>
        </p:nvSpPr>
        <p:spPr>
          <a:xfrm>
            <a:off x="1971879" y="4437112"/>
            <a:ext cx="5112568" cy="914400"/>
          </a:xfrm>
          <a:prstGeom prst="round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i="1" dirty="0" smtClean="0"/>
              <a:t>Methods</a:t>
            </a:r>
            <a:endParaRPr lang="en-US" sz="2800" b="1" i="1" dirty="0"/>
          </a:p>
        </p:txBody>
      </p:sp>
      <p:sp>
        <p:nvSpPr>
          <p:cNvPr id="10" name="Rounded Rectangle 9"/>
          <p:cNvSpPr/>
          <p:nvPr/>
        </p:nvSpPr>
        <p:spPr>
          <a:xfrm>
            <a:off x="1971879" y="4437112"/>
            <a:ext cx="5112568" cy="914400"/>
          </a:xfrm>
          <a:prstGeom prst="round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i="1" dirty="0" smtClean="0"/>
              <a:t>Results and Figures</a:t>
            </a:r>
            <a:endParaRPr lang="en-US" sz="2800" b="1" i="1" dirty="0"/>
          </a:p>
        </p:txBody>
      </p:sp>
      <p:sp>
        <p:nvSpPr>
          <p:cNvPr id="11" name="Rounded Rectangle 10"/>
          <p:cNvSpPr/>
          <p:nvPr/>
        </p:nvSpPr>
        <p:spPr>
          <a:xfrm>
            <a:off x="1971879" y="4437112"/>
            <a:ext cx="5112568" cy="914400"/>
          </a:xfrm>
          <a:prstGeom prst="round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i="1" dirty="0" smtClean="0"/>
              <a:t>Discussion</a:t>
            </a:r>
            <a:endParaRPr lang="en-US" sz="2800" b="1" i="1" dirty="0"/>
          </a:p>
        </p:txBody>
      </p:sp>
      <p:sp>
        <p:nvSpPr>
          <p:cNvPr id="12" name="Rounded Rectangle 7"/>
          <p:cNvSpPr/>
          <p:nvPr/>
        </p:nvSpPr>
        <p:spPr>
          <a:xfrm>
            <a:off x="381000" y="1595654"/>
            <a:ext cx="8224650" cy="851297"/>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2200" dirty="0">
                <a:solidFill>
                  <a:schemeClr val="bg1"/>
                </a:solidFill>
              </a:rPr>
              <a:t>Un manuscrito puede </a:t>
            </a:r>
            <a:r>
              <a:rPr lang="es-ES" sz="2200" dirty="0" smtClean="0">
                <a:solidFill>
                  <a:schemeClr val="bg1"/>
                </a:solidFill>
              </a:rPr>
              <a:t>ser rechazado si </a:t>
            </a:r>
            <a:r>
              <a:rPr lang="es-ES" sz="2200" dirty="0">
                <a:solidFill>
                  <a:schemeClr val="bg1"/>
                </a:solidFill>
              </a:rPr>
              <a:t>la investigación científica no es de buena calidad</a:t>
            </a:r>
            <a:endParaRPr lang="en-US" sz="2200" dirty="0">
              <a:solidFill>
                <a:schemeClr val="bg1"/>
              </a:solidFill>
            </a:endParaRPr>
          </a:p>
        </p:txBody>
      </p:sp>
    </p:spTree>
    <p:extLst>
      <p:ext uri="{BB962C8B-B14F-4D97-AF65-F5344CB8AC3E}">
        <p14:creationId xmlns="" xmlns:p14="http://schemas.microsoft.com/office/powerpoint/2010/main" val="296802071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bg/>
                                          </p:spTgt>
                                        </p:tgtEl>
                                        <p:attrNameLst>
                                          <p:attrName>style.visibility</p:attrName>
                                        </p:attrNameLst>
                                      </p:cBhvr>
                                      <p:to>
                                        <p:strVal val="visible"/>
                                      </p:to>
                                    </p:set>
                                    <p:animEffect transition="in" filter="fade">
                                      <p:cBhvr>
                                        <p:cTn id="11" dur="500"/>
                                        <p:tgtEl>
                                          <p:spTgt spid="7">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5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txEl>
                                              <p:pRg st="1" end="1"/>
                                            </p:txEl>
                                          </p:spTgt>
                                        </p:tgtEl>
                                        <p:attrNameLst>
                                          <p:attrName>style.visibility</p:attrName>
                                        </p:attrNameLst>
                                      </p:cBhvr>
                                      <p:to>
                                        <p:strVal val="visible"/>
                                      </p:to>
                                    </p:set>
                                    <p:animEffect transition="in" filter="fade">
                                      <p:cBhvr>
                                        <p:cTn id="29" dur="500"/>
                                        <p:tgtEl>
                                          <p:spTgt spid="7">
                                            <p:txEl>
                                              <p:pRg st="1" end="1"/>
                                            </p:txEl>
                                          </p:spTgt>
                                        </p:tgtEl>
                                      </p:cBhvr>
                                    </p:animEffect>
                                  </p:childTnLst>
                                </p:cTn>
                              </p:par>
                            </p:childTnLst>
                          </p:cTn>
                        </p:par>
                        <p:par>
                          <p:cTn id="30" fill="hold">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Effect transition="in" filter="fade">
                                      <p:cBhvr>
                                        <p:cTn id="33" dur="500"/>
                                        <p:tgtEl>
                                          <p:spTgt spid="7">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7">
                                            <p:txEl>
                                              <p:pRg st="3" end="3"/>
                                            </p:txEl>
                                          </p:spTgt>
                                        </p:tgtEl>
                                        <p:attrNameLst>
                                          <p:attrName>style.visibility</p:attrName>
                                        </p:attrNameLst>
                                      </p:cBhvr>
                                      <p:to>
                                        <p:strVal val="visible"/>
                                      </p:to>
                                    </p:set>
                                    <p:animEffect transition="in" filter="fade">
                                      <p:cBhvr>
                                        <p:cTn id="48" dur="500"/>
                                        <p:tgtEl>
                                          <p:spTgt spid="7">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fade">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10"/>
                                        </p:tgtEl>
                                      </p:cBhvr>
                                    </p:animEffect>
                                    <p:set>
                                      <p:cBhvr>
                                        <p:cTn id="58" dur="1" fill="hold">
                                          <p:stCondLst>
                                            <p:cond delay="499"/>
                                          </p:stCondLst>
                                        </p:cTn>
                                        <p:tgtEl>
                                          <p:spTgt spid="10"/>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7">
                                            <p:txEl>
                                              <p:pRg st="4" end="4"/>
                                            </p:txEl>
                                          </p:spTgt>
                                        </p:tgtEl>
                                        <p:attrNameLst>
                                          <p:attrName>style.visibility</p:attrName>
                                        </p:attrNameLst>
                                      </p:cBhvr>
                                      <p:to>
                                        <p:strVal val="visible"/>
                                      </p:to>
                                    </p:set>
                                    <p:animEffect transition="in" filter="fade">
                                      <p:cBhvr>
                                        <p:cTn id="63" dur="500"/>
                                        <p:tgtEl>
                                          <p:spTgt spid="7">
                                            <p:txEl>
                                              <p:pRg st="4" end="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fade">
                                      <p:cBhvr>
                                        <p:cTn id="68" dur="500"/>
                                        <p:tgtEl>
                                          <p:spTgt spid="11"/>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1"/>
                                        </p:tgtEl>
                                      </p:cBhvr>
                                    </p:animEffect>
                                    <p:set>
                                      <p:cBhvr>
                                        <p:cTn id="73" dur="1" fill="hold">
                                          <p:stCondLst>
                                            <p:cond delay="499"/>
                                          </p:stCondLst>
                                        </p:cTn>
                                        <p:tgtEl>
                                          <p:spTgt spid="11"/>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500"/>
                                        <p:tgtEl>
                                          <p:spTgt spid="6"/>
                                        </p:tgtEl>
                                      </p:cBhvr>
                                    </p:animEffect>
                                  </p:childTnLst>
                                </p:cTn>
                              </p:par>
                            </p:childTnLst>
                          </p:cTn>
                        </p:par>
                        <p:par>
                          <p:cTn id="79" fill="hold">
                            <p:stCondLst>
                              <p:cond delay="500"/>
                            </p:stCondLst>
                            <p:childTnLst>
                              <p:par>
                                <p:cTn id="80" presetID="10" presetClass="entr" presetSubtype="0" fill="hold" grpId="0" nodeType="afterEffect">
                                  <p:stCondLst>
                                    <p:cond delay="0"/>
                                  </p:stCondLst>
                                  <p:childTnLst>
                                    <p:set>
                                      <p:cBhvr>
                                        <p:cTn id="81" dur="1" fill="hold">
                                          <p:stCondLst>
                                            <p:cond delay="0"/>
                                          </p:stCondLst>
                                        </p:cTn>
                                        <p:tgtEl>
                                          <p:spTgt spid="8">
                                            <p:bg/>
                                          </p:spTgt>
                                        </p:tgtEl>
                                        <p:attrNameLst>
                                          <p:attrName>style.visibility</p:attrName>
                                        </p:attrNameLst>
                                      </p:cBhvr>
                                      <p:to>
                                        <p:strVal val="visible"/>
                                      </p:to>
                                    </p:set>
                                    <p:animEffect transition="in" filter="fade">
                                      <p:cBhvr>
                                        <p:cTn id="82" dur="500"/>
                                        <p:tgtEl>
                                          <p:spTgt spid="8">
                                            <p:bg/>
                                          </p:spTgt>
                                        </p:tgtEl>
                                      </p:cBhvr>
                                    </p:animEffect>
                                  </p:childTnLst>
                                </p:cTn>
                              </p:par>
                            </p:childTnLst>
                          </p:cTn>
                        </p:par>
                        <p:par>
                          <p:cTn id="83" fill="hold">
                            <p:stCondLst>
                              <p:cond delay="1000"/>
                            </p:stCondLst>
                            <p:childTnLst>
                              <p:par>
                                <p:cTn id="84" presetID="10" presetClass="entr" presetSubtype="0" fill="hold" grpId="0" nodeType="afterEffect">
                                  <p:stCondLst>
                                    <p:cond delay="0"/>
                                  </p:stCondLst>
                                  <p:childTnLst>
                                    <p:set>
                                      <p:cBhvr>
                                        <p:cTn id="85" dur="1" fill="hold">
                                          <p:stCondLst>
                                            <p:cond delay="0"/>
                                          </p:stCondLst>
                                        </p:cTn>
                                        <p:tgtEl>
                                          <p:spTgt spid="8">
                                            <p:txEl>
                                              <p:pRg st="0" end="0"/>
                                            </p:txEl>
                                          </p:spTgt>
                                        </p:tgtEl>
                                        <p:attrNameLst>
                                          <p:attrName>style.visibility</p:attrName>
                                        </p:attrNameLst>
                                      </p:cBhvr>
                                      <p:to>
                                        <p:strVal val="visible"/>
                                      </p:to>
                                    </p:set>
                                    <p:animEffect transition="in" filter="fade">
                                      <p:cBhvr>
                                        <p:cTn id="86" dur="500"/>
                                        <p:tgtEl>
                                          <p:spTgt spid="8">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8">
                                            <p:txEl>
                                              <p:pRg st="1" end="1"/>
                                            </p:txEl>
                                          </p:spTgt>
                                        </p:tgtEl>
                                        <p:attrNameLst>
                                          <p:attrName>style.visibility</p:attrName>
                                        </p:attrNameLst>
                                      </p:cBhvr>
                                      <p:to>
                                        <p:strVal val="visible"/>
                                      </p:to>
                                    </p:set>
                                    <p:animEffect transition="in" filter="fade">
                                      <p:cBhvr>
                                        <p:cTn id="91" dur="500"/>
                                        <p:tgtEl>
                                          <p:spTgt spid="8">
                                            <p:txEl>
                                              <p:pRg st="1" end="1"/>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8">
                                            <p:txEl>
                                              <p:pRg st="2" end="2"/>
                                            </p:txEl>
                                          </p:spTgt>
                                        </p:tgtEl>
                                        <p:attrNameLst>
                                          <p:attrName>style.visibility</p:attrName>
                                        </p:attrNameLst>
                                      </p:cBhvr>
                                      <p:to>
                                        <p:strVal val="visible"/>
                                      </p:to>
                                    </p:set>
                                    <p:animEffect transition="in" filter="fade">
                                      <p:cBhvr>
                                        <p:cTn id="96" dur="500"/>
                                        <p:tgtEl>
                                          <p:spTgt spid="8">
                                            <p:txEl>
                                              <p:pRg st="2" end="2"/>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8">
                                            <p:txEl>
                                              <p:pRg st="3" end="3"/>
                                            </p:txEl>
                                          </p:spTgt>
                                        </p:tgtEl>
                                        <p:attrNameLst>
                                          <p:attrName>style.visibility</p:attrName>
                                        </p:attrNameLst>
                                      </p:cBhvr>
                                      <p:to>
                                        <p:strVal val="visible"/>
                                      </p:to>
                                    </p:set>
                                    <p:animEffect transition="in" filter="fade">
                                      <p:cBhvr>
                                        <p:cTn id="101" dur="500"/>
                                        <p:tgtEl>
                                          <p:spTgt spid="8">
                                            <p:txEl>
                                              <p:pRg st="3" end="3"/>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grpId="0" nodeType="clickEffect">
                                  <p:stCondLst>
                                    <p:cond delay="0"/>
                                  </p:stCondLst>
                                  <p:childTnLst>
                                    <p:set>
                                      <p:cBhvr>
                                        <p:cTn id="10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build="p" animBg="1"/>
      <p:bldP spid="8" grpId="0" build="p" animBg="1"/>
      <p:bldP spid="2" grpId="0" animBg="1"/>
      <p:bldP spid="2" grpId="1" animBg="1"/>
      <p:bldP spid="9" grpId="0" animBg="1"/>
      <p:bldP spid="9" grpId="1" animBg="1"/>
      <p:bldP spid="10" grpId="0" animBg="1"/>
      <p:bldP spid="10" grpId="1" animBg="1"/>
      <p:bldP spid="11" grpId="0" animBg="1"/>
      <p:bldP spid="11" grpId="1"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1828800"/>
            <a:ext cx="8280920" cy="419100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Oval 3"/>
          <p:cNvSpPr/>
          <p:nvPr/>
        </p:nvSpPr>
        <p:spPr>
          <a:xfrm>
            <a:off x="3256311" y="3429000"/>
            <a:ext cx="2667000" cy="990600"/>
          </a:xfrm>
          <a:prstGeom prst="ellipse">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Response letter</a:t>
            </a:r>
            <a:endParaRPr lang="en-US" sz="3200" b="1" dirty="0"/>
          </a:p>
        </p:txBody>
      </p:sp>
      <p:sp>
        <p:nvSpPr>
          <p:cNvPr id="8" name="Rounded Rectangle 7"/>
          <p:cNvSpPr/>
          <p:nvPr/>
        </p:nvSpPr>
        <p:spPr>
          <a:xfrm>
            <a:off x="1925515" y="2204864"/>
            <a:ext cx="5328592" cy="792088"/>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600" b="1" dirty="0" smtClean="0">
                <a:solidFill>
                  <a:srgbClr val="FFFFFF"/>
                </a:solidFill>
                <a:ea typeface="Lucida Grande"/>
                <a:cs typeface="Calibri"/>
              </a:rPr>
              <a:t>Respond to </a:t>
            </a:r>
            <a:r>
              <a:rPr lang="en-US" sz="2600" b="1" i="1" dirty="0" smtClean="0">
                <a:solidFill>
                  <a:srgbClr val="FFFF00"/>
                </a:solidFill>
                <a:ea typeface="Lucida Grande"/>
                <a:cs typeface="Calibri"/>
              </a:rPr>
              <a:t>every</a:t>
            </a:r>
            <a:r>
              <a:rPr lang="en-US" sz="2600" b="1" dirty="0" smtClean="0">
                <a:solidFill>
                  <a:srgbClr val="FFFF00"/>
                </a:solidFill>
                <a:ea typeface="Lucida Grande"/>
                <a:cs typeface="Calibri"/>
              </a:rPr>
              <a:t> </a:t>
            </a:r>
            <a:r>
              <a:rPr lang="en-US" sz="2600" b="1" dirty="0" smtClean="0">
                <a:solidFill>
                  <a:srgbClr val="FFFFFF"/>
                </a:solidFill>
                <a:ea typeface="Lucida Grande"/>
                <a:cs typeface="Calibri"/>
              </a:rPr>
              <a:t>reviewer comment</a:t>
            </a:r>
            <a:endParaRPr lang="en-US" sz="2600" b="1" dirty="0">
              <a:solidFill>
                <a:srgbClr val="FFFFFF"/>
              </a:solidFill>
              <a:cs typeface="Calibri"/>
            </a:endParaRPr>
          </a:p>
        </p:txBody>
      </p:sp>
      <p:sp>
        <p:nvSpPr>
          <p:cNvPr id="9" name="Rounded Rectangle 8"/>
          <p:cNvSpPr/>
          <p:nvPr/>
        </p:nvSpPr>
        <p:spPr>
          <a:xfrm>
            <a:off x="863352" y="4838700"/>
            <a:ext cx="2286000" cy="914400"/>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i="1" dirty="0" smtClean="0">
                <a:solidFill>
                  <a:srgbClr val="FFFF00"/>
                </a:solidFill>
              </a:rPr>
              <a:t>Easy</a:t>
            </a:r>
            <a:r>
              <a:rPr lang="en-US" sz="2400" b="1" dirty="0" smtClean="0"/>
              <a:t> to see changes</a:t>
            </a:r>
            <a:endParaRPr lang="en-US" sz="2400" b="1" dirty="0"/>
          </a:p>
        </p:txBody>
      </p:sp>
      <p:sp>
        <p:nvSpPr>
          <p:cNvPr id="10" name="TextBox 9"/>
          <p:cNvSpPr txBox="1"/>
          <p:nvPr/>
        </p:nvSpPr>
        <p:spPr>
          <a:xfrm>
            <a:off x="4368552" y="4581128"/>
            <a:ext cx="4379912" cy="461665"/>
          </a:xfrm>
          <a:prstGeom prst="rect">
            <a:avLst/>
          </a:prstGeom>
          <a:noFill/>
        </p:spPr>
        <p:txBody>
          <a:bodyPr wrap="square" rtlCol="0">
            <a:spAutoFit/>
          </a:bodyPr>
          <a:lstStyle/>
          <a:p>
            <a:r>
              <a:rPr lang="en-US" sz="2400" b="1" dirty="0" smtClean="0">
                <a:solidFill>
                  <a:schemeClr val="tx1">
                    <a:lumMod val="50000"/>
                  </a:schemeClr>
                </a:solidFill>
              </a:rPr>
              <a:t>Refer to line and page numbers</a:t>
            </a:r>
            <a:endParaRPr lang="en-US" sz="2400" b="1" dirty="0">
              <a:solidFill>
                <a:schemeClr val="tx1">
                  <a:lumMod val="50000"/>
                </a:schemeClr>
              </a:solidFill>
            </a:endParaRPr>
          </a:p>
        </p:txBody>
      </p:sp>
      <p:sp>
        <p:nvSpPr>
          <p:cNvPr id="11" name="TextBox 10"/>
          <p:cNvSpPr txBox="1"/>
          <p:nvPr/>
        </p:nvSpPr>
        <p:spPr>
          <a:xfrm>
            <a:off x="4368552" y="5064304"/>
            <a:ext cx="3632448" cy="461665"/>
          </a:xfrm>
          <a:prstGeom prst="rect">
            <a:avLst/>
          </a:prstGeom>
          <a:noFill/>
        </p:spPr>
        <p:txBody>
          <a:bodyPr wrap="square" rtlCol="0">
            <a:spAutoFit/>
          </a:bodyPr>
          <a:lstStyle/>
          <a:p>
            <a:r>
              <a:rPr lang="en-US" sz="2400" b="1" dirty="0" smtClean="0">
                <a:solidFill>
                  <a:schemeClr val="tx2"/>
                </a:solidFill>
              </a:rPr>
              <a:t>Use a different color font</a:t>
            </a:r>
            <a:endParaRPr lang="en-US" sz="2400" b="1" dirty="0">
              <a:solidFill>
                <a:schemeClr val="tx2"/>
              </a:solidFill>
            </a:endParaRPr>
          </a:p>
        </p:txBody>
      </p:sp>
      <p:sp>
        <p:nvSpPr>
          <p:cNvPr id="12" name="TextBox 11"/>
          <p:cNvSpPr txBox="1"/>
          <p:nvPr/>
        </p:nvSpPr>
        <p:spPr>
          <a:xfrm>
            <a:off x="4444753" y="5574268"/>
            <a:ext cx="2431503" cy="461665"/>
          </a:xfrm>
          <a:prstGeom prst="rect">
            <a:avLst/>
          </a:prstGeom>
          <a:solidFill>
            <a:schemeClr val="accent3">
              <a:lumMod val="40000"/>
              <a:lumOff val="60000"/>
            </a:schemeClr>
          </a:solidFill>
        </p:spPr>
        <p:txBody>
          <a:bodyPr wrap="square" rtlCol="0">
            <a:spAutoFit/>
          </a:bodyPr>
          <a:lstStyle/>
          <a:p>
            <a:r>
              <a:rPr lang="en-US" sz="2400" b="1" dirty="0" smtClean="0">
                <a:solidFill>
                  <a:schemeClr val="tx1">
                    <a:lumMod val="50000"/>
                  </a:schemeClr>
                </a:solidFill>
              </a:rPr>
              <a:t>Highlight the text</a:t>
            </a:r>
            <a:endParaRPr lang="en-US" sz="2400" b="1" dirty="0">
              <a:solidFill>
                <a:schemeClr val="tx1">
                  <a:lumMod val="50000"/>
                </a:schemeClr>
              </a:solidFill>
            </a:endParaRPr>
          </a:p>
        </p:txBody>
      </p:sp>
      <p:cxnSp>
        <p:nvCxnSpPr>
          <p:cNvPr id="14" name="Straight Arrow Connector 13"/>
          <p:cNvCxnSpPr/>
          <p:nvPr/>
        </p:nvCxnSpPr>
        <p:spPr>
          <a:xfrm flipV="1">
            <a:off x="3140968" y="4838700"/>
            <a:ext cx="1143000" cy="457200"/>
          </a:xfrm>
          <a:prstGeom prst="straightConnector1">
            <a:avLst/>
          </a:prstGeom>
          <a:ln w="28575">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3140968" y="5295900"/>
            <a:ext cx="1143000" cy="0"/>
          </a:xfrm>
          <a:prstGeom prst="straightConnector1">
            <a:avLst/>
          </a:prstGeom>
          <a:ln w="28575">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3140968" y="5295900"/>
            <a:ext cx="1143000" cy="457200"/>
          </a:xfrm>
          <a:prstGeom prst="straightConnector1">
            <a:avLst/>
          </a:prstGeom>
          <a:ln w="28575">
            <a:tailEnd type="arrow"/>
          </a:ln>
        </p:spPr>
        <p:style>
          <a:lnRef idx="2">
            <a:schemeClr val="accent1"/>
          </a:lnRef>
          <a:fillRef idx="0">
            <a:schemeClr val="accent1"/>
          </a:fillRef>
          <a:effectRef idx="1">
            <a:schemeClr val="accent1"/>
          </a:effectRef>
          <a:fontRef idx="minor">
            <a:schemeClr val="tx1"/>
          </a:fontRef>
        </p:style>
      </p:cxnSp>
      <p:sp>
        <p:nvSpPr>
          <p:cNvPr id="15" name="Title 1"/>
          <p:cNvSpPr>
            <a:spLocks noGrp="1"/>
          </p:cNvSpPr>
          <p:nvPr>
            <p:ph type="title"/>
          </p:nvPr>
        </p:nvSpPr>
        <p:spPr>
          <a:xfrm>
            <a:off x="1872952" y="332656"/>
            <a:ext cx="5867400" cy="854281"/>
          </a:xfrm>
        </p:spPr>
        <p:txBody>
          <a:bodyPr/>
          <a:lstStyle/>
          <a:p>
            <a:pPr algn="ctr"/>
            <a:r>
              <a:rPr lang="en-US" dirty="0" smtClean="0">
                <a:ea typeface="ＭＳ Ｐゴシック" panose="020B0600070205080204" pitchFamily="34" charset="-128"/>
              </a:rPr>
              <a:t>Revision</a:t>
            </a:r>
          </a:p>
        </p:txBody>
      </p:sp>
      <p:sp>
        <p:nvSpPr>
          <p:cNvPr id="13" name="Rounded Rectangle 4"/>
          <p:cNvSpPr/>
          <p:nvPr/>
        </p:nvSpPr>
        <p:spPr>
          <a:xfrm>
            <a:off x="250085" y="1484298"/>
            <a:ext cx="8686799" cy="578882"/>
          </a:xfrm>
          <a:prstGeom prst="roundRect">
            <a:avLst/>
          </a:prstGeom>
          <a:solidFill>
            <a:srgbClr val="522CA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2800" dirty="0">
                <a:solidFill>
                  <a:schemeClr val="bg1"/>
                </a:solidFill>
                <a:ea typeface="Lucida Grande"/>
                <a:cs typeface="Calibri"/>
              </a:rPr>
              <a:t>No ignore los </a:t>
            </a:r>
            <a:r>
              <a:rPr lang="en-US" sz="2800" dirty="0" err="1">
                <a:solidFill>
                  <a:schemeClr val="bg1"/>
                </a:solidFill>
                <a:ea typeface="Lucida Grande"/>
                <a:cs typeface="Calibri"/>
              </a:rPr>
              <a:t>comentarios</a:t>
            </a:r>
            <a:r>
              <a:rPr lang="en-US" sz="2800" dirty="0">
                <a:solidFill>
                  <a:schemeClr val="bg1"/>
                </a:solidFill>
                <a:ea typeface="Lucida Grande"/>
                <a:cs typeface="Calibri"/>
              </a:rPr>
              <a:t> con los </a:t>
            </a:r>
            <a:r>
              <a:rPr lang="en-US" sz="2800" dirty="0" err="1">
                <a:solidFill>
                  <a:schemeClr val="bg1"/>
                </a:solidFill>
                <a:ea typeface="Lucida Grande"/>
                <a:cs typeface="Calibri"/>
              </a:rPr>
              <a:t>que</a:t>
            </a:r>
            <a:r>
              <a:rPr lang="en-US" sz="2800" dirty="0">
                <a:solidFill>
                  <a:schemeClr val="bg1"/>
                </a:solidFill>
                <a:ea typeface="Lucida Grande"/>
                <a:cs typeface="Calibri"/>
              </a:rPr>
              <a:t> no </a:t>
            </a:r>
            <a:r>
              <a:rPr lang="en-US" sz="2800" dirty="0" err="1">
                <a:solidFill>
                  <a:schemeClr val="bg1"/>
                </a:solidFill>
                <a:ea typeface="Lucida Grande"/>
                <a:cs typeface="Calibri"/>
              </a:rPr>
              <a:t>esté</a:t>
            </a:r>
            <a:r>
              <a:rPr lang="en-US" sz="2800" dirty="0">
                <a:solidFill>
                  <a:schemeClr val="bg1"/>
                </a:solidFill>
                <a:ea typeface="Lucida Grande"/>
                <a:cs typeface="Calibri"/>
              </a:rPr>
              <a:t> de </a:t>
            </a:r>
            <a:r>
              <a:rPr lang="en-US" sz="2800" dirty="0" err="1">
                <a:solidFill>
                  <a:schemeClr val="bg1"/>
                </a:solidFill>
                <a:ea typeface="Lucida Grande"/>
                <a:cs typeface="Calibri"/>
              </a:rPr>
              <a:t>acuerdo</a:t>
            </a:r>
            <a:endParaRPr lang="en-US" sz="2800" dirty="0">
              <a:solidFill>
                <a:schemeClr val="bg1"/>
              </a:solidFill>
              <a:latin typeface="Calibri"/>
              <a:cs typeface="Calibri"/>
            </a:endParaRPr>
          </a:p>
        </p:txBody>
      </p:sp>
    </p:spTree>
    <p:extLst>
      <p:ext uri="{BB962C8B-B14F-4D97-AF65-F5344CB8AC3E}">
        <p14:creationId xmlns="" xmlns:p14="http://schemas.microsoft.com/office/powerpoint/2010/main" val="162398174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left)">
                                      <p:cBhvr>
                                        <p:cTn id="26" dur="500"/>
                                        <p:tgtEl>
                                          <p:spTgt spid="16"/>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left)">
                                      <p:cBhvr>
                                        <p:cTn id="35" dur="500"/>
                                        <p:tgtEl>
                                          <p:spTgt spid="19"/>
                                        </p:tgtEl>
                                      </p:cBhvr>
                                    </p:animEffect>
                                  </p:childTnLst>
                                </p:cTn>
                              </p:par>
                            </p:childTnLst>
                          </p:cTn>
                        </p:par>
                        <p:par>
                          <p:cTn id="36" fill="hold">
                            <p:stCondLst>
                              <p:cond delay="500"/>
                            </p:stCondLst>
                            <p:childTnLst>
                              <p:par>
                                <p:cTn id="37" presetID="10" presetClass="entr" presetSubtype="0"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p:bldP spid="11" grpId="0"/>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179512" y="1556792"/>
            <a:ext cx="8701980" cy="4649688"/>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ounded Rectangle 4"/>
          <p:cNvSpPr/>
          <p:nvPr/>
        </p:nvSpPr>
        <p:spPr>
          <a:xfrm>
            <a:off x="259115" y="5166636"/>
            <a:ext cx="8534400" cy="520899"/>
          </a:xfrm>
          <a:prstGeom prst="roundRect">
            <a:avLst/>
          </a:prstGeom>
          <a:solidFill>
            <a:srgbClr val="0081B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ounded Rectangle 3"/>
          <p:cNvSpPr/>
          <p:nvPr/>
        </p:nvSpPr>
        <p:spPr>
          <a:xfrm>
            <a:off x="259115" y="4523978"/>
            <a:ext cx="8534400" cy="605805"/>
          </a:xfrm>
          <a:prstGeom prst="roundRect">
            <a:avLst/>
          </a:prstGeom>
          <a:solidFill>
            <a:srgbClr val="12A3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 name="Rounded Rectangle 2"/>
          <p:cNvSpPr/>
          <p:nvPr/>
        </p:nvSpPr>
        <p:spPr>
          <a:xfrm>
            <a:off x="582189" y="3236713"/>
            <a:ext cx="4267200" cy="37544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Rounded Rectangle 1"/>
          <p:cNvSpPr/>
          <p:nvPr/>
        </p:nvSpPr>
        <p:spPr>
          <a:xfrm>
            <a:off x="304800" y="2850157"/>
            <a:ext cx="1386880" cy="304800"/>
          </a:xfrm>
          <a:prstGeom prst="roundRect">
            <a:avLst/>
          </a:prstGeom>
          <a:solidFill>
            <a:srgbClr val="B500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0115" name="Title 1"/>
          <p:cNvSpPr>
            <a:spLocks noGrp="1"/>
          </p:cNvSpPr>
          <p:nvPr>
            <p:ph type="title"/>
          </p:nvPr>
        </p:nvSpPr>
        <p:spPr/>
        <p:txBody>
          <a:bodyPr/>
          <a:lstStyle/>
          <a:p>
            <a:r>
              <a:rPr lang="en-US" dirty="0" smtClean="0">
                <a:ea typeface="ＭＳ Ｐゴシック" pitchFamily="50" charset="-128"/>
              </a:rPr>
              <a:t>Writing a response letter</a:t>
            </a:r>
          </a:p>
        </p:txBody>
      </p:sp>
      <p:cxnSp>
        <p:nvCxnSpPr>
          <p:cNvPr id="11" name="Straight Arrow Connector 10"/>
          <p:cNvCxnSpPr/>
          <p:nvPr/>
        </p:nvCxnSpPr>
        <p:spPr>
          <a:xfrm flipH="1">
            <a:off x="1828800" y="2229445"/>
            <a:ext cx="1600200" cy="627062"/>
          </a:xfrm>
          <a:prstGeom prst="straightConnector1">
            <a:avLst/>
          </a:prstGeom>
          <a:ln w="28575">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H="1">
            <a:off x="4883150" y="2856507"/>
            <a:ext cx="1082675" cy="488950"/>
          </a:xfrm>
          <a:prstGeom prst="straightConnector1">
            <a:avLst/>
          </a:prstGeom>
          <a:ln w="28575">
            <a:solidFill>
              <a:srgbClr val="512AAD"/>
            </a:solidFill>
            <a:tailEnd type="arrow"/>
          </a:ln>
        </p:spPr>
        <p:style>
          <a:lnRef idx="2">
            <a:schemeClr val="accent1"/>
          </a:lnRef>
          <a:fillRef idx="0">
            <a:schemeClr val="accent1"/>
          </a:fillRef>
          <a:effectRef idx="1">
            <a:schemeClr val="accent1"/>
          </a:effectRef>
          <a:fontRef idx="minor">
            <a:schemeClr val="tx1"/>
          </a:fontRef>
        </p:style>
      </p:cxnSp>
      <p:sp>
        <p:nvSpPr>
          <p:cNvPr id="90114" name="Rectangle 5"/>
          <p:cNvSpPr>
            <a:spLocks noChangeArrowheads="1"/>
          </p:cNvSpPr>
          <p:nvPr/>
        </p:nvSpPr>
        <p:spPr bwMode="auto">
          <a:xfrm>
            <a:off x="251520" y="1556792"/>
            <a:ext cx="8534400" cy="441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NZ" sz="1400" dirty="0"/>
              <a:t>Marc Lippman, MD</a:t>
            </a:r>
            <a:endParaRPr lang="en-US" sz="1400" dirty="0"/>
          </a:p>
          <a:p>
            <a:r>
              <a:rPr lang="en-NZ" sz="1400" dirty="0"/>
              <a:t>Editor-in-Chief</a:t>
            </a:r>
            <a:endParaRPr lang="en-US" sz="1400" dirty="0"/>
          </a:p>
          <a:p>
            <a:r>
              <a:rPr lang="en-NZ" sz="1400" i="1" dirty="0"/>
              <a:t>Breast Cancer Research and Treatment</a:t>
            </a:r>
            <a:endParaRPr lang="en-US" sz="1400" dirty="0"/>
          </a:p>
          <a:p>
            <a:pPr>
              <a:spcBef>
                <a:spcPts val="25"/>
              </a:spcBef>
            </a:pPr>
            <a:endParaRPr lang="en-US" sz="1400" dirty="0"/>
          </a:p>
          <a:p>
            <a:pPr>
              <a:spcBef>
                <a:spcPts val="25"/>
              </a:spcBef>
            </a:pPr>
            <a:r>
              <a:rPr lang="en-US" sz="1400" dirty="0"/>
              <a:t>3</a:t>
            </a:r>
            <a:r>
              <a:rPr lang="en-US" sz="1400" dirty="0" smtClean="0"/>
              <a:t> September 2013</a:t>
            </a:r>
            <a:endParaRPr lang="en-US" sz="1400" dirty="0"/>
          </a:p>
          <a:p>
            <a:pPr>
              <a:spcBef>
                <a:spcPts val="25"/>
              </a:spcBef>
            </a:pPr>
            <a:endParaRPr lang="en-US" sz="1400" dirty="0">
              <a:solidFill>
                <a:schemeClr val="bg1"/>
              </a:solidFill>
            </a:endParaRPr>
          </a:p>
          <a:p>
            <a:pPr>
              <a:spcBef>
                <a:spcPts val="25"/>
              </a:spcBef>
            </a:pPr>
            <a:r>
              <a:rPr lang="en-US" sz="1400" dirty="0">
                <a:solidFill>
                  <a:schemeClr val="bg1"/>
                </a:solidFill>
              </a:rPr>
              <a:t>Dear </a:t>
            </a:r>
            <a:r>
              <a:rPr lang="en-US" sz="1400" dirty="0" err="1" smtClean="0">
                <a:solidFill>
                  <a:schemeClr val="bg1"/>
                </a:solidFill>
              </a:rPr>
              <a:t>Dr</a:t>
            </a:r>
            <a:r>
              <a:rPr lang="en-US" sz="1400" dirty="0" smtClean="0">
                <a:solidFill>
                  <a:schemeClr val="bg1"/>
                </a:solidFill>
              </a:rPr>
              <a:t> </a:t>
            </a:r>
            <a:r>
              <a:rPr lang="en-US" sz="1400" dirty="0" err="1" smtClean="0">
                <a:solidFill>
                  <a:schemeClr val="bg1"/>
                </a:solidFill>
              </a:rPr>
              <a:t>Lippman</a:t>
            </a:r>
            <a:r>
              <a:rPr lang="en-US" sz="1400" dirty="0" smtClean="0">
                <a:solidFill>
                  <a:schemeClr val="bg1"/>
                </a:solidFill>
              </a:rPr>
              <a:t>,</a:t>
            </a:r>
            <a:endParaRPr lang="en-US" sz="1400" dirty="0">
              <a:solidFill>
                <a:schemeClr val="bg1"/>
              </a:solidFill>
            </a:endParaRPr>
          </a:p>
          <a:p>
            <a:pPr>
              <a:spcBef>
                <a:spcPts val="25"/>
              </a:spcBef>
            </a:pPr>
            <a:endParaRPr lang="en-US" sz="1400" dirty="0"/>
          </a:p>
          <a:p>
            <a:pPr>
              <a:spcBef>
                <a:spcPts val="25"/>
              </a:spcBef>
            </a:pPr>
            <a:r>
              <a:rPr lang="en-US" sz="1400" dirty="0"/>
              <a:t>Re: </a:t>
            </a:r>
            <a:r>
              <a:rPr lang="en-US" sz="1400" dirty="0">
                <a:solidFill>
                  <a:schemeClr val="bg1"/>
                </a:solidFill>
              </a:rPr>
              <a:t>Resubmission of manuscript reference No. WJS-07-5739</a:t>
            </a:r>
          </a:p>
          <a:p>
            <a:pPr>
              <a:spcBef>
                <a:spcPts val="25"/>
              </a:spcBef>
            </a:pPr>
            <a:endParaRPr lang="en-US" sz="1400" dirty="0"/>
          </a:p>
          <a:p>
            <a:pPr>
              <a:spcBef>
                <a:spcPts val="25"/>
              </a:spcBef>
            </a:pPr>
            <a:r>
              <a:rPr lang="en-US" sz="1400" dirty="0"/>
              <a:t>Please find attached a revised version of our manuscript originally entitled </a:t>
            </a:r>
            <a:r>
              <a:rPr lang="en-US" sz="1400" dirty="0" smtClean="0"/>
              <a:t>“</a:t>
            </a:r>
            <a:r>
              <a:rPr lang="en-NZ" sz="1400" dirty="0">
                <a:solidFill>
                  <a:schemeClr val="tx1">
                    <a:lumMod val="50000"/>
                  </a:schemeClr>
                </a:solidFill>
              </a:rPr>
              <a:t>Evaluation of the Glasgow prognostic score in patients undergoing curative resection for breast cancer liver </a:t>
            </a:r>
            <a:r>
              <a:rPr lang="en-NZ" sz="1400" dirty="0" smtClean="0">
                <a:solidFill>
                  <a:schemeClr val="tx1">
                    <a:lumMod val="50000"/>
                  </a:schemeClr>
                </a:solidFill>
              </a:rPr>
              <a:t>metastases</a:t>
            </a:r>
            <a:r>
              <a:rPr lang="en-NZ" sz="1400" dirty="0" smtClean="0"/>
              <a:t>,”</a:t>
            </a:r>
            <a:r>
              <a:rPr lang="en-US" sz="1400" dirty="0" smtClean="0"/>
              <a:t> </a:t>
            </a:r>
            <a:r>
              <a:rPr lang="en-US" sz="1400" dirty="0"/>
              <a:t>which we would like to resubmit for consideration for publication in </a:t>
            </a:r>
            <a:r>
              <a:rPr lang="en-US" sz="1400" dirty="0" smtClean="0"/>
              <a:t>the </a:t>
            </a:r>
            <a:r>
              <a:rPr lang="en-US" sz="1400" i="1" dirty="0" smtClean="0"/>
              <a:t>Breast Cancer Research and Treatment.</a:t>
            </a:r>
            <a:endParaRPr lang="en-US" sz="1400" dirty="0"/>
          </a:p>
          <a:p>
            <a:pPr>
              <a:spcBef>
                <a:spcPts val="25"/>
              </a:spcBef>
            </a:pPr>
            <a:endParaRPr lang="en-US" sz="1400" dirty="0"/>
          </a:p>
          <a:p>
            <a:pPr>
              <a:spcBef>
                <a:spcPts val="25"/>
              </a:spcBef>
            </a:pPr>
            <a:r>
              <a:rPr lang="en-US" sz="1400" dirty="0">
                <a:solidFill>
                  <a:schemeClr val="bg1"/>
                </a:solidFill>
              </a:rPr>
              <a:t>The reviewer’s comments were highly insightful and enabled us to greatly improve the quality of our manuscript. In the following pages are our point-by-point responses to each of the comments.</a:t>
            </a:r>
          </a:p>
          <a:p>
            <a:pPr>
              <a:spcBef>
                <a:spcPts val="25"/>
              </a:spcBef>
            </a:pPr>
            <a:endParaRPr lang="en-US" sz="1400" dirty="0"/>
          </a:p>
          <a:p>
            <a:pPr>
              <a:spcBef>
                <a:spcPts val="25"/>
              </a:spcBef>
            </a:pPr>
            <a:r>
              <a:rPr lang="en-US" sz="1400" dirty="0">
                <a:solidFill>
                  <a:schemeClr val="bg1"/>
                </a:solidFill>
              </a:rPr>
              <a:t>Revisions in the manuscript are shown as underlined text. In accordance with the first comment, the title has been revised and the entire manuscript has undergone substantial English editing. </a:t>
            </a:r>
          </a:p>
          <a:p>
            <a:pPr>
              <a:spcBef>
                <a:spcPts val="25"/>
              </a:spcBef>
            </a:pPr>
            <a:r>
              <a:rPr lang="en-US" sz="1400" dirty="0"/>
              <a:t>We hope that the revisions in the manuscript and our accompanying responses will be sufficient to make our manuscript suitable for publication </a:t>
            </a:r>
            <a:r>
              <a:rPr lang="en-US" sz="1400" dirty="0" smtClean="0"/>
              <a:t>in the </a:t>
            </a:r>
            <a:r>
              <a:rPr lang="en-US" sz="1400" i="1" dirty="0" smtClean="0"/>
              <a:t>Breast Cancer Research and Treatment</a:t>
            </a:r>
            <a:r>
              <a:rPr lang="en-US" sz="1400" dirty="0" smtClean="0"/>
              <a:t>.</a:t>
            </a:r>
            <a:endParaRPr lang="en-US" sz="1400" dirty="0"/>
          </a:p>
        </p:txBody>
      </p:sp>
      <p:cxnSp>
        <p:nvCxnSpPr>
          <p:cNvPr id="21" name="Straight Arrow Connector 20"/>
          <p:cNvCxnSpPr/>
          <p:nvPr/>
        </p:nvCxnSpPr>
        <p:spPr>
          <a:xfrm flipH="1">
            <a:off x="6444208" y="3421657"/>
            <a:ext cx="1528218" cy="1015455"/>
          </a:xfrm>
          <a:prstGeom prst="straightConnector1">
            <a:avLst/>
          </a:prstGeom>
          <a:ln w="28575">
            <a:solidFill>
              <a:schemeClr val="accent3"/>
            </a:solidFill>
            <a:tailEnd type="arrow"/>
          </a:ln>
        </p:spPr>
        <p:style>
          <a:lnRef idx="2">
            <a:schemeClr val="accent1"/>
          </a:lnRef>
          <a:fillRef idx="0">
            <a:schemeClr val="accent1"/>
          </a:fillRef>
          <a:effectRef idx="1">
            <a:schemeClr val="accent1"/>
          </a:effectRef>
          <a:fontRef idx="minor">
            <a:schemeClr val="tx1"/>
          </a:fontRef>
        </p:style>
      </p:cxnSp>
      <p:sp>
        <p:nvSpPr>
          <p:cNvPr id="17" name="Rounded Rectangle 16"/>
          <p:cNvSpPr/>
          <p:nvPr/>
        </p:nvSpPr>
        <p:spPr>
          <a:xfrm>
            <a:off x="3048000" y="1852733"/>
            <a:ext cx="2667000" cy="369888"/>
          </a:xfrm>
          <a:prstGeom prst="roundRect">
            <a:avLst/>
          </a:prstGeom>
          <a:solidFill>
            <a:schemeClr val="bg1"/>
          </a:solidFill>
          <a:ln w="28575">
            <a:solidFill>
              <a:srgbClr val="B5002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2"/>
                </a:solidFill>
              </a:rPr>
              <a:t>Address editor personally</a:t>
            </a:r>
            <a:endParaRPr lang="en-US" b="1" dirty="0">
              <a:solidFill>
                <a:schemeClr val="tx2"/>
              </a:solidFill>
            </a:endParaRPr>
          </a:p>
        </p:txBody>
      </p:sp>
      <p:sp>
        <p:nvSpPr>
          <p:cNvPr id="19" name="Rounded Rectangle 18"/>
          <p:cNvSpPr/>
          <p:nvPr/>
        </p:nvSpPr>
        <p:spPr>
          <a:xfrm>
            <a:off x="5562601" y="2478658"/>
            <a:ext cx="2409824" cy="369888"/>
          </a:xfrm>
          <a:prstGeom prst="roundRect">
            <a:avLst/>
          </a:prstGeom>
          <a:solidFill>
            <a:schemeClr val="bg1"/>
          </a:solidFill>
          <a:ln w="28575">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512AAD"/>
                </a:solidFill>
              </a:rPr>
              <a:t>Manuscript ID number</a:t>
            </a:r>
            <a:endParaRPr lang="en-US" b="1" dirty="0">
              <a:solidFill>
                <a:srgbClr val="512AAD"/>
              </a:solidFill>
            </a:endParaRPr>
          </a:p>
        </p:txBody>
      </p:sp>
      <p:sp>
        <p:nvSpPr>
          <p:cNvPr id="20" name="Rounded Rectangle 19"/>
          <p:cNvSpPr/>
          <p:nvPr/>
        </p:nvSpPr>
        <p:spPr>
          <a:xfrm>
            <a:off x="7188200" y="3051769"/>
            <a:ext cx="1822450" cy="369888"/>
          </a:xfrm>
          <a:prstGeom prst="roundRect">
            <a:avLst/>
          </a:prstGeom>
          <a:solidFill>
            <a:schemeClr val="bg1"/>
          </a:solidFill>
          <a:ln w="28575">
            <a:solidFill>
              <a:srgbClr val="12A3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accent3"/>
                </a:solidFill>
              </a:rPr>
              <a:t>Thank reviewers</a:t>
            </a:r>
            <a:endParaRPr lang="en-US" b="1" dirty="0">
              <a:solidFill>
                <a:schemeClr val="accent3"/>
              </a:solidFill>
            </a:endParaRPr>
          </a:p>
        </p:txBody>
      </p:sp>
      <p:sp>
        <p:nvSpPr>
          <p:cNvPr id="22" name="Rounded Rectangle 21"/>
          <p:cNvSpPr/>
          <p:nvPr/>
        </p:nvSpPr>
        <p:spPr>
          <a:xfrm>
            <a:off x="6357499" y="6170505"/>
            <a:ext cx="2514600" cy="396875"/>
          </a:xfrm>
          <a:prstGeom prst="roundRect">
            <a:avLst/>
          </a:prstGeom>
          <a:solidFill>
            <a:schemeClr val="bg1"/>
          </a:solidFill>
          <a:ln w="28575">
            <a:solidFill>
              <a:srgbClr val="0081B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accent1"/>
                </a:solidFill>
              </a:rPr>
              <a:t>Highlight major changes</a:t>
            </a:r>
            <a:endParaRPr lang="en-US" b="1" dirty="0">
              <a:solidFill>
                <a:schemeClr val="accent1"/>
              </a:solidFill>
            </a:endParaRPr>
          </a:p>
        </p:txBody>
      </p:sp>
      <p:cxnSp>
        <p:nvCxnSpPr>
          <p:cNvPr id="23" name="Straight Arrow Connector 22"/>
          <p:cNvCxnSpPr>
            <a:stCxn id="22" idx="0"/>
          </p:cNvCxnSpPr>
          <p:nvPr/>
        </p:nvCxnSpPr>
        <p:spPr>
          <a:xfrm flipH="1" flipV="1">
            <a:off x="6804248" y="5805264"/>
            <a:ext cx="810551" cy="365241"/>
          </a:xfrm>
          <a:prstGeom prst="straightConnector1">
            <a:avLst/>
          </a:prstGeom>
          <a:ln w="28575">
            <a:solidFill>
              <a:schemeClr val="accent1"/>
            </a:solidFill>
            <a:tailEnd type="arrow"/>
          </a:ln>
        </p:spPr>
        <p:style>
          <a:lnRef idx="2">
            <a:schemeClr val="accent1"/>
          </a:lnRef>
          <a:fillRef idx="0">
            <a:schemeClr val="accent1"/>
          </a:fillRef>
          <a:effectRef idx="1">
            <a:schemeClr val="accent1"/>
          </a:effectRef>
          <a:fontRef idx="minor">
            <a:schemeClr val="tx1"/>
          </a:fontRef>
        </p:style>
      </p:cxnSp>
      <p:sp>
        <p:nvSpPr>
          <p:cNvPr id="25" name="Rounded Rectangle 6"/>
          <p:cNvSpPr/>
          <p:nvPr/>
        </p:nvSpPr>
        <p:spPr>
          <a:xfrm>
            <a:off x="539552" y="4174949"/>
            <a:ext cx="7632848" cy="1532334"/>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2800" dirty="0" smtClean="0">
                <a:solidFill>
                  <a:schemeClr val="bg1"/>
                </a:solidFill>
              </a:rPr>
              <a:t>Al escribir la carta de respuesta a los revisores, diríjase al editor directamente, agradezca a los revisores, enfatice cambios mayores</a:t>
            </a:r>
            <a:endParaRPr lang="en-US" sz="2800" dirty="0">
              <a:solidFill>
                <a:schemeClr val="bg1"/>
              </a:solidFill>
            </a:endParaRPr>
          </a:p>
        </p:txBody>
      </p:sp>
    </p:spTree>
    <p:extLst>
      <p:ext uri="{BB962C8B-B14F-4D97-AF65-F5344CB8AC3E}">
        <p14:creationId xmlns="" xmlns:p14="http://schemas.microsoft.com/office/powerpoint/2010/main" val="348121982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par>
                          <p:cTn id="17" fill="hold">
                            <p:stCondLst>
                              <p:cond delay="500"/>
                            </p:stCondLst>
                            <p:childTnLst>
                              <p:par>
                                <p:cTn id="18" presetID="22" presetClass="entr" presetSubtype="2" fill="hold" nodeType="after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right)">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childTnLst>
                          </p:cTn>
                        </p:par>
                        <p:par>
                          <p:cTn id="26" fill="hold">
                            <p:stCondLst>
                              <p:cond delay="500"/>
                            </p:stCondLst>
                            <p:childTnLst>
                              <p:par>
                                <p:cTn id="27" presetID="22" presetClass="entr" presetSubtype="2" fill="hold" nodeType="after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wipe(right)">
                                      <p:cBhvr>
                                        <p:cTn id="29" dur="500"/>
                                        <p:tgtEl>
                                          <p:spTgt spid="2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childTnLst>
                          </p:cTn>
                        </p:par>
                        <p:par>
                          <p:cTn id="35" fill="hold">
                            <p:stCondLst>
                              <p:cond delay="500"/>
                            </p:stCondLst>
                            <p:childTnLst>
                              <p:par>
                                <p:cTn id="36" presetID="22" presetClass="entr" presetSubtype="4" fill="hold" nodeType="after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wipe(down)">
                                      <p:cBhvr>
                                        <p:cTn id="38" dur="500"/>
                                        <p:tgtEl>
                                          <p:spTgt spid="23"/>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animBg="1"/>
      <p:bldP spid="22"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1578424"/>
            <a:ext cx="8658026" cy="466997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131840" y="274638"/>
            <a:ext cx="5867400" cy="854281"/>
          </a:xfrm>
        </p:spPr>
        <p:txBody>
          <a:bodyPr/>
          <a:lstStyle/>
          <a:p>
            <a:r>
              <a:rPr lang="en-US" dirty="0" smtClean="0"/>
              <a:t>Agreeing with reviewers</a:t>
            </a:r>
            <a:endParaRPr lang="en-US" dirty="0"/>
          </a:p>
        </p:txBody>
      </p:sp>
      <p:sp>
        <p:nvSpPr>
          <p:cNvPr id="7" name="Text Placeholder 2"/>
          <p:cNvSpPr txBox="1">
            <a:spLocks/>
          </p:cNvSpPr>
          <p:nvPr/>
        </p:nvSpPr>
        <p:spPr bwMode="auto">
          <a:xfrm>
            <a:off x="264169" y="1780524"/>
            <a:ext cx="8498831" cy="4240764"/>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We agree with the reviewer’s assessment of the analysis. Our tailored function, in its current form, makes it difficult to tell that this measurement constitutes a significant improvement over previously reported values. We describe our new analysis using a Gaussian fitting function in our revised Results section (Page 6, Lines 12–18).</a:t>
            </a:r>
            <a:endParaRPr lang="en-US" sz="2400" dirty="0">
              <a:latin typeface="Calibri" pitchFamily="34" charset="0"/>
            </a:endParaRPr>
          </a:p>
        </p:txBody>
      </p:sp>
    </p:spTree>
    <p:extLst>
      <p:ext uri="{BB962C8B-B14F-4D97-AF65-F5344CB8AC3E}">
        <p14:creationId xmlns="" xmlns:p14="http://schemas.microsoft.com/office/powerpoint/2010/main" val="59190293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1578424"/>
            <a:ext cx="8658026" cy="466997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792736" y="3767665"/>
            <a:ext cx="5927068" cy="381415"/>
          </a:xfrm>
          <a:prstGeom prst="rect">
            <a:avLst/>
          </a:prstGeom>
          <a:solidFill>
            <a:schemeClr val="accent3">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
          <p:cNvSpPr txBox="1">
            <a:spLocks/>
          </p:cNvSpPr>
          <p:nvPr/>
        </p:nvSpPr>
        <p:spPr bwMode="auto">
          <a:xfrm>
            <a:off x="264169" y="1780524"/>
            <a:ext cx="8498831" cy="4240764"/>
          </a:xfrm>
          <a:prstGeom prst="rect">
            <a:avLst/>
          </a:prstGeom>
          <a:noFill/>
          <a:ln w="9525">
            <a:noFill/>
            <a:miter lim="800000"/>
            <a:headEnd/>
            <a:tailEnd/>
          </a:ln>
        </p:spPr>
        <p:txBody>
          <a:bodyPr/>
          <a:lstStyle/>
          <a:p>
            <a:pPr algn="just">
              <a:spcBef>
                <a:spcPts val="0"/>
              </a:spcBef>
              <a:spcAft>
                <a:spcPts val="1200"/>
              </a:spcAft>
              <a:buClr>
                <a:schemeClr val="accent1"/>
              </a:buClr>
            </a:pPr>
            <a:r>
              <a:rPr lang="en-US" sz="2400" b="1" i="1" dirty="0" smtClean="0">
                <a:solidFill>
                  <a:schemeClr val="accent1"/>
                </a:solidFill>
                <a:latin typeface="Calibri" pitchFamily="34" charset="0"/>
              </a:rPr>
              <a:t>Reviewer Comment: </a:t>
            </a:r>
            <a:r>
              <a:rPr lang="en-US" sz="2400" i="1" dirty="0" smtClean="0">
                <a:solidFill>
                  <a:schemeClr val="accent1"/>
                </a:solidFill>
                <a:latin typeface="Calibri" pitchFamily="34" charset="0"/>
              </a:rPr>
              <a:t>In your analysis of the data you have chosen to use a somewhat obscure fitting function (regression).  In my opinion, a simple Gaussian function would have sufficed. Moreover, the results would be more instructive and easier to compare to previous results.</a:t>
            </a:r>
            <a:endParaRPr lang="en-US" sz="2400" dirty="0" smtClean="0">
              <a:solidFill>
                <a:schemeClr val="accent1"/>
              </a:solidFill>
              <a:latin typeface="Calibri" pitchFamily="34" charset="0"/>
            </a:endParaRPr>
          </a:p>
          <a:p>
            <a:pPr algn="just">
              <a:spcBef>
                <a:spcPts val="0"/>
              </a:spcBef>
              <a:spcAft>
                <a:spcPts val="1200"/>
              </a:spcAft>
              <a:buClr>
                <a:schemeClr val="accent1"/>
              </a:buClr>
            </a:pPr>
            <a:r>
              <a:rPr lang="en-US" sz="2400" b="1" dirty="0" smtClean="0">
                <a:latin typeface="Calibri" pitchFamily="34" charset="0"/>
              </a:rPr>
              <a:t>Response:</a:t>
            </a:r>
            <a:r>
              <a:rPr lang="en-US" sz="2400" dirty="0" smtClean="0">
                <a:latin typeface="Calibri" pitchFamily="34" charset="0"/>
              </a:rPr>
              <a:t> </a:t>
            </a:r>
            <a:r>
              <a:rPr lang="en-US" sz="2400" dirty="0" smtClean="0">
                <a:solidFill>
                  <a:schemeClr val="tx1">
                    <a:lumMod val="50000"/>
                  </a:schemeClr>
                </a:solidFill>
                <a:latin typeface="Calibri" pitchFamily="34" charset="0"/>
              </a:rPr>
              <a:t>We agree with the reviewer’s assessment </a:t>
            </a:r>
            <a:r>
              <a:rPr lang="en-US" sz="2400" dirty="0" smtClean="0">
                <a:latin typeface="Calibri" pitchFamily="34" charset="0"/>
              </a:rPr>
              <a:t>of the analysis. Our tailored function, in its current form, makes it difficult to tell that this measurement constitutes a significant improvement over previously reported values. We describe our new analysis using a Gaussian fitting function in our revised Results section (Page 6, Lines 12–18).</a:t>
            </a:r>
            <a:endParaRPr lang="en-US" sz="2400" dirty="0">
              <a:latin typeface="Calibri" pitchFamily="34" charset="0"/>
            </a:endParaRPr>
          </a:p>
        </p:txBody>
      </p:sp>
      <p:sp>
        <p:nvSpPr>
          <p:cNvPr id="2" name="Title 1"/>
          <p:cNvSpPr>
            <a:spLocks noGrp="1"/>
          </p:cNvSpPr>
          <p:nvPr>
            <p:ph type="title"/>
          </p:nvPr>
        </p:nvSpPr>
        <p:spPr>
          <a:xfrm>
            <a:off x="3131840" y="274638"/>
            <a:ext cx="5867400" cy="854281"/>
          </a:xfrm>
        </p:spPr>
        <p:txBody>
          <a:bodyPr/>
          <a:lstStyle/>
          <a:p>
            <a:r>
              <a:rPr lang="en-US" dirty="0" smtClean="0"/>
              <a:t>Agreeing with reviewers</a:t>
            </a:r>
            <a:endParaRPr lang="en-US" dirty="0"/>
          </a:p>
        </p:txBody>
      </p:sp>
      <p:sp>
        <p:nvSpPr>
          <p:cNvPr id="9" name="Rounded Rectangle 8"/>
          <p:cNvSpPr/>
          <p:nvPr/>
        </p:nvSpPr>
        <p:spPr>
          <a:xfrm>
            <a:off x="4139952" y="3291158"/>
            <a:ext cx="2016224" cy="504056"/>
          </a:xfrm>
          <a:prstGeom prst="roundRect">
            <a:avLst/>
          </a:prstGeom>
          <a:solidFill>
            <a:schemeClr val="accent3">
              <a:lumMod val="75000"/>
            </a:schemeClr>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Agreement</a:t>
            </a:r>
            <a:endParaRPr lang="en-US" sz="2400" b="1" dirty="0"/>
          </a:p>
        </p:txBody>
      </p:sp>
    </p:spTree>
    <p:extLst>
      <p:ext uri="{BB962C8B-B14F-4D97-AF65-F5344CB8AC3E}">
        <p14:creationId xmlns="" xmlns:p14="http://schemas.microsoft.com/office/powerpoint/2010/main" val="412810319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2122</Words>
  <Application>Microsoft Office PowerPoint</Application>
  <PresentationFormat>Presentación en pantalla (4:3)</PresentationFormat>
  <Paragraphs>259</Paragraphs>
  <Slides>27</Slides>
  <Notes>21</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Parte 4</vt:lpstr>
      <vt:lpstr>Section 6</vt:lpstr>
      <vt:lpstr>Submission process frames</vt:lpstr>
      <vt:lpstr>Peer review improves your manuscript</vt:lpstr>
      <vt:lpstr>What reviewers  are looking for</vt:lpstr>
      <vt:lpstr>Revision</vt:lpstr>
      <vt:lpstr>Writing a response letter</vt:lpstr>
      <vt:lpstr>Agreeing with reviewers</vt:lpstr>
      <vt:lpstr>Agreeing with reviewers</vt:lpstr>
      <vt:lpstr>Agreeing with reviewers</vt:lpstr>
      <vt:lpstr>Agreeing with reviewers</vt:lpstr>
      <vt:lpstr>Disagreeing with reviewers</vt:lpstr>
      <vt:lpstr>Disagreeing with reviewers</vt:lpstr>
      <vt:lpstr>Disagreeing with reviewers</vt:lpstr>
      <vt:lpstr>Disagreeing with reviewers</vt:lpstr>
      <vt:lpstr>“Unfair” reviewer comments</vt:lpstr>
      <vt:lpstr>If rejected, what  should you do?</vt:lpstr>
      <vt:lpstr>If accepted, what’s next?</vt:lpstr>
      <vt:lpstr>Be an effective communicator</vt:lpstr>
      <vt:lpstr>What we do</vt:lpstr>
      <vt:lpstr>Our experts</vt:lpstr>
      <vt:lpstr>Our experts</vt:lpstr>
      <vt:lpstr>Our publisher partnerships</vt:lpstr>
      <vt:lpstr>Using our services</vt:lpstr>
      <vt:lpstr>Our services</vt:lpstr>
      <vt:lpstr>Which service, when?</vt:lpstr>
      <vt:lpstr>Diapositiva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Parte 4</dc:title>
  <dc:creator>Lourdes Ramos</dc:creator>
  <cp:lastModifiedBy>Lourdes Ramos</cp:lastModifiedBy>
  <cp:revision>2</cp:revision>
  <dcterms:created xsi:type="dcterms:W3CDTF">2015-10-02T19:33:19Z</dcterms:created>
  <dcterms:modified xsi:type="dcterms:W3CDTF">2015-10-02T19:35:45Z</dcterms:modified>
</cp:coreProperties>
</file>