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36" d="100"/>
          <a:sy n="36" d="100"/>
        </p:scale>
        <p:origin x="-121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1C080F-12C9-4C22-BD8B-FB4C898036D6}" type="datetimeFigureOut">
              <a:rPr lang="es-ES" smtClean="0"/>
              <a:pPr/>
              <a:t>02/10/2015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3257FC9-94C9-49BD-8423-6BA1490B4D60}" type="slidenum">
              <a:rPr lang="es-ES" smtClean="0"/>
              <a:pPr/>
              <a:t>‹Nº›</a:t>
            </a:fld>
            <a:endParaRPr lang="es-E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278435" indent="-278435">
              <a:spcBef>
                <a:spcPts val="2506"/>
              </a:spcBef>
              <a:buClr>
                <a:schemeClr val="accent1"/>
              </a:buClr>
              <a:buFont typeface="Wingdings" pitchFamily="2" charset="2"/>
              <a:buChar char="§"/>
            </a:pPr>
            <a:endParaRPr lang="en-NZ" altLang="ja-JP" dirty="0" smtClean="0"/>
          </a:p>
        </p:txBody>
      </p:sp>
      <p:sp>
        <p:nvSpPr>
          <p:cNvPr id="6042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75640" indent="-298323" eaLnBrk="0" hangingPunct="0">
              <a:defRPr>
                <a:solidFill>
                  <a:schemeClr val="tx1"/>
                </a:solidFill>
                <a:latin typeface="Arial" charset="0"/>
                <a:cs typeface="Arial" charset="0"/>
              </a:defRPr>
            </a:lvl2pPr>
            <a:lvl3pPr marL="1193292" indent="-238658" eaLnBrk="0" hangingPunct="0">
              <a:defRPr>
                <a:solidFill>
                  <a:schemeClr val="tx1"/>
                </a:solidFill>
                <a:latin typeface="Arial" charset="0"/>
                <a:cs typeface="Arial" charset="0"/>
              </a:defRPr>
            </a:lvl3pPr>
            <a:lvl4pPr marL="1670609" indent="-238658" eaLnBrk="0" hangingPunct="0">
              <a:defRPr>
                <a:solidFill>
                  <a:schemeClr val="tx1"/>
                </a:solidFill>
                <a:latin typeface="Arial" charset="0"/>
                <a:cs typeface="Arial" charset="0"/>
              </a:defRPr>
            </a:lvl4pPr>
            <a:lvl5pPr marL="2147926" indent="-238658" eaLnBrk="0" hangingPunct="0">
              <a:defRPr>
                <a:solidFill>
                  <a:schemeClr val="tx1"/>
                </a:solidFill>
                <a:latin typeface="Arial" charset="0"/>
                <a:cs typeface="Arial" charset="0"/>
              </a:defRPr>
            </a:lvl5pPr>
            <a:lvl6pPr marL="2625242" indent="-238658" eaLnBrk="0" fontAlgn="base" hangingPunct="0">
              <a:spcBef>
                <a:spcPct val="0"/>
              </a:spcBef>
              <a:spcAft>
                <a:spcPct val="0"/>
              </a:spcAft>
              <a:defRPr>
                <a:solidFill>
                  <a:schemeClr val="tx1"/>
                </a:solidFill>
                <a:latin typeface="Arial" charset="0"/>
                <a:cs typeface="Arial" charset="0"/>
              </a:defRPr>
            </a:lvl6pPr>
            <a:lvl7pPr marL="3102559" indent="-238658" eaLnBrk="0" fontAlgn="base" hangingPunct="0">
              <a:spcBef>
                <a:spcPct val="0"/>
              </a:spcBef>
              <a:spcAft>
                <a:spcPct val="0"/>
              </a:spcAft>
              <a:defRPr>
                <a:solidFill>
                  <a:schemeClr val="tx1"/>
                </a:solidFill>
                <a:latin typeface="Arial" charset="0"/>
                <a:cs typeface="Arial" charset="0"/>
              </a:defRPr>
            </a:lvl7pPr>
            <a:lvl8pPr marL="3579876" indent="-238658" eaLnBrk="0" fontAlgn="base" hangingPunct="0">
              <a:spcBef>
                <a:spcPct val="0"/>
              </a:spcBef>
              <a:spcAft>
                <a:spcPct val="0"/>
              </a:spcAft>
              <a:defRPr>
                <a:solidFill>
                  <a:schemeClr val="tx1"/>
                </a:solidFill>
                <a:latin typeface="Arial" charset="0"/>
                <a:cs typeface="Arial" charset="0"/>
              </a:defRPr>
            </a:lvl8pPr>
            <a:lvl9pPr marL="4057193" indent="-238658" eaLnBrk="0" fontAlgn="base" hangingPunct="0">
              <a:spcBef>
                <a:spcPct val="0"/>
              </a:spcBef>
              <a:spcAft>
                <a:spcPct val="0"/>
              </a:spcAft>
              <a:defRPr>
                <a:solidFill>
                  <a:schemeClr val="tx1"/>
                </a:solidFill>
                <a:latin typeface="Arial" charset="0"/>
                <a:cs typeface="Arial" charset="0"/>
              </a:defRPr>
            </a:lvl9pPr>
          </a:lstStyle>
          <a:p>
            <a:pPr eaLnBrk="1" hangingPunct="1"/>
            <a:fld id="{8642BCDB-2638-4CB3-9A32-DD2057376114}" type="slidenum">
              <a:rPr lang="en-NZ" altLang="ja-JP">
                <a:latin typeface="Calibri" pitchFamily="34" charset="0"/>
              </a:rPr>
              <a:pPr eaLnBrk="1" hangingPunct="1"/>
              <a:t>2</a:t>
            </a:fld>
            <a:endParaRPr lang="en-NZ" altLang="ja-JP" dirty="0">
              <a:latin typeface="Calibri"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smtClean="0"/>
          </a:p>
          <a:p>
            <a:r>
              <a:rPr lang="en-US" altLang="ja-JP" dirty="0" smtClean="0"/>
              <a:t>Learn by example</a:t>
            </a:r>
          </a:p>
          <a:p>
            <a:r>
              <a:rPr lang="en-US" altLang="ja-JP" dirty="0" smtClean="0"/>
              <a:t>Learn the difference</a:t>
            </a:r>
            <a:r>
              <a:rPr lang="en-US" altLang="ja-JP" baseline="0" dirty="0" smtClean="0"/>
              <a:t> between good and bad writing</a:t>
            </a:r>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11</a:t>
            </a:fld>
            <a:endParaRPr lang="en-NZ" dirty="0"/>
          </a:p>
        </p:txBody>
      </p:sp>
    </p:spTree>
    <p:extLst>
      <p:ext uri="{BB962C8B-B14F-4D97-AF65-F5344CB8AC3E}">
        <p14:creationId xmlns="" xmlns:p14="http://schemas.microsoft.com/office/powerpoint/2010/main" val="181852868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ja-JP" dirty="0" smtClean="0"/>
              <a:t>First impression of</a:t>
            </a:r>
            <a:r>
              <a:rPr lang="en-US" altLang="ja-JP" baseline="0" dirty="0" smtClean="0"/>
              <a:t> the relevance of your aims, importance of your results, validity of your conclusion, and writing style</a:t>
            </a:r>
          </a:p>
          <a:p>
            <a:endParaRPr lang="en-US" altLang="ja-JP" baseline="0" dirty="0" smtClean="0"/>
          </a:p>
          <a:p>
            <a:r>
              <a:rPr lang="en-US" altLang="ja-JP" baseline="0" dirty="0" smtClean="0"/>
              <a:t>Need to summarize these points. Emphasize how your conclusion it relevant in the context of the background</a:t>
            </a:r>
          </a:p>
          <a:p>
            <a:endParaRPr lang="en-US" altLang="ja-JP" baseline="0" dirty="0" smtClean="0"/>
          </a:p>
          <a:p>
            <a:r>
              <a:rPr lang="en-US" altLang="ja-JP" baseline="0" dirty="0" smtClean="0"/>
              <a:t>You are trying to convince your audience to read your paper, so focus on your results and conclusions</a:t>
            </a:r>
          </a:p>
        </p:txBody>
      </p:sp>
      <p:sp>
        <p:nvSpPr>
          <p:cNvPr id="4" name="Slide Number Placeholder 3"/>
          <p:cNvSpPr>
            <a:spLocks noGrp="1"/>
          </p:cNvSpPr>
          <p:nvPr>
            <p:ph type="sldNum" sz="quarter" idx="10"/>
          </p:nvPr>
        </p:nvSpPr>
        <p:spPr/>
        <p:txBody>
          <a:bodyPr/>
          <a:lstStyle/>
          <a:p>
            <a:fld id="{0A51F9BD-5DF6-4FC3-9F68-897DBA21851A}" type="slidenum">
              <a:rPr lang="en-NZ" smtClean="0"/>
              <a:pPr/>
              <a:t>12</a:t>
            </a:fld>
            <a:endParaRPr lang="en-NZ" dirty="0"/>
          </a:p>
        </p:txBody>
      </p:sp>
    </p:spTree>
    <p:extLst>
      <p:ext uri="{BB962C8B-B14F-4D97-AF65-F5344CB8AC3E}">
        <p14:creationId xmlns="" xmlns:p14="http://schemas.microsoft.com/office/powerpoint/2010/main" val="17674879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kumimoji="1" lang="ja-JP" altLang="en-US"/>
          </a:p>
        </p:txBody>
      </p:sp>
      <p:sp>
        <p:nvSpPr>
          <p:cNvPr id="4" name="Slide Number Placeholder 3"/>
          <p:cNvSpPr>
            <a:spLocks noGrp="1"/>
          </p:cNvSpPr>
          <p:nvPr>
            <p:ph type="sldNum" sz="quarter" idx="10"/>
          </p:nvPr>
        </p:nvSpPr>
        <p:spPr/>
        <p:txBody>
          <a:bodyPr/>
          <a:lstStyle/>
          <a:p>
            <a:fld id="{0A51F9BD-5DF6-4FC3-9F68-897DBA21851A}" type="slidenum">
              <a:rPr lang="en-NZ" smtClean="0"/>
              <a:pPr/>
              <a:t>13</a:t>
            </a:fld>
            <a:endParaRPr lang="en-NZ" dirty="0"/>
          </a:p>
        </p:txBody>
      </p:sp>
    </p:spTree>
    <p:extLst>
      <p:ext uri="{BB962C8B-B14F-4D97-AF65-F5344CB8AC3E}">
        <p14:creationId xmlns="" xmlns:p14="http://schemas.microsoft.com/office/powerpoint/2010/main" val="37778960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14</a:t>
            </a:fld>
            <a:endParaRPr lang="en-NZ" dirty="0"/>
          </a:p>
        </p:txBody>
      </p:sp>
    </p:spTree>
    <p:extLst>
      <p:ext uri="{BB962C8B-B14F-4D97-AF65-F5344CB8AC3E}">
        <p14:creationId xmlns="" xmlns:p14="http://schemas.microsoft.com/office/powerpoint/2010/main" val="479197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15</a:t>
            </a:fld>
            <a:endParaRPr lang="en-NZ" dirty="0"/>
          </a:p>
        </p:txBody>
      </p:sp>
    </p:spTree>
    <p:extLst>
      <p:ext uri="{BB962C8B-B14F-4D97-AF65-F5344CB8AC3E}">
        <p14:creationId xmlns="" xmlns:p14="http://schemas.microsoft.com/office/powerpoint/2010/main" val="479197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16</a:t>
            </a:fld>
            <a:endParaRPr lang="en-NZ" dirty="0"/>
          </a:p>
        </p:txBody>
      </p:sp>
    </p:spTree>
    <p:extLst>
      <p:ext uri="{BB962C8B-B14F-4D97-AF65-F5344CB8AC3E}">
        <p14:creationId xmlns="" xmlns:p14="http://schemas.microsoft.com/office/powerpoint/2010/main" val="4791978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17</a:t>
            </a:fld>
            <a:endParaRPr lang="en-NZ" dirty="0"/>
          </a:p>
        </p:txBody>
      </p:sp>
    </p:spTree>
    <p:extLst>
      <p:ext uri="{BB962C8B-B14F-4D97-AF65-F5344CB8AC3E}">
        <p14:creationId xmlns="" xmlns:p14="http://schemas.microsoft.com/office/powerpoint/2010/main" val="4791978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18</a:t>
            </a:fld>
            <a:endParaRPr lang="en-NZ" dirty="0"/>
          </a:p>
        </p:txBody>
      </p:sp>
    </p:spTree>
    <p:extLst>
      <p:ext uri="{BB962C8B-B14F-4D97-AF65-F5344CB8AC3E}">
        <p14:creationId xmlns="" xmlns:p14="http://schemas.microsoft.com/office/powerpoint/2010/main" val="479197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19</a:t>
            </a:fld>
            <a:endParaRPr lang="en-NZ" dirty="0"/>
          </a:p>
        </p:txBody>
      </p:sp>
    </p:spTree>
    <p:extLst>
      <p:ext uri="{BB962C8B-B14F-4D97-AF65-F5344CB8AC3E}">
        <p14:creationId xmlns="" xmlns:p14="http://schemas.microsoft.com/office/powerpoint/2010/main" val="479197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20</a:t>
            </a:fld>
            <a:endParaRPr lang="en-NZ" dirty="0"/>
          </a:p>
        </p:txBody>
      </p:sp>
    </p:spTree>
    <p:extLst>
      <p:ext uri="{BB962C8B-B14F-4D97-AF65-F5344CB8AC3E}">
        <p14:creationId xmlns="" xmlns:p14="http://schemas.microsoft.com/office/powerpoint/2010/main" val="479197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278435" indent="-278435">
              <a:spcBef>
                <a:spcPts val="2506"/>
              </a:spcBef>
              <a:buClr>
                <a:schemeClr val="accent1"/>
              </a:buClr>
              <a:buFont typeface="Wingdings" pitchFamily="2" charset="2"/>
              <a:buChar char="§"/>
            </a:pPr>
            <a:endParaRPr lang="en-NZ" altLang="ja-JP" dirty="0" smtClean="0"/>
          </a:p>
        </p:txBody>
      </p:sp>
      <p:sp>
        <p:nvSpPr>
          <p:cNvPr id="6042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75640" indent="-298323" eaLnBrk="0" hangingPunct="0">
              <a:defRPr>
                <a:solidFill>
                  <a:schemeClr val="tx1"/>
                </a:solidFill>
                <a:latin typeface="Arial" charset="0"/>
                <a:cs typeface="Arial" charset="0"/>
              </a:defRPr>
            </a:lvl2pPr>
            <a:lvl3pPr marL="1193292" indent="-238658" eaLnBrk="0" hangingPunct="0">
              <a:defRPr>
                <a:solidFill>
                  <a:schemeClr val="tx1"/>
                </a:solidFill>
                <a:latin typeface="Arial" charset="0"/>
                <a:cs typeface="Arial" charset="0"/>
              </a:defRPr>
            </a:lvl3pPr>
            <a:lvl4pPr marL="1670609" indent="-238658" eaLnBrk="0" hangingPunct="0">
              <a:defRPr>
                <a:solidFill>
                  <a:schemeClr val="tx1"/>
                </a:solidFill>
                <a:latin typeface="Arial" charset="0"/>
                <a:cs typeface="Arial" charset="0"/>
              </a:defRPr>
            </a:lvl4pPr>
            <a:lvl5pPr marL="2147926" indent="-238658" eaLnBrk="0" hangingPunct="0">
              <a:defRPr>
                <a:solidFill>
                  <a:schemeClr val="tx1"/>
                </a:solidFill>
                <a:latin typeface="Arial" charset="0"/>
                <a:cs typeface="Arial" charset="0"/>
              </a:defRPr>
            </a:lvl5pPr>
            <a:lvl6pPr marL="2625242" indent="-238658" eaLnBrk="0" fontAlgn="base" hangingPunct="0">
              <a:spcBef>
                <a:spcPct val="0"/>
              </a:spcBef>
              <a:spcAft>
                <a:spcPct val="0"/>
              </a:spcAft>
              <a:defRPr>
                <a:solidFill>
                  <a:schemeClr val="tx1"/>
                </a:solidFill>
                <a:latin typeface="Arial" charset="0"/>
                <a:cs typeface="Arial" charset="0"/>
              </a:defRPr>
            </a:lvl6pPr>
            <a:lvl7pPr marL="3102559" indent="-238658" eaLnBrk="0" fontAlgn="base" hangingPunct="0">
              <a:spcBef>
                <a:spcPct val="0"/>
              </a:spcBef>
              <a:spcAft>
                <a:spcPct val="0"/>
              </a:spcAft>
              <a:defRPr>
                <a:solidFill>
                  <a:schemeClr val="tx1"/>
                </a:solidFill>
                <a:latin typeface="Arial" charset="0"/>
                <a:cs typeface="Arial" charset="0"/>
              </a:defRPr>
            </a:lvl7pPr>
            <a:lvl8pPr marL="3579876" indent="-238658" eaLnBrk="0" fontAlgn="base" hangingPunct="0">
              <a:spcBef>
                <a:spcPct val="0"/>
              </a:spcBef>
              <a:spcAft>
                <a:spcPct val="0"/>
              </a:spcAft>
              <a:defRPr>
                <a:solidFill>
                  <a:schemeClr val="tx1"/>
                </a:solidFill>
                <a:latin typeface="Arial" charset="0"/>
                <a:cs typeface="Arial" charset="0"/>
              </a:defRPr>
            </a:lvl8pPr>
            <a:lvl9pPr marL="4057193" indent="-238658" eaLnBrk="0" fontAlgn="base" hangingPunct="0">
              <a:spcBef>
                <a:spcPct val="0"/>
              </a:spcBef>
              <a:spcAft>
                <a:spcPct val="0"/>
              </a:spcAft>
              <a:defRPr>
                <a:solidFill>
                  <a:schemeClr val="tx1"/>
                </a:solidFill>
                <a:latin typeface="Arial" charset="0"/>
                <a:cs typeface="Arial" charset="0"/>
              </a:defRPr>
            </a:lvl9pPr>
          </a:lstStyle>
          <a:p>
            <a:pPr eaLnBrk="1" hangingPunct="1"/>
            <a:fld id="{8642BCDB-2638-4CB3-9A32-DD2057376114}" type="slidenum">
              <a:rPr lang="en-NZ" altLang="ja-JP">
                <a:latin typeface="Calibri" pitchFamily="34" charset="0"/>
              </a:rPr>
              <a:pPr eaLnBrk="1" hangingPunct="1"/>
              <a:t>3</a:t>
            </a:fld>
            <a:endParaRPr lang="en-NZ" altLang="ja-JP" dirty="0">
              <a:latin typeface="Calibri"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21</a:t>
            </a:fld>
            <a:endParaRPr lang="en-NZ" dirty="0"/>
          </a:p>
        </p:txBody>
      </p:sp>
    </p:spTree>
    <p:extLst>
      <p:ext uri="{BB962C8B-B14F-4D97-AF65-F5344CB8AC3E}">
        <p14:creationId xmlns="" xmlns:p14="http://schemas.microsoft.com/office/powerpoint/2010/main" val="52660225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22</a:t>
            </a:fld>
            <a:endParaRPr lang="en-NZ" dirty="0"/>
          </a:p>
        </p:txBody>
      </p:sp>
    </p:spTree>
    <p:extLst>
      <p:ext uri="{BB962C8B-B14F-4D97-AF65-F5344CB8AC3E}">
        <p14:creationId xmlns="" xmlns:p14="http://schemas.microsoft.com/office/powerpoint/2010/main" val="52660225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25</a:t>
            </a:fld>
            <a:endParaRPr lang="en-NZ" dirty="0"/>
          </a:p>
        </p:txBody>
      </p:sp>
    </p:spTree>
    <p:extLst>
      <p:ext uri="{BB962C8B-B14F-4D97-AF65-F5344CB8AC3E}">
        <p14:creationId xmlns="" xmlns:p14="http://schemas.microsoft.com/office/powerpoint/2010/main" val="52660225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26</a:t>
            </a:fld>
            <a:endParaRPr lang="en-NZ" dirty="0"/>
          </a:p>
        </p:txBody>
      </p:sp>
    </p:spTree>
    <p:extLst>
      <p:ext uri="{BB962C8B-B14F-4D97-AF65-F5344CB8AC3E}">
        <p14:creationId xmlns="" xmlns:p14="http://schemas.microsoft.com/office/powerpoint/2010/main" val="5266022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27</a:t>
            </a:fld>
            <a:endParaRPr lang="en-NZ" dirty="0"/>
          </a:p>
        </p:txBody>
      </p:sp>
    </p:spTree>
    <p:extLst>
      <p:ext uri="{BB962C8B-B14F-4D97-AF65-F5344CB8AC3E}">
        <p14:creationId xmlns="" xmlns:p14="http://schemas.microsoft.com/office/powerpoint/2010/main" val="42707135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54634">
              <a:defRPr/>
            </a:pPr>
            <a:endParaRPr lang="en-US"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28</a:t>
            </a:fld>
            <a:endParaRPr lang="en-NZ" dirty="0"/>
          </a:p>
        </p:txBody>
      </p:sp>
    </p:spTree>
    <p:extLst>
      <p:ext uri="{BB962C8B-B14F-4D97-AF65-F5344CB8AC3E}">
        <p14:creationId xmlns="" xmlns:p14="http://schemas.microsoft.com/office/powerpoint/2010/main" val="37724343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29</a:t>
            </a:fld>
            <a:endParaRPr lang="en-NZ" dirty="0"/>
          </a:p>
        </p:txBody>
      </p:sp>
    </p:spTree>
    <p:extLst>
      <p:ext uri="{BB962C8B-B14F-4D97-AF65-F5344CB8AC3E}">
        <p14:creationId xmlns="" xmlns:p14="http://schemas.microsoft.com/office/powerpoint/2010/main" val="5266022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ja-JP" altLang="en-US"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30</a:t>
            </a:fld>
            <a:endParaRPr lang="en-NZ" dirty="0"/>
          </a:p>
        </p:txBody>
      </p:sp>
    </p:spTree>
    <p:extLst>
      <p:ext uri="{BB962C8B-B14F-4D97-AF65-F5344CB8AC3E}">
        <p14:creationId xmlns="" xmlns:p14="http://schemas.microsoft.com/office/powerpoint/2010/main" val="5266022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278435" indent="-278435">
              <a:spcBef>
                <a:spcPts val="2506"/>
              </a:spcBef>
              <a:buClr>
                <a:schemeClr val="accent1"/>
              </a:buClr>
              <a:buFont typeface="Wingdings" pitchFamily="2" charset="2"/>
              <a:buChar char="§"/>
            </a:pPr>
            <a:r>
              <a:rPr lang="en-NZ" altLang="ja-JP" dirty="0" smtClean="0"/>
              <a:t>Ask</a:t>
            </a:r>
            <a:r>
              <a:rPr lang="en-NZ" altLang="ja-JP" baseline="0" dirty="0" smtClean="0"/>
              <a:t> how some people read articles…</a:t>
            </a:r>
            <a:endParaRPr lang="en-NZ" altLang="ja-JP" dirty="0" smtClean="0"/>
          </a:p>
        </p:txBody>
      </p:sp>
      <p:sp>
        <p:nvSpPr>
          <p:cNvPr id="5018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75640" indent="-298323" eaLnBrk="0" hangingPunct="0">
              <a:defRPr>
                <a:solidFill>
                  <a:schemeClr val="tx1"/>
                </a:solidFill>
                <a:latin typeface="Arial" charset="0"/>
                <a:cs typeface="Arial" charset="0"/>
              </a:defRPr>
            </a:lvl2pPr>
            <a:lvl3pPr marL="1193292" indent="-238658" eaLnBrk="0" hangingPunct="0">
              <a:defRPr>
                <a:solidFill>
                  <a:schemeClr val="tx1"/>
                </a:solidFill>
                <a:latin typeface="Arial" charset="0"/>
                <a:cs typeface="Arial" charset="0"/>
              </a:defRPr>
            </a:lvl3pPr>
            <a:lvl4pPr marL="1670609" indent="-238658" eaLnBrk="0" hangingPunct="0">
              <a:defRPr>
                <a:solidFill>
                  <a:schemeClr val="tx1"/>
                </a:solidFill>
                <a:latin typeface="Arial" charset="0"/>
                <a:cs typeface="Arial" charset="0"/>
              </a:defRPr>
            </a:lvl4pPr>
            <a:lvl5pPr marL="2147926" indent="-238658" eaLnBrk="0" hangingPunct="0">
              <a:defRPr>
                <a:solidFill>
                  <a:schemeClr val="tx1"/>
                </a:solidFill>
                <a:latin typeface="Arial" charset="0"/>
                <a:cs typeface="Arial" charset="0"/>
              </a:defRPr>
            </a:lvl5pPr>
            <a:lvl6pPr marL="2625242" indent="-238658" eaLnBrk="0" fontAlgn="base" hangingPunct="0">
              <a:spcBef>
                <a:spcPct val="0"/>
              </a:spcBef>
              <a:spcAft>
                <a:spcPct val="0"/>
              </a:spcAft>
              <a:defRPr>
                <a:solidFill>
                  <a:schemeClr val="tx1"/>
                </a:solidFill>
                <a:latin typeface="Arial" charset="0"/>
                <a:cs typeface="Arial" charset="0"/>
              </a:defRPr>
            </a:lvl6pPr>
            <a:lvl7pPr marL="3102559" indent="-238658" eaLnBrk="0" fontAlgn="base" hangingPunct="0">
              <a:spcBef>
                <a:spcPct val="0"/>
              </a:spcBef>
              <a:spcAft>
                <a:spcPct val="0"/>
              </a:spcAft>
              <a:defRPr>
                <a:solidFill>
                  <a:schemeClr val="tx1"/>
                </a:solidFill>
                <a:latin typeface="Arial" charset="0"/>
                <a:cs typeface="Arial" charset="0"/>
              </a:defRPr>
            </a:lvl7pPr>
            <a:lvl8pPr marL="3579876" indent="-238658" eaLnBrk="0" fontAlgn="base" hangingPunct="0">
              <a:spcBef>
                <a:spcPct val="0"/>
              </a:spcBef>
              <a:spcAft>
                <a:spcPct val="0"/>
              </a:spcAft>
              <a:defRPr>
                <a:solidFill>
                  <a:schemeClr val="tx1"/>
                </a:solidFill>
                <a:latin typeface="Arial" charset="0"/>
                <a:cs typeface="Arial" charset="0"/>
              </a:defRPr>
            </a:lvl8pPr>
            <a:lvl9pPr marL="4057193" indent="-238658" eaLnBrk="0" fontAlgn="base" hangingPunct="0">
              <a:spcBef>
                <a:spcPct val="0"/>
              </a:spcBef>
              <a:spcAft>
                <a:spcPct val="0"/>
              </a:spcAft>
              <a:defRPr>
                <a:solidFill>
                  <a:schemeClr val="tx1"/>
                </a:solidFill>
                <a:latin typeface="Arial" charset="0"/>
                <a:cs typeface="Arial" charset="0"/>
              </a:defRPr>
            </a:lvl9pPr>
          </a:lstStyle>
          <a:p>
            <a:pPr eaLnBrk="1" hangingPunct="1"/>
            <a:fld id="{5B36CD24-3793-4DA4-9B40-341087120216}" type="slidenum">
              <a:rPr lang="en-NZ" altLang="ja-JP">
                <a:latin typeface="Calibri" pitchFamily="34" charset="0"/>
              </a:rPr>
              <a:pPr eaLnBrk="1" hangingPunct="1"/>
              <a:t>31</a:t>
            </a:fld>
            <a:endParaRPr lang="en-NZ" altLang="ja-JP" dirty="0">
              <a:latin typeface="Calibri"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278435" indent="-278435">
              <a:spcBef>
                <a:spcPts val="2506"/>
              </a:spcBef>
              <a:buClr>
                <a:schemeClr val="accent1"/>
              </a:buClr>
              <a:buFont typeface="Wingdings" pitchFamily="2" charset="2"/>
              <a:buChar char="§"/>
            </a:pPr>
            <a:r>
              <a:rPr lang="en-NZ" altLang="ja-JP" dirty="0" smtClean="0"/>
              <a:t>Ask</a:t>
            </a:r>
            <a:r>
              <a:rPr lang="en-NZ" altLang="ja-JP" baseline="0" dirty="0" smtClean="0"/>
              <a:t> how some people read articles…</a:t>
            </a:r>
            <a:endParaRPr lang="en-NZ" altLang="ja-JP" dirty="0" smtClean="0"/>
          </a:p>
        </p:txBody>
      </p:sp>
      <p:sp>
        <p:nvSpPr>
          <p:cNvPr id="50180"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75640" indent="-298323" eaLnBrk="0" hangingPunct="0">
              <a:defRPr>
                <a:solidFill>
                  <a:schemeClr val="tx1"/>
                </a:solidFill>
                <a:latin typeface="Arial" charset="0"/>
                <a:cs typeface="Arial" charset="0"/>
              </a:defRPr>
            </a:lvl2pPr>
            <a:lvl3pPr marL="1193292" indent="-238658" eaLnBrk="0" hangingPunct="0">
              <a:defRPr>
                <a:solidFill>
                  <a:schemeClr val="tx1"/>
                </a:solidFill>
                <a:latin typeface="Arial" charset="0"/>
                <a:cs typeface="Arial" charset="0"/>
              </a:defRPr>
            </a:lvl3pPr>
            <a:lvl4pPr marL="1670609" indent="-238658" eaLnBrk="0" hangingPunct="0">
              <a:defRPr>
                <a:solidFill>
                  <a:schemeClr val="tx1"/>
                </a:solidFill>
                <a:latin typeface="Arial" charset="0"/>
                <a:cs typeface="Arial" charset="0"/>
              </a:defRPr>
            </a:lvl4pPr>
            <a:lvl5pPr marL="2147926" indent="-238658" eaLnBrk="0" hangingPunct="0">
              <a:defRPr>
                <a:solidFill>
                  <a:schemeClr val="tx1"/>
                </a:solidFill>
                <a:latin typeface="Arial" charset="0"/>
                <a:cs typeface="Arial" charset="0"/>
              </a:defRPr>
            </a:lvl5pPr>
            <a:lvl6pPr marL="2625242" indent="-238658" eaLnBrk="0" fontAlgn="base" hangingPunct="0">
              <a:spcBef>
                <a:spcPct val="0"/>
              </a:spcBef>
              <a:spcAft>
                <a:spcPct val="0"/>
              </a:spcAft>
              <a:defRPr>
                <a:solidFill>
                  <a:schemeClr val="tx1"/>
                </a:solidFill>
                <a:latin typeface="Arial" charset="0"/>
                <a:cs typeface="Arial" charset="0"/>
              </a:defRPr>
            </a:lvl6pPr>
            <a:lvl7pPr marL="3102559" indent="-238658" eaLnBrk="0" fontAlgn="base" hangingPunct="0">
              <a:spcBef>
                <a:spcPct val="0"/>
              </a:spcBef>
              <a:spcAft>
                <a:spcPct val="0"/>
              </a:spcAft>
              <a:defRPr>
                <a:solidFill>
                  <a:schemeClr val="tx1"/>
                </a:solidFill>
                <a:latin typeface="Arial" charset="0"/>
                <a:cs typeface="Arial" charset="0"/>
              </a:defRPr>
            </a:lvl7pPr>
            <a:lvl8pPr marL="3579876" indent="-238658" eaLnBrk="0" fontAlgn="base" hangingPunct="0">
              <a:spcBef>
                <a:spcPct val="0"/>
              </a:spcBef>
              <a:spcAft>
                <a:spcPct val="0"/>
              </a:spcAft>
              <a:defRPr>
                <a:solidFill>
                  <a:schemeClr val="tx1"/>
                </a:solidFill>
                <a:latin typeface="Arial" charset="0"/>
                <a:cs typeface="Arial" charset="0"/>
              </a:defRPr>
            </a:lvl8pPr>
            <a:lvl9pPr marL="4057193" indent="-238658" eaLnBrk="0" fontAlgn="base" hangingPunct="0">
              <a:spcBef>
                <a:spcPct val="0"/>
              </a:spcBef>
              <a:spcAft>
                <a:spcPct val="0"/>
              </a:spcAft>
              <a:defRPr>
                <a:solidFill>
                  <a:schemeClr val="tx1"/>
                </a:solidFill>
                <a:latin typeface="Arial" charset="0"/>
                <a:cs typeface="Arial" charset="0"/>
              </a:defRPr>
            </a:lvl9pPr>
          </a:lstStyle>
          <a:p>
            <a:pPr eaLnBrk="1" hangingPunct="1"/>
            <a:fld id="{5B36CD24-3793-4DA4-9B40-341087120216}" type="slidenum">
              <a:rPr lang="en-NZ" altLang="ja-JP">
                <a:latin typeface="Calibri" pitchFamily="34" charset="0"/>
              </a:rPr>
              <a:pPr eaLnBrk="1" hangingPunct="1"/>
              <a:t>32</a:t>
            </a:fld>
            <a:endParaRPr lang="en-NZ" altLang="ja-JP" dirty="0">
              <a:latin typeface="Calibri"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278435" indent="-278435">
              <a:spcBef>
                <a:spcPts val="2506"/>
              </a:spcBef>
              <a:buClr>
                <a:schemeClr val="accent1"/>
              </a:buClr>
              <a:buFont typeface="Wingdings" pitchFamily="2" charset="2"/>
              <a:buChar char="§"/>
            </a:pPr>
            <a:endParaRPr lang="en-NZ" altLang="ja-JP" dirty="0" smtClean="0"/>
          </a:p>
        </p:txBody>
      </p:sp>
      <p:sp>
        <p:nvSpPr>
          <p:cNvPr id="6246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75640" indent="-298323" eaLnBrk="0" hangingPunct="0">
              <a:defRPr>
                <a:solidFill>
                  <a:schemeClr val="tx1"/>
                </a:solidFill>
                <a:latin typeface="Arial" charset="0"/>
                <a:cs typeface="Arial" charset="0"/>
              </a:defRPr>
            </a:lvl2pPr>
            <a:lvl3pPr marL="1193292" indent="-238658" eaLnBrk="0" hangingPunct="0">
              <a:defRPr>
                <a:solidFill>
                  <a:schemeClr val="tx1"/>
                </a:solidFill>
                <a:latin typeface="Arial" charset="0"/>
                <a:cs typeface="Arial" charset="0"/>
              </a:defRPr>
            </a:lvl3pPr>
            <a:lvl4pPr marL="1670609" indent="-238658" eaLnBrk="0" hangingPunct="0">
              <a:defRPr>
                <a:solidFill>
                  <a:schemeClr val="tx1"/>
                </a:solidFill>
                <a:latin typeface="Arial" charset="0"/>
                <a:cs typeface="Arial" charset="0"/>
              </a:defRPr>
            </a:lvl4pPr>
            <a:lvl5pPr marL="2147926" indent="-238658" eaLnBrk="0" hangingPunct="0">
              <a:defRPr>
                <a:solidFill>
                  <a:schemeClr val="tx1"/>
                </a:solidFill>
                <a:latin typeface="Arial" charset="0"/>
                <a:cs typeface="Arial" charset="0"/>
              </a:defRPr>
            </a:lvl5pPr>
            <a:lvl6pPr marL="2625242" indent="-238658" eaLnBrk="0" fontAlgn="base" hangingPunct="0">
              <a:spcBef>
                <a:spcPct val="0"/>
              </a:spcBef>
              <a:spcAft>
                <a:spcPct val="0"/>
              </a:spcAft>
              <a:defRPr>
                <a:solidFill>
                  <a:schemeClr val="tx1"/>
                </a:solidFill>
                <a:latin typeface="Arial" charset="0"/>
                <a:cs typeface="Arial" charset="0"/>
              </a:defRPr>
            </a:lvl6pPr>
            <a:lvl7pPr marL="3102559" indent="-238658" eaLnBrk="0" fontAlgn="base" hangingPunct="0">
              <a:spcBef>
                <a:spcPct val="0"/>
              </a:spcBef>
              <a:spcAft>
                <a:spcPct val="0"/>
              </a:spcAft>
              <a:defRPr>
                <a:solidFill>
                  <a:schemeClr val="tx1"/>
                </a:solidFill>
                <a:latin typeface="Arial" charset="0"/>
                <a:cs typeface="Arial" charset="0"/>
              </a:defRPr>
            </a:lvl7pPr>
            <a:lvl8pPr marL="3579876" indent="-238658" eaLnBrk="0" fontAlgn="base" hangingPunct="0">
              <a:spcBef>
                <a:spcPct val="0"/>
              </a:spcBef>
              <a:spcAft>
                <a:spcPct val="0"/>
              </a:spcAft>
              <a:defRPr>
                <a:solidFill>
                  <a:schemeClr val="tx1"/>
                </a:solidFill>
                <a:latin typeface="Arial" charset="0"/>
                <a:cs typeface="Arial" charset="0"/>
              </a:defRPr>
            </a:lvl8pPr>
            <a:lvl9pPr marL="4057193" indent="-238658" eaLnBrk="0" fontAlgn="base" hangingPunct="0">
              <a:spcBef>
                <a:spcPct val="0"/>
              </a:spcBef>
              <a:spcAft>
                <a:spcPct val="0"/>
              </a:spcAft>
              <a:defRPr>
                <a:solidFill>
                  <a:schemeClr val="tx1"/>
                </a:solidFill>
                <a:latin typeface="Arial" charset="0"/>
                <a:cs typeface="Arial" charset="0"/>
              </a:defRPr>
            </a:lvl9pPr>
          </a:lstStyle>
          <a:p>
            <a:pPr eaLnBrk="1" hangingPunct="1"/>
            <a:fld id="{056C3FDD-119F-4037-82E9-58985A1E1DAE}" type="slidenum">
              <a:rPr lang="en-NZ" altLang="ja-JP">
                <a:latin typeface="Calibri" pitchFamily="34" charset="0"/>
              </a:rPr>
              <a:pPr eaLnBrk="1" hangingPunct="1"/>
              <a:t>4</a:t>
            </a:fld>
            <a:endParaRPr lang="en-NZ" altLang="ja-JP" dirty="0">
              <a:latin typeface="Calibri" pitchFamily="34" charset="0"/>
            </a:endParaRPr>
          </a:p>
        </p:txBody>
      </p:sp>
    </p:spTree>
    <p:extLst>
      <p:ext uri="{BB962C8B-B14F-4D97-AF65-F5344CB8AC3E}">
        <p14:creationId xmlns="" xmlns:p14="http://schemas.microsoft.com/office/powerpoint/2010/main" val="15217549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278435" indent="-278435">
              <a:spcBef>
                <a:spcPts val="2506"/>
              </a:spcBef>
              <a:buClr>
                <a:schemeClr val="accent1"/>
              </a:buClr>
              <a:buFont typeface="Wingdings" pitchFamily="2" charset="2"/>
              <a:buChar char="§"/>
            </a:pPr>
            <a:endParaRPr lang="en-NZ" altLang="ja-JP" dirty="0" smtClean="0"/>
          </a:p>
        </p:txBody>
      </p:sp>
      <p:sp>
        <p:nvSpPr>
          <p:cNvPr id="6246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75640" indent="-298323" eaLnBrk="0" hangingPunct="0">
              <a:defRPr>
                <a:solidFill>
                  <a:schemeClr val="tx1"/>
                </a:solidFill>
                <a:latin typeface="Arial" charset="0"/>
                <a:cs typeface="Arial" charset="0"/>
              </a:defRPr>
            </a:lvl2pPr>
            <a:lvl3pPr marL="1193292" indent="-238658" eaLnBrk="0" hangingPunct="0">
              <a:defRPr>
                <a:solidFill>
                  <a:schemeClr val="tx1"/>
                </a:solidFill>
                <a:latin typeface="Arial" charset="0"/>
                <a:cs typeface="Arial" charset="0"/>
              </a:defRPr>
            </a:lvl3pPr>
            <a:lvl4pPr marL="1670609" indent="-238658" eaLnBrk="0" hangingPunct="0">
              <a:defRPr>
                <a:solidFill>
                  <a:schemeClr val="tx1"/>
                </a:solidFill>
                <a:latin typeface="Arial" charset="0"/>
                <a:cs typeface="Arial" charset="0"/>
              </a:defRPr>
            </a:lvl4pPr>
            <a:lvl5pPr marL="2147926" indent="-238658" eaLnBrk="0" hangingPunct="0">
              <a:defRPr>
                <a:solidFill>
                  <a:schemeClr val="tx1"/>
                </a:solidFill>
                <a:latin typeface="Arial" charset="0"/>
                <a:cs typeface="Arial" charset="0"/>
              </a:defRPr>
            </a:lvl5pPr>
            <a:lvl6pPr marL="2625242" indent="-238658" eaLnBrk="0" fontAlgn="base" hangingPunct="0">
              <a:spcBef>
                <a:spcPct val="0"/>
              </a:spcBef>
              <a:spcAft>
                <a:spcPct val="0"/>
              </a:spcAft>
              <a:defRPr>
                <a:solidFill>
                  <a:schemeClr val="tx1"/>
                </a:solidFill>
                <a:latin typeface="Arial" charset="0"/>
                <a:cs typeface="Arial" charset="0"/>
              </a:defRPr>
            </a:lvl6pPr>
            <a:lvl7pPr marL="3102559" indent="-238658" eaLnBrk="0" fontAlgn="base" hangingPunct="0">
              <a:spcBef>
                <a:spcPct val="0"/>
              </a:spcBef>
              <a:spcAft>
                <a:spcPct val="0"/>
              </a:spcAft>
              <a:defRPr>
                <a:solidFill>
                  <a:schemeClr val="tx1"/>
                </a:solidFill>
                <a:latin typeface="Arial" charset="0"/>
                <a:cs typeface="Arial" charset="0"/>
              </a:defRPr>
            </a:lvl7pPr>
            <a:lvl8pPr marL="3579876" indent="-238658" eaLnBrk="0" fontAlgn="base" hangingPunct="0">
              <a:spcBef>
                <a:spcPct val="0"/>
              </a:spcBef>
              <a:spcAft>
                <a:spcPct val="0"/>
              </a:spcAft>
              <a:defRPr>
                <a:solidFill>
                  <a:schemeClr val="tx1"/>
                </a:solidFill>
                <a:latin typeface="Arial" charset="0"/>
                <a:cs typeface="Arial" charset="0"/>
              </a:defRPr>
            </a:lvl8pPr>
            <a:lvl9pPr marL="4057193" indent="-238658" eaLnBrk="0" fontAlgn="base" hangingPunct="0">
              <a:spcBef>
                <a:spcPct val="0"/>
              </a:spcBef>
              <a:spcAft>
                <a:spcPct val="0"/>
              </a:spcAft>
              <a:defRPr>
                <a:solidFill>
                  <a:schemeClr val="tx1"/>
                </a:solidFill>
                <a:latin typeface="Arial" charset="0"/>
                <a:cs typeface="Arial" charset="0"/>
              </a:defRPr>
            </a:lvl9pPr>
          </a:lstStyle>
          <a:p>
            <a:pPr eaLnBrk="1" hangingPunct="1"/>
            <a:fld id="{056C3FDD-119F-4037-82E9-58985A1E1DAE}" type="slidenum">
              <a:rPr lang="en-NZ" altLang="ja-JP">
                <a:latin typeface="Calibri" pitchFamily="34" charset="0"/>
              </a:rPr>
              <a:pPr eaLnBrk="1" hangingPunct="1"/>
              <a:t>5</a:t>
            </a:fld>
            <a:endParaRPr lang="en-NZ" altLang="ja-JP" dirty="0">
              <a:latin typeface="Calibri" pitchFamily="34" charset="0"/>
            </a:endParaRPr>
          </a:p>
        </p:txBody>
      </p:sp>
    </p:spTree>
    <p:extLst>
      <p:ext uri="{BB962C8B-B14F-4D97-AF65-F5344CB8AC3E}">
        <p14:creationId xmlns="" xmlns:p14="http://schemas.microsoft.com/office/powerpoint/2010/main" val="32565059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278435" indent="-278435">
              <a:spcBef>
                <a:spcPts val="2506"/>
              </a:spcBef>
              <a:buClr>
                <a:schemeClr val="accent1"/>
              </a:buClr>
              <a:buFont typeface="Wingdings" pitchFamily="2" charset="2"/>
              <a:buChar char="§"/>
            </a:pPr>
            <a:endParaRPr lang="en-NZ" altLang="ja-JP" dirty="0" smtClean="0"/>
          </a:p>
        </p:txBody>
      </p:sp>
      <p:sp>
        <p:nvSpPr>
          <p:cNvPr id="6246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75640" indent="-298323" eaLnBrk="0" hangingPunct="0">
              <a:defRPr>
                <a:solidFill>
                  <a:schemeClr val="tx1"/>
                </a:solidFill>
                <a:latin typeface="Arial" charset="0"/>
                <a:cs typeface="Arial" charset="0"/>
              </a:defRPr>
            </a:lvl2pPr>
            <a:lvl3pPr marL="1193292" indent="-238658" eaLnBrk="0" hangingPunct="0">
              <a:defRPr>
                <a:solidFill>
                  <a:schemeClr val="tx1"/>
                </a:solidFill>
                <a:latin typeface="Arial" charset="0"/>
                <a:cs typeface="Arial" charset="0"/>
              </a:defRPr>
            </a:lvl3pPr>
            <a:lvl4pPr marL="1670609" indent="-238658" eaLnBrk="0" hangingPunct="0">
              <a:defRPr>
                <a:solidFill>
                  <a:schemeClr val="tx1"/>
                </a:solidFill>
                <a:latin typeface="Arial" charset="0"/>
                <a:cs typeface="Arial" charset="0"/>
              </a:defRPr>
            </a:lvl4pPr>
            <a:lvl5pPr marL="2147926" indent="-238658" eaLnBrk="0" hangingPunct="0">
              <a:defRPr>
                <a:solidFill>
                  <a:schemeClr val="tx1"/>
                </a:solidFill>
                <a:latin typeface="Arial" charset="0"/>
                <a:cs typeface="Arial" charset="0"/>
              </a:defRPr>
            </a:lvl5pPr>
            <a:lvl6pPr marL="2625242" indent="-238658" eaLnBrk="0" fontAlgn="base" hangingPunct="0">
              <a:spcBef>
                <a:spcPct val="0"/>
              </a:spcBef>
              <a:spcAft>
                <a:spcPct val="0"/>
              </a:spcAft>
              <a:defRPr>
                <a:solidFill>
                  <a:schemeClr val="tx1"/>
                </a:solidFill>
                <a:latin typeface="Arial" charset="0"/>
                <a:cs typeface="Arial" charset="0"/>
              </a:defRPr>
            </a:lvl6pPr>
            <a:lvl7pPr marL="3102559" indent="-238658" eaLnBrk="0" fontAlgn="base" hangingPunct="0">
              <a:spcBef>
                <a:spcPct val="0"/>
              </a:spcBef>
              <a:spcAft>
                <a:spcPct val="0"/>
              </a:spcAft>
              <a:defRPr>
                <a:solidFill>
                  <a:schemeClr val="tx1"/>
                </a:solidFill>
                <a:latin typeface="Arial" charset="0"/>
                <a:cs typeface="Arial" charset="0"/>
              </a:defRPr>
            </a:lvl7pPr>
            <a:lvl8pPr marL="3579876" indent="-238658" eaLnBrk="0" fontAlgn="base" hangingPunct="0">
              <a:spcBef>
                <a:spcPct val="0"/>
              </a:spcBef>
              <a:spcAft>
                <a:spcPct val="0"/>
              </a:spcAft>
              <a:defRPr>
                <a:solidFill>
                  <a:schemeClr val="tx1"/>
                </a:solidFill>
                <a:latin typeface="Arial" charset="0"/>
                <a:cs typeface="Arial" charset="0"/>
              </a:defRPr>
            </a:lvl8pPr>
            <a:lvl9pPr marL="4057193" indent="-238658" eaLnBrk="0" fontAlgn="base" hangingPunct="0">
              <a:spcBef>
                <a:spcPct val="0"/>
              </a:spcBef>
              <a:spcAft>
                <a:spcPct val="0"/>
              </a:spcAft>
              <a:defRPr>
                <a:solidFill>
                  <a:schemeClr val="tx1"/>
                </a:solidFill>
                <a:latin typeface="Arial" charset="0"/>
                <a:cs typeface="Arial" charset="0"/>
              </a:defRPr>
            </a:lvl9pPr>
          </a:lstStyle>
          <a:p>
            <a:pPr eaLnBrk="1" hangingPunct="1"/>
            <a:fld id="{056C3FDD-119F-4037-82E9-58985A1E1DAE}" type="slidenum">
              <a:rPr lang="en-NZ" altLang="ja-JP">
                <a:latin typeface="Calibri" pitchFamily="34" charset="0"/>
              </a:rPr>
              <a:pPr eaLnBrk="1" hangingPunct="1"/>
              <a:t>6</a:t>
            </a:fld>
            <a:endParaRPr lang="en-NZ" altLang="ja-JP" dirty="0">
              <a:latin typeface="Calibri" pitchFamily="34" charset="0"/>
            </a:endParaRPr>
          </a:p>
        </p:txBody>
      </p:sp>
    </p:spTree>
    <p:extLst>
      <p:ext uri="{BB962C8B-B14F-4D97-AF65-F5344CB8AC3E}">
        <p14:creationId xmlns="" xmlns:p14="http://schemas.microsoft.com/office/powerpoint/2010/main" val="5406889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marL="278435" indent="-278435">
              <a:spcBef>
                <a:spcPts val="2506"/>
              </a:spcBef>
              <a:buClr>
                <a:schemeClr val="accent1"/>
              </a:buClr>
              <a:buFont typeface="Wingdings" pitchFamily="2" charset="2"/>
              <a:buChar char="§"/>
            </a:pPr>
            <a:endParaRPr lang="en-NZ" altLang="ja-JP" dirty="0" smtClean="0"/>
          </a:p>
        </p:txBody>
      </p:sp>
      <p:sp>
        <p:nvSpPr>
          <p:cNvPr id="62468" name="Slide Number Placeholder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cs typeface="Arial" charset="0"/>
              </a:defRPr>
            </a:lvl1pPr>
            <a:lvl2pPr marL="775640" indent="-298323" eaLnBrk="0" hangingPunct="0">
              <a:defRPr>
                <a:solidFill>
                  <a:schemeClr val="tx1"/>
                </a:solidFill>
                <a:latin typeface="Arial" charset="0"/>
                <a:cs typeface="Arial" charset="0"/>
              </a:defRPr>
            </a:lvl2pPr>
            <a:lvl3pPr marL="1193292" indent="-238658" eaLnBrk="0" hangingPunct="0">
              <a:defRPr>
                <a:solidFill>
                  <a:schemeClr val="tx1"/>
                </a:solidFill>
                <a:latin typeface="Arial" charset="0"/>
                <a:cs typeface="Arial" charset="0"/>
              </a:defRPr>
            </a:lvl3pPr>
            <a:lvl4pPr marL="1670609" indent="-238658" eaLnBrk="0" hangingPunct="0">
              <a:defRPr>
                <a:solidFill>
                  <a:schemeClr val="tx1"/>
                </a:solidFill>
                <a:latin typeface="Arial" charset="0"/>
                <a:cs typeface="Arial" charset="0"/>
              </a:defRPr>
            </a:lvl4pPr>
            <a:lvl5pPr marL="2147926" indent="-238658" eaLnBrk="0" hangingPunct="0">
              <a:defRPr>
                <a:solidFill>
                  <a:schemeClr val="tx1"/>
                </a:solidFill>
                <a:latin typeface="Arial" charset="0"/>
                <a:cs typeface="Arial" charset="0"/>
              </a:defRPr>
            </a:lvl5pPr>
            <a:lvl6pPr marL="2625242" indent="-238658" eaLnBrk="0" fontAlgn="base" hangingPunct="0">
              <a:spcBef>
                <a:spcPct val="0"/>
              </a:spcBef>
              <a:spcAft>
                <a:spcPct val="0"/>
              </a:spcAft>
              <a:defRPr>
                <a:solidFill>
                  <a:schemeClr val="tx1"/>
                </a:solidFill>
                <a:latin typeface="Arial" charset="0"/>
                <a:cs typeface="Arial" charset="0"/>
              </a:defRPr>
            </a:lvl6pPr>
            <a:lvl7pPr marL="3102559" indent="-238658" eaLnBrk="0" fontAlgn="base" hangingPunct="0">
              <a:spcBef>
                <a:spcPct val="0"/>
              </a:spcBef>
              <a:spcAft>
                <a:spcPct val="0"/>
              </a:spcAft>
              <a:defRPr>
                <a:solidFill>
                  <a:schemeClr val="tx1"/>
                </a:solidFill>
                <a:latin typeface="Arial" charset="0"/>
                <a:cs typeface="Arial" charset="0"/>
              </a:defRPr>
            </a:lvl7pPr>
            <a:lvl8pPr marL="3579876" indent="-238658" eaLnBrk="0" fontAlgn="base" hangingPunct="0">
              <a:spcBef>
                <a:spcPct val="0"/>
              </a:spcBef>
              <a:spcAft>
                <a:spcPct val="0"/>
              </a:spcAft>
              <a:defRPr>
                <a:solidFill>
                  <a:schemeClr val="tx1"/>
                </a:solidFill>
                <a:latin typeface="Arial" charset="0"/>
                <a:cs typeface="Arial" charset="0"/>
              </a:defRPr>
            </a:lvl8pPr>
            <a:lvl9pPr marL="4057193" indent="-238658" eaLnBrk="0" fontAlgn="base" hangingPunct="0">
              <a:spcBef>
                <a:spcPct val="0"/>
              </a:spcBef>
              <a:spcAft>
                <a:spcPct val="0"/>
              </a:spcAft>
              <a:defRPr>
                <a:solidFill>
                  <a:schemeClr val="tx1"/>
                </a:solidFill>
                <a:latin typeface="Arial" charset="0"/>
                <a:cs typeface="Arial" charset="0"/>
              </a:defRPr>
            </a:lvl9pPr>
          </a:lstStyle>
          <a:p>
            <a:pPr eaLnBrk="1" hangingPunct="1"/>
            <a:fld id="{056C3FDD-119F-4037-82E9-58985A1E1DAE}" type="slidenum">
              <a:rPr lang="en-NZ" altLang="ja-JP">
                <a:latin typeface="Calibri" pitchFamily="34" charset="0"/>
              </a:rPr>
              <a:pPr eaLnBrk="1" hangingPunct="1"/>
              <a:t>7</a:t>
            </a:fld>
            <a:endParaRPr lang="en-NZ" altLang="ja-JP" dirty="0">
              <a:latin typeface="Calibri" pitchFamily="34" charset="0"/>
            </a:endParaRPr>
          </a:p>
        </p:txBody>
      </p:sp>
    </p:spTree>
    <p:extLst>
      <p:ext uri="{BB962C8B-B14F-4D97-AF65-F5344CB8AC3E}">
        <p14:creationId xmlns="" xmlns:p14="http://schemas.microsoft.com/office/powerpoint/2010/main" val="12007807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smtClean="0"/>
          </a:p>
          <a:p>
            <a:r>
              <a:rPr lang="en-US" altLang="ja-JP" dirty="0" smtClean="0"/>
              <a:t>Learn by example</a:t>
            </a:r>
          </a:p>
          <a:p>
            <a:r>
              <a:rPr lang="en-US" altLang="ja-JP" dirty="0" smtClean="0"/>
              <a:t>Learn the difference</a:t>
            </a:r>
            <a:r>
              <a:rPr lang="en-US" altLang="ja-JP" baseline="0" dirty="0" smtClean="0"/>
              <a:t> between good and bad writing</a:t>
            </a:r>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8</a:t>
            </a:fld>
            <a:endParaRPr lang="en-NZ" dirty="0"/>
          </a:p>
        </p:txBody>
      </p:sp>
    </p:spTree>
    <p:extLst>
      <p:ext uri="{BB962C8B-B14F-4D97-AF65-F5344CB8AC3E}">
        <p14:creationId xmlns="" xmlns:p14="http://schemas.microsoft.com/office/powerpoint/2010/main" val="18185286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smtClean="0"/>
          </a:p>
          <a:p>
            <a:r>
              <a:rPr lang="en-US" altLang="ja-JP" dirty="0" smtClean="0"/>
              <a:t>Learn by example</a:t>
            </a:r>
          </a:p>
          <a:p>
            <a:r>
              <a:rPr lang="en-US" altLang="ja-JP" dirty="0" smtClean="0"/>
              <a:t>Learn the difference</a:t>
            </a:r>
            <a:r>
              <a:rPr lang="en-US" altLang="ja-JP" baseline="0" dirty="0" smtClean="0"/>
              <a:t> between good and bad writing</a:t>
            </a:r>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9</a:t>
            </a:fld>
            <a:endParaRPr lang="en-NZ" dirty="0"/>
          </a:p>
        </p:txBody>
      </p:sp>
    </p:spTree>
    <p:extLst>
      <p:ext uri="{BB962C8B-B14F-4D97-AF65-F5344CB8AC3E}">
        <p14:creationId xmlns="" xmlns:p14="http://schemas.microsoft.com/office/powerpoint/2010/main" val="18185286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ja-JP" dirty="0" smtClean="0"/>
          </a:p>
          <a:p>
            <a:r>
              <a:rPr lang="en-US" altLang="ja-JP" dirty="0" smtClean="0"/>
              <a:t>Learn by example</a:t>
            </a:r>
          </a:p>
          <a:p>
            <a:r>
              <a:rPr lang="en-US" altLang="ja-JP" dirty="0" smtClean="0"/>
              <a:t>Learn the difference</a:t>
            </a:r>
            <a:r>
              <a:rPr lang="en-US" altLang="ja-JP" baseline="0" dirty="0" smtClean="0"/>
              <a:t> between good and bad writing</a:t>
            </a:r>
            <a:endParaRPr lang="en-US" altLang="ja-JP" dirty="0"/>
          </a:p>
        </p:txBody>
      </p:sp>
      <p:sp>
        <p:nvSpPr>
          <p:cNvPr id="4" name="Slide Number Placeholder 3"/>
          <p:cNvSpPr>
            <a:spLocks noGrp="1"/>
          </p:cNvSpPr>
          <p:nvPr>
            <p:ph type="sldNum" sz="quarter" idx="10"/>
          </p:nvPr>
        </p:nvSpPr>
        <p:spPr/>
        <p:txBody>
          <a:bodyPr/>
          <a:lstStyle/>
          <a:p>
            <a:fld id="{0A51F9BD-5DF6-4FC3-9F68-897DBA21851A}" type="slidenum">
              <a:rPr lang="en-NZ" smtClean="0"/>
              <a:pPr/>
              <a:t>10</a:t>
            </a:fld>
            <a:endParaRPr lang="en-NZ" dirty="0"/>
          </a:p>
        </p:txBody>
      </p:sp>
    </p:spTree>
    <p:extLst>
      <p:ext uri="{BB962C8B-B14F-4D97-AF65-F5344CB8AC3E}">
        <p14:creationId xmlns="" xmlns:p14="http://schemas.microsoft.com/office/powerpoint/2010/main" val="1818528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BDA71EA7-1E33-440E-9F7A-72DB838DBB20}" type="datetimeFigureOut">
              <a:rPr lang="es-ES" smtClean="0"/>
              <a:pPr/>
              <a:t>02/10/2015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20DC6FB-F8B1-4284-933F-6849AF7CD752}"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A71EA7-1E33-440E-9F7A-72DB838DBB20}" type="datetimeFigureOut">
              <a:rPr lang="es-ES" smtClean="0"/>
              <a:pPr/>
              <a:t>02/10/2015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20DC6FB-F8B1-4284-933F-6849AF7CD752}"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A71EA7-1E33-440E-9F7A-72DB838DBB20}" type="datetimeFigureOut">
              <a:rPr lang="es-ES" smtClean="0"/>
              <a:pPr/>
              <a:t>02/10/2015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20DC6FB-F8B1-4284-933F-6849AF7CD752}" type="slidenum">
              <a:rPr lang="es-ES" smtClean="0"/>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6_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F2AE7022-7237-4923-8AD8-50E9DAF5E693}" type="slidenum">
              <a:rPr lang="en-US" smtClean="0"/>
              <a:pPr/>
              <a:t>‹Nº›</a:t>
            </a:fld>
            <a:endParaRPr lang="en-US" dirty="0"/>
          </a:p>
        </p:txBody>
      </p:sp>
      <p:sp>
        <p:nvSpPr>
          <p:cNvPr id="7" name="Chord 6"/>
          <p:cNvSpPr/>
          <p:nvPr userDrawn="1"/>
        </p:nvSpPr>
        <p:spPr>
          <a:xfrm rot="17520000">
            <a:off x="248867" y="-1427533"/>
            <a:ext cx="2895600" cy="2895600"/>
          </a:xfrm>
          <a:prstGeom prst="chord">
            <a:avLst/>
          </a:prstGeom>
          <a:solidFill>
            <a:schemeClr val="accent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TextBox 7"/>
          <p:cNvSpPr txBox="1"/>
          <p:nvPr userDrawn="1"/>
        </p:nvSpPr>
        <p:spPr>
          <a:xfrm>
            <a:off x="467597" y="375047"/>
            <a:ext cx="2458140" cy="461665"/>
          </a:xfrm>
          <a:prstGeom prst="rect">
            <a:avLst/>
          </a:prstGeom>
          <a:noFill/>
        </p:spPr>
        <p:txBody>
          <a:bodyPr wrap="square" rtlCol="0">
            <a:spAutoFit/>
          </a:bodyPr>
          <a:lstStyle/>
          <a:p>
            <a:pPr algn="ctr"/>
            <a:r>
              <a:rPr lang="en-US" sz="2400" dirty="0" smtClean="0">
                <a:solidFill>
                  <a:schemeClr val="bg1"/>
                </a:solidFill>
              </a:rPr>
              <a:t>Journal selection</a:t>
            </a:r>
            <a:endParaRPr lang="en-US" sz="2400" dirty="0">
              <a:solidFill>
                <a:schemeClr val="bg1"/>
              </a:solidFill>
            </a:endParaRPr>
          </a:p>
        </p:txBody>
      </p:sp>
      <p:sp>
        <p:nvSpPr>
          <p:cNvPr id="9" name="Title 1"/>
          <p:cNvSpPr>
            <a:spLocks noGrp="1"/>
          </p:cNvSpPr>
          <p:nvPr>
            <p:ph type="title"/>
          </p:nvPr>
        </p:nvSpPr>
        <p:spPr>
          <a:xfrm>
            <a:off x="3276600" y="274638"/>
            <a:ext cx="5867400" cy="854281"/>
          </a:xfrm>
        </p:spPr>
        <p:txBody>
          <a:bodyPr>
            <a:noAutofit/>
          </a:bodyPr>
          <a:lstStyle>
            <a:lvl1pPr algn="l">
              <a:defRPr sz="4000"/>
            </a:lvl1pPr>
          </a:lstStyle>
          <a:p>
            <a:r>
              <a:rPr lang="en-US" dirty="0" smtClean="0"/>
              <a:t>Click to edit Master title style</a:t>
            </a:r>
            <a:endParaRPr lang="en-US" dirty="0"/>
          </a:p>
        </p:txBody>
      </p:sp>
    </p:spTree>
    <p:extLst>
      <p:ext uri="{BB962C8B-B14F-4D97-AF65-F5344CB8AC3E}">
        <p14:creationId xmlns="" xmlns:p14="http://schemas.microsoft.com/office/powerpoint/2010/main" val="1930243555"/>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F2AE7022-7237-4923-8AD8-50E9DAF5E693}" type="slidenum">
              <a:rPr lang="en-US" smtClean="0"/>
              <a:pPr/>
              <a:t>‹Nº›</a:t>
            </a:fld>
            <a:endParaRPr lang="en-US" dirty="0"/>
          </a:p>
        </p:txBody>
      </p:sp>
      <p:sp>
        <p:nvSpPr>
          <p:cNvPr id="9" name="Content Placeholder 2"/>
          <p:cNvSpPr>
            <a:spLocks noGrp="1"/>
          </p:cNvSpPr>
          <p:nvPr>
            <p:ph idx="1"/>
          </p:nvPr>
        </p:nvSpPr>
        <p:spPr>
          <a:xfrm>
            <a:off x="457200" y="1600200"/>
            <a:ext cx="8229600" cy="4525963"/>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0" name="Title Placeholder 1"/>
          <p:cNvSpPr>
            <a:spLocks noGrp="1"/>
          </p:cNvSpPr>
          <p:nvPr>
            <p:ph type="title"/>
          </p:nvPr>
        </p:nvSpPr>
        <p:spPr>
          <a:xfrm>
            <a:off x="457200" y="274638"/>
            <a:ext cx="8229600" cy="854281"/>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Tree>
    <p:extLst>
      <p:ext uri="{BB962C8B-B14F-4D97-AF65-F5344CB8AC3E}">
        <p14:creationId xmlns="" xmlns:p14="http://schemas.microsoft.com/office/powerpoint/2010/main" val="35453461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5_Title Only">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dirty="0">
              <a:solidFill>
                <a:srgbClr val="494949"/>
              </a:solidFill>
            </a:endParaRPr>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F2AE7022-7237-4923-8AD8-50E9DAF5E693}" type="slidenum">
              <a:rPr lang="en-US" smtClean="0">
                <a:solidFill>
                  <a:srgbClr val="494949"/>
                </a:solidFill>
              </a:rPr>
              <a:pPr/>
              <a:t>‹Nº›</a:t>
            </a:fld>
            <a:endParaRPr lang="en-US" dirty="0">
              <a:solidFill>
                <a:srgbClr val="494949"/>
              </a:solidFill>
            </a:endParaRPr>
          </a:p>
        </p:txBody>
      </p:sp>
      <p:sp>
        <p:nvSpPr>
          <p:cNvPr id="9" name="Title 1"/>
          <p:cNvSpPr>
            <a:spLocks noGrp="1"/>
          </p:cNvSpPr>
          <p:nvPr>
            <p:ph type="title"/>
          </p:nvPr>
        </p:nvSpPr>
        <p:spPr>
          <a:xfrm>
            <a:off x="3276600" y="274638"/>
            <a:ext cx="5867400" cy="854281"/>
          </a:xfrm>
        </p:spPr>
        <p:txBody>
          <a:bodyPr>
            <a:noAutofit/>
          </a:bodyPr>
          <a:lstStyle>
            <a:lvl1pPr algn="l">
              <a:defRPr sz="4000"/>
            </a:lvl1pPr>
          </a:lstStyle>
          <a:p>
            <a:r>
              <a:rPr lang="en-US" smtClean="0"/>
              <a:t>Click to edit Master title style</a:t>
            </a:r>
            <a:endParaRPr lang="en-US" dirty="0"/>
          </a:p>
        </p:txBody>
      </p:sp>
      <p:sp>
        <p:nvSpPr>
          <p:cNvPr id="7" name="Chord 6"/>
          <p:cNvSpPr/>
          <p:nvPr/>
        </p:nvSpPr>
        <p:spPr>
          <a:xfrm rot="17520000">
            <a:off x="248867" y="-1427533"/>
            <a:ext cx="2895600" cy="2895600"/>
          </a:xfrm>
          <a:prstGeom prst="chord">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8" name="TextBox 7"/>
          <p:cNvSpPr txBox="1"/>
          <p:nvPr/>
        </p:nvSpPr>
        <p:spPr>
          <a:xfrm>
            <a:off x="457200" y="228600"/>
            <a:ext cx="2520359" cy="830997"/>
          </a:xfrm>
          <a:prstGeom prst="rect">
            <a:avLst/>
          </a:prstGeom>
          <a:noFill/>
        </p:spPr>
        <p:txBody>
          <a:bodyPr wrap="square" rtlCol="0">
            <a:spAutoFit/>
          </a:bodyPr>
          <a:lstStyle/>
          <a:p>
            <a:pPr algn="ctr"/>
            <a:r>
              <a:rPr lang="en-US" sz="2400" dirty="0" smtClean="0">
                <a:solidFill>
                  <a:prstClr val="white"/>
                </a:solidFill>
              </a:rPr>
              <a:t>Coverage and Staffing Plan</a:t>
            </a:r>
            <a:endParaRPr lang="en-US" sz="2400" dirty="0">
              <a:solidFill>
                <a:prstClr val="white"/>
              </a:solidFill>
            </a:endParaRPr>
          </a:p>
        </p:txBody>
      </p:sp>
      <p:sp>
        <p:nvSpPr>
          <p:cNvPr id="10" name="Chord 9"/>
          <p:cNvSpPr/>
          <p:nvPr userDrawn="1"/>
        </p:nvSpPr>
        <p:spPr>
          <a:xfrm rot="17520000">
            <a:off x="248867" y="-1427533"/>
            <a:ext cx="2895600" cy="2895600"/>
          </a:xfrm>
          <a:prstGeom prst="chord">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prstClr val="white"/>
              </a:solidFill>
            </a:endParaRPr>
          </a:p>
        </p:txBody>
      </p:sp>
      <p:sp>
        <p:nvSpPr>
          <p:cNvPr id="11" name="TextBox 10"/>
          <p:cNvSpPr txBox="1"/>
          <p:nvPr userDrawn="1"/>
        </p:nvSpPr>
        <p:spPr>
          <a:xfrm>
            <a:off x="629867" y="235803"/>
            <a:ext cx="2133600" cy="830997"/>
          </a:xfrm>
          <a:prstGeom prst="rect">
            <a:avLst/>
          </a:prstGeom>
          <a:noFill/>
        </p:spPr>
        <p:txBody>
          <a:bodyPr wrap="square" rtlCol="0">
            <a:spAutoFit/>
          </a:bodyPr>
          <a:lstStyle/>
          <a:p>
            <a:pPr algn="ctr"/>
            <a:r>
              <a:rPr lang="en-US" sz="2400" dirty="0" smtClean="0">
                <a:solidFill>
                  <a:prstClr val="white"/>
                </a:solidFill>
              </a:rPr>
              <a:t>Manuscript structure</a:t>
            </a:r>
            <a:endParaRPr lang="en-US" sz="2400" dirty="0">
              <a:solidFill>
                <a:prstClr val="white"/>
              </a:solidFill>
            </a:endParaRPr>
          </a:p>
        </p:txBody>
      </p:sp>
    </p:spTree>
    <p:extLst>
      <p:ext uri="{BB962C8B-B14F-4D97-AF65-F5344CB8AC3E}">
        <p14:creationId xmlns="" xmlns:p14="http://schemas.microsoft.com/office/powerpoint/2010/main" val="91876821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BDA71EA7-1E33-440E-9F7A-72DB838DBB20}" type="datetimeFigureOut">
              <a:rPr lang="es-ES" smtClean="0"/>
              <a:pPr/>
              <a:t>02/10/2015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20DC6FB-F8B1-4284-933F-6849AF7CD752}"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BDA71EA7-1E33-440E-9F7A-72DB838DBB20}" type="datetimeFigureOut">
              <a:rPr lang="es-ES" smtClean="0"/>
              <a:pPr/>
              <a:t>02/10/2015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620DC6FB-F8B1-4284-933F-6849AF7CD752}"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BDA71EA7-1E33-440E-9F7A-72DB838DBB20}" type="datetimeFigureOut">
              <a:rPr lang="es-ES" smtClean="0"/>
              <a:pPr/>
              <a:t>02/10/2015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20DC6FB-F8B1-4284-933F-6849AF7CD752}"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BDA71EA7-1E33-440E-9F7A-72DB838DBB20}" type="datetimeFigureOut">
              <a:rPr lang="es-ES" smtClean="0"/>
              <a:pPr/>
              <a:t>02/10/2015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620DC6FB-F8B1-4284-933F-6849AF7CD752}"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BDA71EA7-1E33-440E-9F7A-72DB838DBB20}" type="datetimeFigureOut">
              <a:rPr lang="es-ES" smtClean="0"/>
              <a:pPr/>
              <a:t>02/10/2015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620DC6FB-F8B1-4284-933F-6849AF7CD752}"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DA71EA7-1E33-440E-9F7A-72DB838DBB20}" type="datetimeFigureOut">
              <a:rPr lang="es-ES" smtClean="0"/>
              <a:pPr/>
              <a:t>02/10/2015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620DC6FB-F8B1-4284-933F-6849AF7CD752}"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DA71EA7-1E33-440E-9F7A-72DB838DBB20}" type="datetimeFigureOut">
              <a:rPr lang="es-ES" smtClean="0"/>
              <a:pPr/>
              <a:t>02/10/2015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20DC6FB-F8B1-4284-933F-6849AF7CD752}"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BDA71EA7-1E33-440E-9F7A-72DB838DBB20}" type="datetimeFigureOut">
              <a:rPr lang="es-ES" smtClean="0"/>
              <a:pPr/>
              <a:t>02/10/2015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620DC6FB-F8B1-4284-933F-6849AF7CD752}"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71EA7-1E33-440E-9F7A-72DB838DBB20}" type="datetimeFigureOut">
              <a:rPr lang="es-ES" smtClean="0"/>
              <a:pPr/>
              <a:t>02/10/2015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20DC6FB-F8B1-4284-933F-6849AF7CD752}"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Parte 2</a:t>
            </a:r>
            <a:endParaRPr lang="es-ES" dirty="0"/>
          </a:p>
        </p:txBody>
      </p:sp>
      <p:sp>
        <p:nvSpPr>
          <p:cNvPr id="3" name="2 Subtítulo"/>
          <p:cNvSpPr>
            <a:spLocks noGrp="1"/>
          </p:cNvSpPr>
          <p:nvPr>
            <p:ph type="subTitle" idx="1"/>
          </p:nvPr>
        </p:nvSpPr>
        <p:spPr/>
        <p:txBody>
          <a:bodyPr/>
          <a:lstStyle/>
          <a:p>
            <a:endParaRPr lang="es-E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5080" y="274638"/>
            <a:ext cx="5867400" cy="854281"/>
          </a:xfrm>
        </p:spPr>
        <p:txBody>
          <a:bodyPr/>
          <a:lstStyle/>
          <a:p>
            <a:pPr algn="ctr"/>
            <a:r>
              <a:rPr lang="en-US" dirty="0" smtClean="0"/>
              <a:t>Tips to identify the most suitable journal</a:t>
            </a:r>
            <a:endParaRPr lang="en-US" dirty="0"/>
          </a:p>
        </p:txBody>
      </p:sp>
      <p:sp>
        <p:nvSpPr>
          <p:cNvPr id="9" name="Rectangle 8"/>
          <p:cNvSpPr/>
          <p:nvPr/>
        </p:nvSpPr>
        <p:spPr>
          <a:xfrm>
            <a:off x="838200" y="1600200"/>
            <a:ext cx="7391400" cy="4648200"/>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3" name="Rounded Rectangle 2"/>
          <p:cNvSpPr/>
          <p:nvPr/>
        </p:nvSpPr>
        <p:spPr>
          <a:xfrm>
            <a:off x="1259632" y="2348880"/>
            <a:ext cx="3168352" cy="1368152"/>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t>Identify the interests of the </a:t>
            </a:r>
            <a:r>
              <a:rPr lang="en-US" sz="2800" b="1" i="1" dirty="0" smtClean="0">
                <a:solidFill>
                  <a:srgbClr val="FFFF00"/>
                </a:solidFill>
              </a:rPr>
              <a:t>journal editor</a:t>
            </a:r>
            <a:endParaRPr lang="en-US" sz="2800" b="1" i="1" dirty="0">
              <a:solidFill>
                <a:srgbClr val="FFFF00"/>
              </a:solidFill>
            </a:endParaRPr>
          </a:p>
        </p:txBody>
      </p:sp>
      <p:sp>
        <p:nvSpPr>
          <p:cNvPr id="10" name="Rounded Rectangle 9"/>
          <p:cNvSpPr/>
          <p:nvPr/>
        </p:nvSpPr>
        <p:spPr>
          <a:xfrm>
            <a:off x="1259632" y="4221088"/>
            <a:ext cx="3168352" cy="1368152"/>
          </a:xfrm>
          <a:prstGeom prst="roundRect">
            <a:avLst/>
          </a:prstGeom>
          <a:solidFill>
            <a:schemeClr val="tx2"/>
          </a:solidFill>
          <a:ln>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t>Identify the interests of the </a:t>
            </a:r>
            <a:r>
              <a:rPr lang="en-US" sz="2800" b="1" i="1" dirty="0" smtClean="0">
                <a:solidFill>
                  <a:srgbClr val="FFFF00"/>
                </a:solidFill>
              </a:rPr>
              <a:t>readers</a:t>
            </a:r>
            <a:endParaRPr lang="en-US" sz="2800" b="1" i="1" dirty="0">
              <a:solidFill>
                <a:srgbClr val="FFFF00"/>
              </a:solidFill>
            </a:endParaRPr>
          </a:p>
        </p:txBody>
      </p:sp>
      <p:sp>
        <p:nvSpPr>
          <p:cNvPr id="11" name="Rounded Rectangle 10"/>
          <p:cNvSpPr/>
          <p:nvPr/>
        </p:nvSpPr>
        <p:spPr>
          <a:xfrm>
            <a:off x="4644008" y="2348880"/>
            <a:ext cx="3168352" cy="1368152"/>
          </a:xfrm>
          <a:prstGeom prst="roundRect">
            <a:avLst/>
          </a:prstGeom>
          <a:solidFill>
            <a:schemeClr val="bg1"/>
          </a:solidFill>
          <a:ln w="19050" cmpd="sng"/>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Font typeface="Arial"/>
              <a:buChar char="•"/>
            </a:pPr>
            <a:r>
              <a:rPr lang="en-US" sz="2800" b="1" dirty="0" smtClean="0">
                <a:solidFill>
                  <a:schemeClr val="accent1"/>
                </a:solidFill>
              </a:rPr>
              <a:t>Editorials</a:t>
            </a:r>
          </a:p>
          <a:p>
            <a:pPr marL="457200" indent="-457200">
              <a:buFont typeface="Arial"/>
              <a:buChar char="•"/>
            </a:pPr>
            <a:r>
              <a:rPr lang="en-US" sz="2800" b="1" dirty="0" smtClean="0">
                <a:solidFill>
                  <a:schemeClr val="accent1"/>
                </a:solidFill>
              </a:rPr>
              <a:t>Review articles</a:t>
            </a:r>
          </a:p>
          <a:p>
            <a:pPr marL="457200" indent="-457200">
              <a:buFont typeface="Arial"/>
              <a:buChar char="•"/>
            </a:pPr>
            <a:r>
              <a:rPr lang="en-US" sz="2800" b="1" dirty="0" smtClean="0">
                <a:solidFill>
                  <a:schemeClr val="accent1"/>
                </a:solidFill>
              </a:rPr>
              <a:t>Special issues</a:t>
            </a:r>
            <a:endParaRPr lang="en-US" sz="2800" b="1" dirty="0">
              <a:solidFill>
                <a:schemeClr val="accent1"/>
              </a:solidFill>
            </a:endParaRPr>
          </a:p>
        </p:txBody>
      </p:sp>
      <p:sp>
        <p:nvSpPr>
          <p:cNvPr id="12" name="Rounded Rectangle 11"/>
          <p:cNvSpPr/>
          <p:nvPr/>
        </p:nvSpPr>
        <p:spPr>
          <a:xfrm>
            <a:off x="4644008" y="4221088"/>
            <a:ext cx="3168352" cy="1368152"/>
          </a:xfrm>
          <a:prstGeom prst="roundRect">
            <a:avLst/>
          </a:prstGeom>
          <a:solidFill>
            <a:schemeClr val="bg1"/>
          </a:solidFill>
          <a:ln w="19050" cmpd="sng">
            <a:solidFill>
              <a:srgbClr val="B5002F"/>
            </a:solid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Font typeface="Arial"/>
              <a:buChar char="•"/>
            </a:pPr>
            <a:r>
              <a:rPr lang="en-US" sz="2800" b="1" dirty="0" smtClean="0">
                <a:solidFill>
                  <a:schemeClr val="tx2"/>
                </a:solidFill>
              </a:rPr>
              <a:t>Most viewed</a:t>
            </a:r>
          </a:p>
          <a:p>
            <a:pPr marL="457200" indent="-457200">
              <a:buFont typeface="Arial"/>
              <a:buChar char="•"/>
            </a:pPr>
            <a:r>
              <a:rPr lang="en-US" sz="2800" b="1" dirty="0" smtClean="0">
                <a:solidFill>
                  <a:schemeClr val="tx2"/>
                </a:solidFill>
              </a:rPr>
              <a:t>Most cited</a:t>
            </a:r>
            <a:endParaRPr lang="en-US" sz="2800" b="1" dirty="0">
              <a:solidFill>
                <a:schemeClr val="tx2"/>
              </a:solidFill>
            </a:endParaRPr>
          </a:p>
        </p:txBody>
      </p:sp>
    </p:spTree>
    <p:extLst>
      <p:ext uri="{BB962C8B-B14F-4D97-AF65-F5344CB8AC3E}">
        <p14:creationId xmlns="" xmlns:p14="http://schemas.microsoft.com/office/powerpoint/2010/main" val="397565123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bg/>
                                          </p:spTgt>
                                        </p:tgtEl>
                                        <p:attrNameLst>
                                          <p:attrName>style.visibility</p:attrName>
                                        </p:attrNameLst>
                                      </p:cBhvr>
                                      <p:to>
                                        <p:strVal val="visible"/>
                                      </p:to>
                                    </p:set>
                                    <p:animEffect transition="in" filter="fade">
                                      <p:cBhvr>
                                        <p:cTn id="7" dur="500"/>
                                        <p:tgtEl>
                                          <p:spTgt spid="12">
                                            <p:bg/>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animEffect transition="in" filter="fade">
                                      <p:cBhvr>
                                        <p:cTn id="11" dur="500"/>
                                        <p:tgtEl>
                                          <p:spTgt spid="12">
                                            <p:txEl>
                                              <p:pRg st="0" end="0"/>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2">
                                            <p:txEl>
                                              <p:pRg st="1" end="1"/>
                                            </p:txEl>
                                          </p:spTgt>
                                        </p:tgtEl>
                                        <p:attrNameLst>
                                          <p:attrName>style.visibility</p:attrName>
                                        </p:attrNameLst>
                                      </p:cBhvr>
                                      <p:to>
                                        <p:strVal val="visible"/>
                                      </p:to>
                                    </p:set>
                                    <p:animEffect transition="in" filter="fade">
                                      <p:cBhvr>
                                        <p:cTn id="15" dur="500"/>
                                        <p:tgtEl>
                                          <p:spTgt spid="1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5080" y="274638"/>
            <a:ext cx="5867400" cy="854281"/>
          </a:xfrm>
        </p:spPr>
        <p:txBody>
          <a:bodyPr/>
          <a:lstStyle/>
          <a:p>
            <a:pPr algn="ctr"/>
            <a:r>
              <a:rPr lang="en-US" dirty="0" smtClean="0"/>
              <a:t>Tips to identify the most suitable journal</a:t>
            </a:r>
            <a:endParaRPr lang="en-US" dirty="0"/>
          </a:p>
        </p:txBody>
      </p:sp>
      <p:sp>
        <p:nvSpPr>
          <p:cNvPr id="9" name="Rectangle 8"/>
          <p:cNvSpPr/>
          <p:nvPr/>
        </p:nvSpPr>
        <p:spPr>
          <a:xfrm>
            <a:off x="179512" y="1600200"/>
            <a:ext cx="8712968" cy="4648200"/>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15" name="Rounded Rectangle 14"/>
          <p:cNvSpPr/>
          <p:nvPr/>
        </p:nvSpPr>
        <p:spPr>
          <a:xfrm>
            <a:off x="6084258" y="3368921"/>
            <a:ext cx="2736304" cy="1220283"/>
          </a:xfrm>
          <a:prstGeom prst="roundRect">
            <a:avLst/>
          </a:prstGeom>
          <a:solidFill>
            <a:schemeClr val="bg1"/>
          </a:solidFill>
          <a:ln w="19050" cmpd="sng">
            <a:solidFill>
              <a:srgbClr val="512AAD"/>
            </a:solid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Font typeface="Arial"/>
              <a:buChar char="•"/>
            </a:pPr>
            <a:r>
              <a:rPr lang="en-US" sz="2400" b="1" dirty="0" smtClean="0">
                <a:solidFill>
                  <a:srgbClr val="512AAD"/>
                </a:solidFill>
              </a:rPr>
              <a:t>Most viewed</a:t>
            </a:r>
          </a:p>
          <a:p>
            <a:pPr marL="457200" indent="-457200">
              <a:buFont typeface="Arial"/>
              <a:buChar char="•"/>
            </a:pPr>
            <a:r>
              <a:rPr lang="en-US" sz="2400" b="1" dirty="0" smtClean="0">
                <a:solidFill>
                  <a:srgbClr val="512AAD"/>
                </a:solidFill>
              </a:rPr>
              <a:t>Most cited</a:t>
            </a:r>
            <a:endParaRPr lang="en-US" sz="2400" b="1" dirty="0">
              <a:solidFill>
                <a:srgbClr val="512AAD"/>
              </a:solidFill>
            </a:endParaRPr>
          </a:p>
        </p:txBody>
      </p:sp>
      <p:sp>
        <p:nvSpPr>
          <p:cNvPr id="16" name="Rounded Rectangle 15"/>
          <p:cNvSpPr/>
          <p:nvPr/>
        </p:nvSpPr>
        <p:spPr>
          <a:xfrm>
            <a:off x="251610" y="3385005"/>
            <a:ext cx="2736304" cy="1220283"/>
          </a:xfrm>
          <a:prstGeom prst="roundRect">
            <a:avLst/>
          </a:prstGeom>
          <a:solidFill>
            <a:schemeClr val="bg1"/>
          </a:solidFill>
          <a:ln w="19050" cmpd="sng">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Font typeface="Arial"/>
              <a:buChar char="•"/>
            </a:pPr>
            <a:r>
              <a:rPr lang="en-US" sz="2400" b="1" dirty="0" smtClean="0">
                <a:solidFill>
                  <a:schemeClr val="accent3"/>
                </a:solidFill>
              </a:rPr>
              <a:t>Most viewed</a:t>
            </a:r>
          </a:p>
          <a:p>
            <a:pPr marL="457200" indent="-457200">
              <a:buFont typeface="Arial"/>
              <a:buChar char="•"/>
            </a:pPr>
            <a:r>
              <a:rPr lang="en-US" sz="2400" b="1" dirty="0" smtClean="0">
                <a:solidFill>
                  <a:schemeClr val="accent3"/>
                </a:solidFill>
              </a:rPr>
              <a:t>Most cited</a:t>
            </a:r>
            <a:endParaRPr lang="en-US" sz="2400" b="1" dirty="0">
              <a:solidFill>
                <a:schemeClr val="accent3"/>
              </a:solidFill>
            </a:endParaRPr>
          </a:p>
        </p:txBody>
      </p:sp>
      <p:sp>
        <p:nvSpPr>
          <p:cNvPr id="17" name="Rounded Rectangle 16"/>
          <p:cNvSpPr/>
          <p:nvPr/>
        </p:nvSpPr>
        <p:spPr>
          <a:xfrm>
            <a:off x="3167934" y="3366861"/>
            <a:ext cx="2736304" cy="1220283"/>
          </a:xfrm>
          <a:prstGeom prst="roundRect">
            <a:avLst/>
          </a:prstGeom>
          <a:solidFill>
            <a:schemeClr val="bg1"/>
          </a:solidFill>
          <a:ln w="19050" cmpd="sng">
            <a:solidFill>
              <a:srgbClr val="E85100"/>
            </a:solid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Font typeface="Arial"/>
              <a:buChar char="•"/>
            </a:pPr>
            <a:r>
              <a:rPr lang="en-US" sz="2400" b="1" dirty="0" smtClean="0">
                <a:solidFill>
                  <a:srgbClr val="E85100"/>
                </a:solidFill>
              </a:rPr>
              <a:t>Most viewed</a:t>
            </a:r>
          </a:p>
          <a:p>
            <a:pPr marL="457200" indent="-457200">
              <a:buFont typeface="Arial"/>
              <a:buChar char="•"/>
            </a:pPr>
            <a:r>
              <a:rPr lang="en-US" sz="2400" b="1" dirty="0" smtClean="0">
                <a:solidFill>
                  <a:srgbClr val="E85100"/>
                </a:solidFill>
              </a:rPr>
              <a:t>Most cited</a:t>
            </a:r>
            <a:endParaRPr lang="en-US" sz="2400" b="1" dirty="0">
              <a:solidFill>
                <a:srgbClr val="E85100"/>
              </a:solidFill>
            </a:endParaRPr>
          </a:p>
        </p:txBody>
      </p:sp>
      <p:sp>
        <p:nvSpPr>
          <p:cNvPr id="5" name="Rounded Rectangle 4"/>
          <p:cNvSpPr/>
          <p:nvPr/>
        </p:nvSpPr>
        <p:spPr>
          <a:xfrm>
            <a:off x="3165748" y="5176356"/>
            <a:ext cx="2736304" cy="432048"/>
          </a:xfrm>
          <a:prstGeom prst="round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solidFill>
                  <a:schemeClr val="bg1"/>
                </a:solidFill>
              </a:rPr>
              <a:t>Manuscript</a:t>
            </a:r>
            <a:endParaRPr lang="en-US" sz="2800" b="1" dirty="0">
              <a:solidFill>
                <a:schemeClr val="bg1"/>
              </a:solidFill>
            </a:endParaRPr>
          </a:p>
        </p:txBody>
      </p:sp>
      <p:sp>
        <p:nvSpPr>
          <p:cNvPr id="3" name="Rounded Rectangle 2"/>
          <p:cNvSpPr/>
          <p:nvPr/>
        </p:nvSpPr>
        <p:spPr>
          <a:xfrm>
            <a:off x="2625688" y="1988840"/>
            <a:ext cx="3816424" cy="648072"/>
          </a:xfrm>
          <a:prstGeom prst="round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t>Reader’s interests</a:t>
            </a:r>
            <a:endParaRPr lang="en-US" sz="3200" b="1" dirty="0"/>
          </a:p>
        </p:txBody>
      </p:sp>
      <p:sp>
        <p:nvSpPr>
          <p:cNvPr id="10" name="TextBox 9"/>
          <p:cNvSpPr txBox="1"/>
          <p:nvPr/>
        </p:nvSpPr>
        <p:spPr>
          <a:xfrm>
            <a:off x="251610" y="2924944"/>
            <a:ext cx="2736304" cy="523220"/>
          </a:xfrm>
          <a:prstGeom prst="rect">
            <a:avLst/>
          </a:prstGeom>
          <a:noFill/>
        </p:spPr>
        <p:txBody>
          <a:bodyPr wrap="square" rtlCol="0">
            <a:spAutoFit/>
          </a:bodyPr>
          <a:lstStyle/>
          <a:p>
            <a:pPr algn="ctr"/>
            <a:r>
              <a:rPr lang="en-US" sz="2800" b="1" dirty="0" smtClean="0">
                <a:solidFill>
                  <a:schemeClr val="accent3"/>
                </a:solidFill>
              </a:rPr>
              <a:t>Journal A</a:t>
            </a:r>
            <a:endParaRPr lang="en-US" sz="2800" b="1" dirty="0">
              <a:solidFill>
                <a:schemeClr val="accent3"/>
              </a:solidFill>
            </a:endParaRPr>
          </a:p>
        </p:txBody>
      </p:sp>
      <p:sp>
        <p:nvSpPr>
          <p:cNvPr id="11" name="TextBox 10"/>
          <p:cNvSpPr txBox="1"/>
          <p:nvPr/>
        </p:nvSpPr>
        <p:spPr>
          <a:xfrm>
            <a:off x="3196623" y="2924944"/>
            <a:ext cx="2736304" cy="523220"/>
          </a:xfrm>
          <a:prstGeom prst="rect">
            <a:avLst/>
          </a:prstGeom>
          <a:noFill/>
        </p:spPr>
        <p:txBody>
          <a:bodyPr wrap="square" rtlCol="0">
            <a:spAutoFit/>
          </a:bodyPr>
          <a:lstStyle/>
          <a:p>
            <a:pPr algn="ctr"/>
            <a:r>
              <a:rPr lang="en-US" sz="2800" b="1" dirty="0" smtClean="0">
                <a:solidFill>
                  <a:srgbClr val="E85100"/>
                </a:solidFill>
              </a:rPr>
              <a:t>Journal B</a:t>
            </a:r>
            <a:endParaRPr lang="en-US" sz="2800" b="1" dirty="0">
              <a:solidFill>
                <a:srgbClr val="E85100"/>
              </a:solidFill>
            </a:endParaRPr>
          </a:p>
        </p:txBody>
      </p:sp>
      <p:sp>
        <p:nvSpPr>
          <p:cNvPr id="12" name="TextBox 11"/>
          <p:cNvSpPr txBox="1"/>
          <p:nvPr/>
        </p:nvSpPr>
        <p:spPr>
          <a:xfrm>
            <a:off x="6084258" y="2924944"/>
            <a:ext cx="2736304" cy="523220"/>
          </a:xfrm>
          <a:prstGeom prst="rect">
            <a:avLst/>
          </a:prstGeom>
          <a:noFill/>
        </p:spPr>
        <p:txBody>
          <a:bodyPr wrap="square" rtlCol="0">
            <a:spAutoFit/>
          </a:bodyPr>
          <a:lstStyle/>
          <a:p>
            <a:pPr algn="ctr"/>
            <a:r>
              <a:rPr lang="en-US" sz="2800" b="1" dirty="0" smtClean="0">
                <a:solidFill>
                  <a:srgbClr val="512AAD"/>
                </a:solidFill>
              </a:rPr>
              <a:t>Journal C</a:t>
            </a:r>
            <a:endParaRPr lang="en-US" sz="2800" b="1" dirty="0">
              <a:solidFill>
                <a:srgbClr val="512AAD"/>
              </a:solidFill>
            </a:endParaRPr>
          </a:p>
        </p:txBody>
      </p:sp>
    </p:spTree>
    <p:extLst>
      <p:ext uri="{BB962C8B-B14F-4D97-AF65-F5344CB8AC3E}">
        <p14:creationId xmlns="" xmlns:p14="http://schemas.microsoft.com/office/powerpoint/2010/main" val="50030096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path" presetSubtype="0" accel="50000" decel="50000" fill="hold" grpId="1" nodeType="clickEffect">
                                  <p:stCondLst>
                                    <p:cond delay="0"/>
                                  </p:stCondLst>
                                  <p:childTnLst>
                                    <p:animMotion origin="layout" path="M -3.33333E-6 4.08881E-6 L 0.3191 -0.07517 " pathEditMode="relative" rAng="0" ptsTypes="AA">
                                      <p:cBhvr>
                                        <p:cTn id="11" dur="2000" fill="hold"/>
                                        <p:tgtEl>
                                          <p:spTgt spid="5"/>
                                        </p:tgtEl>
                                        <p:attrNameLst>
                                          <p:attrName>ppt_x</p:attrName>
                                          <p:attrName>ppt_y</p:attrName>
                                        </p:attrNameLst>
                                      </p:cBhvr>
                                      <p:rCtr x="15955" y="-377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p:nvPr/>
        </p:nvSpPr>
        <p:spPr>
          <a:xfrm>
            <a:off x="304800" y="1600200"/>
            <a:ext cx="8534400" cy="4648200"/>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pPr algn="ctr"/>
            <a:r>
              <a:rPr lang="en-US" dirty="0" smtClean="0"/>
              <a:t>Who’s hungry?</a:t>
            </a:r>
            <a:endParaRPr lang="en-US" dirty="0"/>
          </a:p>
        </p:txBody>
      </p:sp>
      <p:pic>
        <p:nvPicPr>
          <p:cNvPr id="1026" name="Picture 2"/>
          <p:cNvPicPr>
            <a:picLocks noChangeAspect="1" noChangeArrowheads="1"/>
          </p:cNvPicPr>
          <p:nvPr/>
        </p:nvPicPr>
        <p:blipFill>
          <a:blip r:embed="rId3"/>
          <a:srcRect/>
          <a:stretch>
            <a:fillRect/>
          </a:stretch>
        </p:blipFill>
        <p:spPr bwMode="auto">
          <a:xfrm>
            <a:off x="2443148" y="2095500"/>
            <a:ext cx="4080290" cy="3833830"/>
          </a:xfrm>
          <a:prstGeom prst="rect">
            <a:avLst/>
          </a:prstGeom>
          <a:noFill/>
          <a:ln w="9525">
            <a:noFill/>
            <a:miter lim="800000"/>
            <a:headEnd/>
            <a:tailEnd/>
          </a:ln>
          <a:effectLst/>
        </p:spPr>
      </p:pic>
    </p:spTree>
    <p:extLst>
      <p:ext uri="{BB962C8B-B14F-4D97-AF65-F5344CB8AC3E}">
        <p14:creationId xmlns="" xmlns:p14="http://schemas.microsoft.com/office/powerpoint/2010/main" val="165370306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905000" y="2667000"/>
            <a:ext cx="5181600" cy="2438400"/>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600" b="1" i="1" dirty="0" smtClean="0">
                <a:solidFill>
                  <a:srgbClr val="512AAD"/>
                </a:solidFill>
              </a:rPr>
              <a:t>Manuscript structure</a:t>
            </a:r>
            <a:endParaRPr lang="en-US" sz="3600" b="1" i="1" dirty="0">
              <a:solidFill>
                <a:srgbClr val="512AAD"/>
              </a:solidFill>
            </a:endParaRPr>
          </a:p>
        </p:txBody>
      </p:sp>
      <p:sp>
        <p:nvSpPr>
          <p:cNvPr id="2" name="Title 1"/>
          <p:cNvSpPr>
            <a:spLocks noGrp="1"/>
          </p:cNvSpPr>
          <p:nvPr>
            <p:ph type="title"/>
          </p:nvPr>
        </p:nvSpPr>
        <p:spPr>
          <a:xfrm>
            <a:off x="457200" y="1566607"/>
            <a:ext cx="8229600" cy="854281"/>
          </a:xfrm>
        </p:spPr>
        <p:txBody>
          <a:bodyPr/>
          <a:lstStyle/>
          <a:p>
            <a:r>
              <a:rPr lang="en-US" dirty="0" smtClean="0"/>
              <a:t>Section 3</a:t>
            </a:r>
            <a:endParaRPr lang="en-US" dirty="0"/>
          </a:p>
        </p:txBody>
      </p:sp>
      <p:sp>
        <p:nvSpPr>
          <p:cNvPr id="6" name="Rounded Rectangle 1"/>
          <p:cNvSpPr/>
          <p:nvPr/>
        </p:nvSpPr>
        <p:spPr>
          <a:xfrm>
            <a:off x="-324544" y="620688"/>
            <a:ext cx="9829800" cy="640278"/>
          </a:xfrm>
          <a:prstGeom prst="roundRect">
            <a:avLst/>
          </a:prstGeom>
          <a:solidFill>
            <a:schemeClr val="tx2">
              <a:alpha val="6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n-US" sz="3200" dirty="0" smtClean="0">
                <a:solidFill>
                  <a:schemeClr val="bg1"/>
                </a:solidFill>
              </a:rPr>
              <a:t>Download at: http://www.edanzediting.com/sa2015</a:t>
            </a:r>
            <a:endParaRPr lang="en-US" sz="3200" dirty="0">
              <a:solidFill>
                <a:schemeClr val="bg1"/>
              </a:solidFill>
            </a:endParaRPr>
          </a:p>
        </p:txBody>
      </p:sp>
    </p:spTree>
    <p:extLst>
      <p:ext uri="{BB962C8B-B14F-4D97-AF65-F5344CB8AC3E}">
        <p14:creationId xmlns="" xmlns:p14="http://schemas.microsoft.com/office/powerpoint/2010/main" val="423515067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32096" y="1676400"/>
            <a:ext cx="8416368" cy="4592856"/>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843808" y="274638"/>
            <a:ext cx="6084168" cy="854281"/>
          </a:xfrm>
        </p:spPr>
        <p:txBody>
          <a:bodyPr/>
          <a:lstStyle/>
          <a:p>
            <a:pPr algn="ctr"/>
            <a:r>
              <a:rPr lang="en-US" dirty="0" smtClean="0"/>
              <a:t>Use your figures to structure your manuscript</a:t>
            </a:r>
            <a:endParaRPr lang="en-US" dirty="0"/>
          </a:p>
        </p:txBody>
      </p:sp>
      <p:sp>
        <p:nvSpPr>
          <p:cNvPr id="3" name="Rounded Rectangle 2"/>
          <p:cNvSpPr/>
          <p:nvPr/>
        </p:nvSpPr>
        <p:spPr>
          <a:xfrm>
            <a:off x="539552" y="1812880"/>
            <a:ext cx="2952328" cy="792088"/>
          </a:xfrm>
          <a:prstGeom prst="round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t>Where to start?</a:t>
            </a:r>
            <a:endParaRPr lang="en-US" sz="2800" b="1" dirty="0"/>
          </a:p>
        </p:txBody>
      </p:sp>
      <p:sp>
        <p:nvSpPr>
          <p:cNvPr id="4" name="TextBox 3"/>
          <p:cNvSpPr txBox="1"/>
          <p:nvPr/>
        </p:nvSpPr>
        <p:spPr>
          <a:xfrm>
            <a:off x="395536" y="2748984"/>
            <a:ext cx="3024336" cy="3416320"/>
          </a:xfrm>
          <a:prstGeom prst="rect">
            <a:avLst/>
          </a:prstGeom>
          <a:noFill/>
        </p:spPr>
        <p:txBody>
          <a:bodyPr wrap="square" rtlCol="0">
            <a:spAutoFit/>
          </a:bodyPr>
          <a:lstStyle/>
          <a:p>
            <a:pPr marL="342900" indent="-342900" algn="just">
              <a:buClr>
                <a:schemeClr val="tx2"/>
              </a:buClr>
              <a:buFont typeface="Wingdings" pitchFamily="2" charset="2"/>
              <a:buChar char="v"/>
            </a:pPr>
            <a:r>
              <a:rPr lang="en-US" sz="2400" b="1" dirty="0" smtClean="0"/>
              <a:t>Your </a:t>
            </a:r>
            <a:r>
              <a:rPr lang="en-US" sz="2400" b="1" i="1" u="sng" dirty="0" smtClean="0"/>
              <a:t>findings</a:t>
            </a:r>
            <a:r>
              <a:rPr lang="en-US" sz="2400" b="1" dirty="0" smtClean="0"/>
              <a:t> are why you want to publish your work</a:t>
            </a:r>
          </a:p>
          <a:p>
            <a:pPr marL="342900" indent="-342900" algn="just">
              <a:buClr>
                <a:schemeClr val="tx2"/>
              </a:buClr>
              <a:buFont typeface="Wingdings" pitchFamily="2" charset="2"/>
              <a:buChar char="v"/>
            </a:pPr>
            <a:endParaRPr lang="en-US" sz="1200" b="1" dirty="0" smtClean="0"/>
          </a:p>
          <a:p>
            <a:pPr marL="342900" indent="-342900" algn="just">
              <a:buClr>
                <a:schemeClr val="tx2"/>
              </a:buClr>
              <a:buFont typeface="Wingdings" pitchFamily="2" charset="2"/>
              <a:buChar char="v"/>
            </a:pPr>
            <a:r>
              <a:rPr lang="en-US" sz="2400" b="1" dirty="0" smtClean="0"/>
              <a:t>Form the basis of your manuscript</a:t>
            </a:r>
          </a:p>
          <a:p>
            <a:pPr marL="342900" indent="-342900" algn="just">
              <a:buClr>
                <a:schemeClr val="tx2"/>
              </a:buClr>
              <a:buFont typeface="Wingdings" pitchFamily="2" charset="2"/>
              <a:buChar char="v"/>
            </a:pPr>
            <a:endParaRPr lang="en-US" sz="1200" b="1" dirty="0" smtClean="0"/>
          </a:p>
          <a:p>
            <a:pPr marL="342900" indent="-342900" algn="just">
              <a:buClr>
                <a:schemeClr val="tx2"/>
              </a:buClr>
              <a:buFont typeface="Wingdings" pitchFamily="2" charset="2"/>
              <a:buChar char="v"/>
            </a:pPr>
            <a:r>
              <a:rPr lang="en-US" sz="2400" b="1" dirty="0" smtClean="0"/>
              <a:t>First step, is to logically organize your findings</a:t>
            </a:r>
            <a:endParaRPr lang="en-US" sz="2400" b="1" dirty="0"/>
          </a:p>
        </p:txBody>
      </p:sp>
      <p:sp>
        <p:nvSpPr>
          <p:cNvPr id="6" name="Rounded Rectangle 5"/>
          <p:cNvSpPr/>
          <p:nvPr/>
        </p:nvSpPr>
        <p:spPr>
          <a:xfrm>
            <a:off x="4139952" y="1859898"/>
            <a:ext cx="2031220" cy="504056"/>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Figure 1</a:t>
            </a:r>
            <a:endParaRPr lang="en-US" sz="2400" b="1" dirty="0">
              <a:solidFill>
                <a:schemeClr val="tx2"/>
              </a:solidFill>
            </a:endParaRPr>
          </a:p>
        </p:txBody>
      </p:sp>
      <p:sp>
        <p:nvSpPr>
          <p:cNvPr id="8" name="Rounded Rectangle 7"/>
          <p:cNvSpPr/>
          <p:nvPr/>
        </p:nvSpPr>
        <p:spPr>
          <a:xfrm>
            <a:off x="4139952" y="3720800"/>
            <a:ext cx="2031220" cy="504056"/>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Figure 2</a:t>
            </a:r>
            <a:endParaRPr lang="en-US" sz="2400" b="1" dirty="0">
              <a:solidFill>
                <a:schemeClr val="tx2"/>
              </a:solidFill>
            </a:endParaRPr>
          </a:p>
        </p:txBody>
      </p:sp>
      <p:sp>
        <p:nvSpPr>
          <p:cNvPr id="9" name="Rounded Rectangle 8"/>
          <p:cNvSpPr/>
          <p:nvPr/>
        </p:nvSpPr>
        <p:spPr>
          <a:xfrm>
            <a:off x="4139952" y="2748984"/>
            <a:ext cx="2031220" cy="504056"/>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Table 1</a:t>
            </a:r>
            <a:endParaRPr lang="en-US" sz="2400" b="1" dirty="0">
              <a:solidFill>
                <a:schemeClr val="tx2"/>
              </a:solidFill>
            </a:endParaRPr>
          </a:p>
        </p:txBody>
      </p:sp>
      <p:sp>
        <p:nvSpPr>
          <p:cNvPr id="11" name="Rounded Rectangle 10"/>
          <p:cNvSpPr/>
          <p:nvPr/>
        </p:nvSpPr>
        <p:spPr>
          <a:xfrm>
            <a:off x="4139952" y="5589240"/>
            <a:ext cx="2031220" cy="504056"/>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Figure 3</a:t>
            </a:r>
            <a:endParaRPr lang="en-US" sz="2400" b="1" dirty="0">
              <a:solidFill>
                <a:schemeClr val="tx2"/>
              </a:solidFill>
            </a:endParaRPr>
          </a:p>
        </p:txBody>
      </p:sp>
      <p:sp>
        <p:nvSpPr>
          <p:cNvPr id="7" name="Down Arrow 6"/>
          <p:cNvSpPr/>
          <p:nvPr/>
        </p:nvSpPr>
        <p:spPr>
          <a:xfrm>
            <a:off x="6387196" y="1859898"/>
            <a:ext cx="288032" cy="4233398"/>
          </a:xfrm>
          <a:prstGeom prst="downArrow">
            <a:avLst>
              <a:gd name="adj1" fmla="val 50000"/>
              <a:gd name="adj2" fmla="val 177761"/>
            </a:avLst>
          </a:prstGeom>
          <a:solidFill>
            <a:schemeClr val="tx2"/>
          </a:solidFill>
          <a:ln w="19050">
            <a:solidFill>
              <a:schemeClr val="bg1"/>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TextBox 12"/>
          <p:cNvSpPr txBox="1"/>
          <p:nvPr/>
        </p:nvSpPr>
        <p:spPr>
          <a:xfrm>
            <a:off x="6732240" y="1844824"/>
            <a:ext cx="1890660" cy="830997"/>
          </a:xfrm>
          <a:prstGeom prst="rect">
            <a:avLst/>
          </a:prstGeom>
          <a:noFill/>
        </p:spPr>
        <p:txBody>
          <a:bodyPr wrap="square" rtlCol="0">
            <a:spAutoFit/>
          </a:bodyPr>
          <a:lstStyle/>
          <a:p>
            <a:pPr algn="ctr"/>
            <a:r>
              <a:rPr lang="en-US" sz="2400" b="1" dirty="0" smtClean="0">
                <a:solidFill>
                  <a:schemeClr val="tx2"/>
                </a:solidFill>
              </a:rPr>
              <a:t>Logical</a:t>
            </a:r>
          </a:p>
          <a:p>
            <a:pPr algn="ctr"/>
            <a:r>
              <a:rPr lang="en-US" sz="2400" b="1" dirty="0" smtClean="0">
                <a:solidFill>
                  <a:schemeClr val="tx2"/>
                </a:solidFill>
              </a:rPr>
              <a:t>presentation</a:t>
            </a:r>
            <a:endParaRPr lang="en-US" sz="2400" b="1" dirty="0">
              <a:solidFill>
                <a:schemeClr val="tx2"/>
              </a:solidFill>
            </a:endParaRPr>
          </a:p>
        </p:txBody>
      </p:sp>
      <p:sp>
        <p:nvSpPr>
          <p:cNvPr id="14" name="Rounded Rectangle 13"/>
          <p:cNvSpPr/>
          <p:nvPr/>
        </p:nvSpPr>
        <p:spPr>
          <a:xfrm>
            <a:off x="6732240" y="4149080"/>
            <a:ext cx="1890660" cy="792088"/>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bg1"/>
                </a:solidFill>
              </a:rPr>
              <a:t>Is anything missing?</a:t>
            </a:r>
            <a:endParaRPr lang="en-US" sz="2400" b="1" dirty="0">
              <a:solidFill>
                <a:schemeClr val="bg1"/>
              </a:solidFill>
            </a:endParaRPr>
          </a:p>
        </p:txBody>
      </p:sp>
      <p:sp>
        <p:nvSpPr>
          <p:cNvPr id="5" name="TextBox 4"/>
          <p:cNvSpPr txBox="1"/>
          <p:nvPr/>
        </p:nvSpPr>
        <p:spPr>
          <a:xfrm>
            <a:off x="4644008" y="4457144"/>
            <a:ext cx="1008112" cy="830997"/>
          </a:xfrm>
          <a:prstGeom prst="rect">
            <a:avLst/>
          </a:prstGeom>
          <a:noFill/>
        </p:spPr>
        <p:txBody>
          <a:bodyPr wrap="square" rtlCol="0">
            <a:spAutoFit/>
          </a:bodyPr>
          <a:lstStyle/>
          <a:p>
            <a:pPr algn="ctr"/>
            <a:r>
              <a:rPr lang="en-US" sz="4800" b="1" dirty="0" smtClean="0">
                <a:solidFill>
                  <a:schemeClr val="tx2"/>
                </a:solidFill>
              </a:rPr>
              <a:t>?</a:t>
            </a:r>
            <a:endParaRPr lang="en-US" sz="4800" b="1" dirty="0">
              <a:solidFill>
                <a:schemeClr val="tx2"/>
              </a:solidFill>
            </a:endParaRPr>
          </a:p>
        </p:txBody>
      </p:sp>
      <p:sp>
        <p:nvSpPr>
          <p:cNvPr id="15" name="TextBox 14"/>
          <p:cNvSpPr txBox="1"/>
          <p:nvPr/>
        </p:nvSpPr>
        <p:spPr>
          <a:xfrm>
            <a:off x="6732240" y="4937173"/>
            <a:ext cx="1890660" cy="769441"/>
          </a:xfrm>
          <a:prstGeom prst="rect">
            <a:avLst/>
          </a:prstGeom>
          <a:noFill/>
        </p:spPr>
        <p:txBody>
          <a:bodyPr wrap="square" rtlCol="0">
            <a:spAutoFit/>
          </a:bodyPr>
          <a:lstStyle/>
          <a:p>
            <a:pPr algn="ctr"/>
            <a:r>
              <a:rPr lang="en-US" sz="2200" b="1" dirty="0" smtClean="0">
                <a:solidFill>
                  <a:schemeClr val="accent1"/>
                </a:solidFill>
              </a:rPr>
              <a:t>Additional analyses?</a:t>
            </a:r>
            <a:endParaRPr lang="en-US" sz="2200" b="1" dirty="0">
              <a:solidFill>
                <a:schemeClr val="accent1"/>
              </a:solidFill>
            </a:endParaRPr>
          </a:p>
        </p:txBody>
      </p:sp>
      <p:pic>
        <p:nvPicPr>
          <p:cNvPr id="17" name="Picture 4" descr="http://cav2013.forsyte.at/files/springer.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674892" y="6237312"/>
            <a:ext cx="1361604" cy="504056"/>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Rounded Rectangle 5"/>
          <p:cNvSpPr/>
          <p:nvPr/>
        </p:nvSpPr>
        <p:spPr>
          <a:xfrm>
            <a:off x="1485900" y="1628800"/>
            <a:ext cx="6172199" cy="173664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3200" dirty="0">
                <a:solidFill>
                  <a:schemeClr val="bg1"/>
                </a:solidFill>
              </a:rPr>
              <a:t>No escriba su manuscrito en el mismo orden en que aparece en la versión final</a:t>
            </a:r>
            <a:endParaRPr lang="en-US" sz="3200" dirty="0">
              <a:solidFill>
                <a:schemeClr val="bg1"/>
              </a:solidFill>
            </a:endParaRPr>
          </a:p>
        </p:txBody>
      </p:sp>
    </p:spTree>
    <p:extLst>
      <p:ext uri="{BB962C8B-B14F-4D97-AF65-F5344CB8AC3E}">
        <p14:creationId xmlns="" xmlns:p14="http://schemas.microsoft.com/office/powerpoint/2010/main" val="250863796"/>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500"/>
                                        <p:tgtEl>
                                          <p:spTgt spid="8"/>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500"/>
                                        <p:tgtEl>
                                          <p:spTgt spid="11"/>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3"/>
                                        </p:tgtEl>
                                        <p:attrNameLst>
                                          <p:attrName>style.visibility</p:attrName>
                                        </p:attrNameLst>
                                      </p:cBhvr>
                                      <p:to>
                                        <p:strVal val="visible"/>
                                      </p:to>
                                    </p:set>
                                    <p:animEffect transition="in" filter="fade">
                                      <p:cBhvr>
                                        <p:cTn id="36" dur="500"/>
                                        <p:tgtEl>
                                          <p:spTgt spid="13"/>
                                        </p:tgtEl>
                                      </p:cBhvr>
                                    </p:animEffect>
                                  </p:childTnLst>
                                </p:cTn>
                              </p:par>
                            </p:childTnLst>
                          </p:cTn>
                        </p:par>
                        <p:par>
                          <p:cTn id="37" fill="hold">
                            <p:stCondLst>
                              <p:cond delay="500"/>
                            </p:stCondLst>
                            <p:childTnLst>
                              <p:par>
                                <p:cTn id="38" presetID="22" presetClass="entr" presetSubtype="1" fill="hold" grpId="0" nodeType="after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wipe(up)">
                                      <p:cBhvr>
                                        <p:cTn id="40" dur="5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grpId="0" nodeType="click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fade">
                                      <p:cBhvr>
                                        <p:cTn id="45" dur="500"/>
                                        <p:tgtEl>
                                          <p:spTgt spid="5"/>
                                        </p:tgtEl>
                                      </p:cBhvr>
                                    </p:animEffect>
                                  </p:childTnLst>
                                </p:cTn>
                              </p:par>
                            </p:childTnLst>
                          </p:cTn>
                        </p:par>
                        <p:par>
                          <p:cTn id="46" fill="hold">
                            <p:stCondLst>
                              <p:cond delay="500"/>
                            </p:stCondLst>
                            <p:childTnLst>
                              <p:par>
                                <p:cTn id="47" presetID="10" presetClass="entr" presetSubtype="0" fill="hold" grpId="0" nodeType="after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fade">
                                      <p:cBhvr>
                                        <p:cTn id="49" dur="500"/>
                                        <p:tgtEl>
                                          <p:spTgt spid="14"/>
                                        </p:tgtEl>
                                      </p:cBhvr>
                                    </p:animEffect>
                                  </p:childTnLst>
                                </p:cTn>
                              </p:par>
                            </p:childTnLst>
                          </p:cTn>
                        </p:par>
                      </p:childTnLst>
                    </p:cTn>
                  </p:par>
                  <p:par>
                    <p:cTn id="50" fill="hold">
                      <p:stCondLst>
                        <p:cond delay="indefinite"/>
                      </p:stCondLst>
                      <p:childTnLst>
                        <p:par>
                          <p:cTn id="51" fill="hold">
                            <p:stCondLst>
                              <p:cond delay="0"/>
                            </p:stCondLst>
                            <p:childTnLst>
                              <p:par>
                                <p:cTn id="52" presetID="10" presetClass="entr" presetSubtype="0" fill="hold" grpId="0" nodeType="click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fade">
                                      <p:cBhvr>
                                        <p:cTn id="54" dur="500"/>
                                        <p:tgtEl>
                                          <p:spTgt spid="15"/>
                                        </p:tgtEl>
                                      </p:cBhvr>
                                    </p:animEffec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animBg="1"/>
      <p:bldP spid="8" grpId="0" animBg="1"/>
      <p:bldP spid="9" grpId="0" animBg="1"/>
      <p:bldP spid="11" grpId="0" animBg="1"/>
      <p:bldP spid="7" grpId="0" animBg="1"/>
      <p:bldP spid="13" grpId="0"/>
      <p:bldP spid="14" grpId="0" animBg="1"/>
      <p:bldP spid="5" grpId="0"/>
      <p:bldP spid="15" grpId="0"/>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32096" y="1676400"/>
            <a:ext cx="8416368" cy="4592856"/>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ounded Rectangle 2"/>
          <p:cNvSpPr/>
          <p:nvPr/>
        </p:nvSpPr>
        <p:spPr>
          <a:xfrm>
            <a:off x="539552" y="1812880"/>
            <a:ext cx="2952328" cy="792088"/>
          </a:xfrm>
          <a:prstGeom prst="round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t>Where to start?</a:t>
            </a:r>
            <a:endParaRPr lang="en-US" sz="2800" b="1" dirty="0"/>
          </a:p>
        </p:txBody>
      </p:sp>
      <p:sp>
        <p:nvSpPr>
          <p:cNvPr id="4" name="TextBox 3"/>
          <p:cNvSpPr txBox="1"/>
          <p:nvPr/>
        </p:nvSpPr>
        <p:spPr>
          <a:xfrm>
            <a:off x="395536" y="2748984"/>
            <a:ext cx="3024336" cy="3416320"/>
          </a:xfrm>
          <a:prstGeom prst="rect">
            <a:avLst/>
          </a:prstGeom>
          <a:noFill/>
        </p:spPr>
        <p:txBody>
          <a:bodyPr wrap="square" rtlCol="0">
            <a:spAutoFit/>
          </a:bodyPr>
          <a:lstStyle/>
          <a:p>
            <a:pPr marL="342900" indent="-342900" algn="just">
              <a:buClr>
                <a:schemeClr val="tx2"/>
              </a:buClr>
              <a:buFont typeface="Wingdings" pitchFamily="2" charset="2"/>
              <a:buChar char="v"/>
            </a:pPr>
            <a:r>
              <a:rPr lang="en-US" sz="2400" b="1" dirty="0" smtClean="0"/>
              <a:t>Your </a:t>
            </a:r>
            <a:r>
              <a:rPr lang="en-US" sz="2400" b="1" i="1" u="sng" dirty="0" smtClean="0"/>
              <a:t>findings</a:t>
            </a:r>
            <a:r>
              <a:rPr lang="en-US" sz="2400" b="1" dirty="0" smtClean="0"/>
              <a:t> are why you want to publish your work</a:t>
            </a:r>
          </a:p>
          <a:p>
            <a:pPr marL="342900" indent="-342900" algn="just">
              <a:buClr>
                <a:schemeClr val="tx2"/>
              </a:buClr>
              <a:buFont typeface="Wingdings" pitchFamily="2" charset="2"/>
              <a:buChar char="v"/>
            </a:pPr>
            <a:endParaRPr lang="en-US" sz="1200" b="1" dirty="0" smtClean="0"/>
          </a:p>
          <a:p>
            <a:pPr marL="342900" indent="-342900" algn="just">
              <a:buClr>
                <a:schemeClr val="tx2"/>
              </a:buClr>
              <a:buFont typeface="Wingdings" pitchFamily="2" charset="2"/>
              <a:buChar char="v"/>
            </a:pPr>
            <a:r>
              <a:rPr lang="en-US" sz="2400" b="1" dirty="0" smtClean="0"/>
              <a:t>Form the basis of your manuscript</a:t>
            </a:r>
          </a:p>
          <a:p>
            <a:pPr marL="342900" indent="-342900" algn="just">
              <a:buClr>
                <a:schemeClr val="tx2"/>
              </a:buClr>
              <a:buFont typeface="Wingdings" pitchFamily="2" charset="2"/>
              <a:buChar char="v"/>
            </a:pPr>
            <a:endParaRPr lang="en-US" sz="1200" b="1" dirty="0" smtClean="0"/>
          </a:p>
          <a:p>
            <a:pPr marL="342900" indent="-342900" algn="just">
              <a:buClr>
                <a:schemeClr val="tx2"/>
              </a:buClr>
              <a:buFont typeface="Wingdings" pitchFamily="2" charset="2"/>
              <a:buChar char="v"/>
            </a:pPr>
            <a:r>
              <a:rPr lang="en-US" sz="2400" b="1" dirty="0" smtClean="0"/>
              <a:t>First step, is to logically organize your findings</a:t>
            </a:r>
            <a:endParaRPr lang="en-US" sz="2400" b="1" dirty="0"/>
          </a:p>
        </p:txBody>
      </p:sp>
      <p:sp>
        <p:nvSpPr>
          <p:cNvPr id="6" name="Rounded Rectangle 5"/>
          <p:cNvSpPr/>
          <p:nvPr/>
        </p:nvSpPr>
        <p:spPr>
          <a:xfrm>
            <a:off x="4139952" y="1859898"/>
            <a:ext cx="2031220" cy="504056"/>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Figure 1</a:t>
            </a:r>
            <a:endParaRPr lang="en-US" sz="2400" b="1" dirty="0">
              <a:solidFill>
                <a:schemeClr val="tx2"/>
              </a:solidFill>
            </a:endParaRPr>
          </a:p>
        </p:txBody>
      </p:sp>
      <p:sp>
        <p:nvSpPr>
          <p:cNvPr id="8" name="Rounded Rectangle 7"/>
          <p:cNvSpPr/>
          <p:nvPr/>
        </p:nvSpPr>
        <p:spPr>
          <a:xfrm>
            <a:off x="4139952" y="3720800"/>
            <a:ext cx="2031220" cy="504056"/>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Figure 2</a:t>
            </a:r>
            <a:endParaRPr lang="en-US" sz="2400" b="1" dirty="0">
              <a:solidFill>
                <a:schemeClr val="tx2"/>
              </a:solidFill>
            </a:endParaRPr>
          </a:p>
        </p:txBody>
      </p:sp>
      <p:sp>
        <p:nvSpPr>
          <p:cNvPr id="9" name="Rounded Rectangle 8"/>
          <p:cNvSpPr/>
          <p:nvPr/>
        </p:nvSpPr>
        <p:spPr>
          <a:xfrm>
            <a:off x="4139952" y="2748984"/>
            <a:ext cx="2031220" cy="504056"/>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Table 1</a:t>
            </a:r>
            <a:endParaRPr lang="en-US" sz="2400" b="1" dirty="0">
              <a:solidFill>
                <a:schemeClr val="tx2"/>
              </a:solidFill>
            </a:endParaRPr>
          </a:p>
        </p:txBody>
      </p:sp>
      <p:sp>
        <p:nvSpPr>
          <p:cNvPr id="10" name="Rounded Rectangle 9"/>
          <p:cNvSpPr/>
          <p:nvPr/>
        </p:nvSpPr>
        <p:spPr>
          <a:xfrm>
            <a:off x="4139952" y="4656903"/>
            <a:ext cx="2031220" cy="504056"/>
          </a:xfrm>
          <a:prstGeom prst="roundRect">
            <a:avLst/>
          </a:prstGeom>
          <a:solidFill>
            <a:schemeClr val="tx2">
              <a:lumMod val="20000"/>
              <a:lumOff val="80000"/>
            </a:schemeClr>
          </a:solidFill>
          <a:ln w="28575">
            <a:solidFill>
              <a:schemeClr val="tx2"/>
            </a:solidFill>
            <a:prstDash val="dash"/>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Figure 3</a:t>
            </a:r>
            <a:endParaRPr lang="en-US" sz="2400" b="1" dirty="0">
              <a:solidFill>
                <a:schemeClr val="tx2"/>
              </a:solidFill>
            </a:endParaRPr>
          </a:p>
        </p:txBody>
      </p:sp>
      <p:sp>
        <p:nvSpPr>
          <p:cNvPr id="11" name="Rounded Rectangle 10"/>
          <p:cNvSpPr/>
          <p:nvPr/>
        </p:nvSpPr>
        <p:spPr>
          <a:xfrm>
            <a:off x="4139952" y="5589240"/>
            <a:ext cx="2031220" cy="504056"/>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Figure 4</a:t>
            </a:r>
            <a:endParaRPr lang="en-US" sz="2400" b="1" dirty="0">
              <a:solidFill>
                <a:schemeClr val="tx2"/>
              </a:solidFill>
            </a:endParaRPr>
          </a:p>
        </p:txBody>
      </p:sp>
      <p:sp>
        <p:nvSpPr>
          <p:cNvPr id="7" name="Down Arrow 6"/>
          <p:cNvSpPr/>
          <p:nvPr/>
        </p:nvSpPr>
        <p:spPr>
          <a:xfrm>
            <a:off x="6387196" y="1859898"/>
            <a:ext cx="288032" cy="4233398"/>
          </a:xfrm>
          <a:prstGeom prst="downArrow">
            <a:avLst>
              <a:gd name="adj1" fmla="val 50000"/>
              <a:gd name="adj2" fmla="val 177761"/>
            </a:avLst>
          </a:prstGeom>
          <a:solidFill>
            <a:schemeClr val="tx2"/>
          </a:solidFill>
          <a:ln w="19050">
            <a:solidFill>
              <a:schemeClr val="bg1"/>
            </a:solidFill>
          </a:ln>
          <a:effectLst>
            <a:outerShdw blurRad="50800" dist="38100" dir="2700000" algn="tl"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6732240" y="1844824"/>
            <a:ext cx="1890660" cy="830997"/>
          </a:xfrm>
          <a:prstGeom prst="rect">
            <a:avLst/>
          </a:prstGeom>
          <a:noFill/>
        </p:spPr>
        <p:txBody>
          <a:bodyPr wrap="square" rtlCol="0">
            <a:spAutoFit/>
          </a:bodyPr>
          <a:lstStyle/>
          <a:p>
            <a:pPr algn="ctr"/>
            <a:r>
              <a:rPr lang="en-US" sz="2400" b="1" dirty="0" smtClean="0">
                <a:solidFill>
                  <a:schemeClr val="tx2"/>
                </a:solidFill>
              </a:rPr>
              <a:t>Logical</a:t>
            </a:r>
          </a:p>
          <a:p>
            <a:pPr algn="ctr"/>
            <a:r>
              <a:rPr lang="en-US" sz="2400" b="1" dirty="0" smtClean="0">
                <a:solidFill>
                  <a:schemeClr val="tx2"/>
                </a:solidFill>
              </a:rPr>
              <a:t>presentation</a:t>
            </a:r>
            <a:endParaRPr lang="en-US" sz="2400" b="1" dirty="0">
              <a:solidFill>
                <a:schemeClr val="tx2"/>
              </a:solidFill>
            </a:endParaRPr>
          </a:p>
        </p:txBody>
      </p:sp>
      <p:sp>
        <p:nvSpPr>
          <p:cNvPr id="17" name="TextBox 16"/>
          <p:cNvSpPr txBox="1"/>
          <p:nvPr/>
        </p:nvSpPr>
        <p:spPr>
          <a:xfrm>
            <a:off x="6732240" y="4705686"/>
            <a:ext cx="1890660" cy="430887"/>
          </a:xfrm>
          <a:prstGeom prst="rect">
            <a:avLst/>
          </a:prstGeom>
          <a:noFill/>
        </p:spPr>
        <p:txBody>
          <a:bodyPr wrap="square" rtlCol="0">
            <a:spAutoFit/>
          </a:bodyPr>
          <a:lstStyle/>
          <a:p>
            <a:pPr algn="ctr"/>
            <a:r>
              <a:rPr lang="en-US" sz="2200" b="1" dirty="0" smtClean="0">
                <a:solidFill>
                  <a:schemeClr val="accent1"/>
                </a:solidFill>
              </a:rPr>
              <a:t>New data</a:t>
            </a:r>
            <a:endParaRPr lang="en-US" sz="2200" b="1" dirty="0">
              <a:solidFill>
                <a:schemeClr val="accent1"/>
              </a:solidFill>
            </a:endParaRPr>
          </a:p>
        </p:txBody>
      </p:sp>
      <p:sp>
        <p:nvSpPr>
          <p:cNvPr id="18" name="Title 1"/>
          <p:cNvSpPr>
            <a:spLocks noGrp="1"/>
          </p:cNvSpPr>
          <p:nvPr>
            <p:ph type="title"/>
          </p:nvPr>
        </p:nvSpPr>
        <p:spPr>
          <a:xfrm>
            <a:off x="2843808" y="274638"/>
            <a:ext cx="6084168" cy="854281"/>
          </a:xfrm>
        </p:spPr>
        <p:txBody>
          <a:bodyPr/>
          <a:lstStyle/>
          <a:p>
            <a:pPr algn="ctr"/>
            <a:r>
              <a:rPr lang="en-US" dirty="0" smtClean="0"/>
              <a:t>Use your figures to structure your manuscript</a:t>
            </a:r>
            <a:endParaRPr lang="en-US" dirty="0"/>
          </a:p>
        </p:txBody>
      </p:sp>
      <p:pic>
        <p:nvPicPr>
          <p:cNvPr id="16" name="Picture 4" descr="http://cav2013.forsyte.at/files/springer.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674892" y="6237312"/>
            <a:ext cx="1361604" cy="50405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 xmlns:p14="http://schemas.microsoft.com/office/powerpoint/2010/main" val="3541133744"/>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95536" y="1556792"/>
            <a:ext cx="8352928" cy="4680520"/>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smtClean="0"/>
              <a:t>Prepare an outline</a:t>
            </a:r>
            <a:endParaRPr lang="en-US" dirty="0"/>
          </a:p>
        </p:txBody>
      </p:sp>
      <p:sp>
        <p:nvSpPr>
          <p:cNvPr id="14" name="TextBox 13"/>
          <p:cNvSpPr txBox="1"/>
          <p:nvPr/>
        </p:nvSpPr>
        <p:spPr>
          <a:xfrm>
            <a:off x="619944" y="1628800"/>
            <a:ext cx="3384376" cy="4524314"/>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marL="400050" indent="-400050">
              <a:buAutoNum type="romanUcPeriod"/>
            </a:pPr>
            <a:r>
              <a:rPr lang="en-US" sz="1200" b="1" dirty="0" smtClean="0"/>
              <a:t>Introduction</a:t>
            </a:r>
          </a:p>
          <a:p>
            <a:pPr marL="857250" lvl="1" indent="-400050">
              <a:buFont typeface="+mj-lt"/>
              <a:buAutoNum type="alphaUcPeriod"/>
            </a:pPr>
            <a:r>
              <a:rPr lang="en-US" sz="1200" dirty="0" smtClean="0"/>
              <a:t>General background</a:t>
            </a:r>
          </a:p>
          <a:p>
            <a:pPr marL="857250" lvl="1" indent="-400050">
              <a:buFont typeface="+mj-lt"/>
              <a:buAutoNum type="alphaUcPeriod"/>
            </a:pPr>
            <a:r>
              <a:rPr lang="en-US" sz="1200" dirty="0" smtClean="0"/>
              <a:t>Related studies</a:t>
            </a:r>
          </a:p>
          <a:p>
            <a:pPr marL="857250" lvl="1" indent="-400050">
              <a:buFont typeface="+mj-lt"/>
              <a:buAutoNum type="alphaUcPeriod"/>
            </a:pPr>
            <a:r>
              <a:rPr lang="en-US" sz="1200" dirty="0" smtClean="0"/>
              <a:t>Problems in the field</a:t>
            </a:r>
          </a:p>
          <a:p>
            <a:pPr marL="857250" lvl="1" indent="-400050">
              <a:buFont typeface="+mj-lt"/>
              <a:buAutoNum type="alphaUcPeriod"/>
            </a:pPr>
            <a:r>
              <a:rPr lang="en-US" sz="1200" dirty="0" smtClean="0"/>
              <a:t>Aims</a:t>
            </a:r>
          </a:p>
          <a:p>
            <a:pPr marL="400050" indent="-400050">
              <a:buAutoNum type="romanUcPeriod"/>
            </a:pPr>
            <a:r>
              <a:rPr lang="en-US" sz="1200" b="1" dirty="0" smtClean="0"/>
              <a:t>Methods</a:t>
            </a:r>
          </a:p>
          <a:p>
            <a:pPr marL="857250" lvl="1" indent="-400050">
              <a:buFont typeface="+mj-lt"/>
              <a:buAutoNum type="alphaUcPeriod"/>
            </a:pPr>
            <a:r>
              <a:rPr lang="en-US" sz="1200" dirty="0" smtClean="0"/>
              <a:t>Subjects/Samples/Materials</a:t>
            </a:r>
          </a:p>
          <a:p>
            <a:pPr marL="857250" lvl="1" indent="-400050">
              <a:buFont typeface="+mj-lt"/>
              <a:buAutoNum type="alphaUcPeriod"/>
            </a:pPr>
            <a:r>
              <a:rPr lang="en-US" sz="1200" dirty="0" smtClean="0"/>
              <a:t>General methods</a:t>
            </a:r>
          </a:p>
          <a:p>
            <a:pPr marL="857250" lvl="1" indent="-400050">
              <a:buFont typeface="+mj-lt"/>
              <a:buAutoNum type="alphaUcPeriod"/>
            </a:pPr>
            <a:r>
              <a:rPr lang="en-US" sz="1200" dirty="0" smtClean="0"/>
              <a:t>Specific methods</a:t>
            </a:r>
          </a:p>
          <a:p>
            <a:pPr marL="857250" lvl="1" indent="-400050">
              <a:buFont typeface="+mj-lt"/>
              <a:buAutoNum type="alphaUcPeriod"/>
            </a:pPr>
            <a:r>
              <a:rPr lang="en-US" sz="1200" dirty="0" smtClean="0"/>
              <a:t>Statistical analyses</a:t>
            </a:r>
          </a:p>
          <a:p>
            <a:pPr marL="400050" indent="-400050">
              <a:buAutoNum type="romanUcPeriod"/>
            </a:pPr>
            <a:r>
              <a:rPr lang="en-US" sz="1200" b="1" dirty="0" smtClean="0"/>
              <a:t>Results</a:t>
            </a:r>
          </a:p>
          <a:p>
            <a:pPr marL="857250" lvl="1" indent="-400050">
              <a:buFont typeface="+mj-lt"/>
              <a:buAutoNum type="alphaUcPeriod"/>
            </a:pPr>
            <a:r>
              <a:rPr lang="en-US" sz="1200" dirty="0" smtClean="0"/>
              <a:t>Key points about Figure 1</a:t>
            </a:r>
          </a:p>
          <a:p>
            <a:pPr marL="857250" lvl="1" indent="-400050">
              <a:buFont typeface="+mj-lt"/>
              <a:buAutoNum type="alphaUcPeriod"/>
            </a:pPr>
            <a:r>
              <a:rPr lang="en-US" sz="1200" dirty="0" smtClean="0"/>
              <a:t>Key points about Table 1</a:t>
            </a:r>
          </a:p>
          <a:p>
            <a:pPr marL="857250" lvl="1" indent="-400050">
              <a:buFont typeface="+mj-lt"/>
              <a:buAutoNum type="alphaUcPeriod"/>
            </a:pPr>
            <a:r>
              <a:rPr lang="en-US" sz="1200" dirty="0" smtClean="0"/>
              <a:t>Key points about Figure 2</a:t>
            </a:r>
          </a:p>
          <a:p>
            <a:pPr marL="857250" lvl="1" indent="-400050">
              <a:buFont typeface="+mj-lt"/>
              <a:buAutoNum type="alphaUcPeriod"/>
            </a:pPr>
            <a:r>
              <a:rPr lang="en-US" sz="1200" dirty="0" smtClean="0"/>
              <a:t>Key points about Figure 3</a:t>
            </a:r>
          </a:p>
          <a:p>
            <a:pPr marL="857250" lvl="1" indent="-400050">
              <a:buFont typeface="+mj-lt"/>
              <a:buAutoNum type="alphaUcPeriod"/>
            </a:pPr>
            <a:r>
              <a:rPr lang="en-US" sz="1200" dirty="0" smtClean="0"/>
              <a:t>Key points about Figure 4</a:t>
            </a:r>
          </a:p>
          <a:p>
            <a:pPr marL="400050" indent="-400050">
              <a:buAutoNum type="romanUcPeriod"/>
            </a:pPr>
            <a:r>
              <a:rPr lang="en-US" sz="1200" b="1" dirty="0" smtClean="0"/>
              <a:t>Discussion</a:t>
            </a:r>
          </a:p>
          <a:p>
            <a:pPr marL="857250" lvl="1" indent="-400050">
              <a:buFont typeface="+mj-lt"/>
              <a:buAutoNum type="alphaUcPeriod"/>
            </a:pPr>
            <a:r>
              <a:rPr lang="en-US" sz="1200" dirty="0" smtClean="0"/>
              <a:t>Major conclusion</a:t>
            </a:r>
          </a:p>
          <a:p>
            <a:pPr marL="857250" lvl="1" indent="-400050">
              <a:buFont typeface="+mj-lt"/>
              <a:buAutoNum type="alphaUcPeriod"/>
            </a:pPr>
            <a:r>
              <a:rPr lang="en-US" sz="1200" dirty="0"/>
              <a:t>K</a:t>
            </a:r>
            <a:r>
              <a:rPr lang="en-US" sz="1200" dirty="0" smtClean="0"/>
              <a:t>ey findings that support conclusion</a:t>
            </a:r>
          </a:p>
          <a:p>
            <a:pPr marL="857250" lvl="1" indent="-400050">
              <a:buFont typeface="+mj-lt"/>
              <a:buAutoNum type="alphaUcPeriod"/>
            </a:pPr>
            <a:r>
              <a:rPr lang="en-US" sz="1200" dirty="0" smtClean="0"/>
              <a:t>Relevance to published studies</a:t>
            </a:r>
          </a:p>
          <a:p>
            <a:pPr marL="857250" lvl="1" indent="-400050">
              <a:buFont typeface="+mj-lt"/>
              <a:buAutoNum type="alphaUcPeriod"/>
            </a:pPr>
            <a:r>
              <a:rPr lang="en-US" sz="1200" dirty="0" smtClean="0"/>
              <a:t>Unexpected/negative findings</a:t>
            </a:r>
          </a:p>
          <a:p>
            <a:pPr marL="857250" lvl="1" indent="-400050">
              <a:buFont typeface="+mj-lt"/>
              <a:buAutoNum type="alphaUcPeriod"/>
            </a:pPr>
            <a:r>
              <a:rPr lang="en-US" sz="1200" dirty="0" smtClean="0"/>
              <a:t>Limitations</a:t>
            </a:r>
          </a:p>
          <a:p>
            <a:pPr marL="857250" lvl="1" indent="-400050">
              <a:buFont typeface="+mj-lt"/>
              <a:buAutoNum type="alphaUcPeriod"/>
            </a:pPr>
            <a:r>
              <a:rPr lang="en-US" sz="1200" dirty="0" smtClean="0"/>
              <a:t>Implications</a:t>
            </a:r>
          </a:p>
          <a:p>
            <a:pPr marL="857250" lvl="1" indent="-400050">
              <a:buFont typeface="+mj-lt"/>
              <a:buAutoNum type="alphaUcPeriod"/>
            </a:pPr>
            <a:r>
              <a:rPr lang="en-US" sz="1200" dirty="0" smtClean="0"/>
              <a:t>Future directions</a:t>
            </a:r>
            <a:endParaRPr lang="en-US" sz="1200" dirty="0"/>
          </a:p>
        </p:txBody>
      </p:sp>
      <p:pic>
        <p:nvPicPr>
          <p:cNvPr id="6" name="Picture 4" descr="http://cav2013.forsyte.at/files/springer.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674892" y="6237312"/>
            <a:ext cx="1361604" cy="504056"/>
          </a:xfrm>
          <a:prstGeom prst="rect">
            <a:avLst/>
          </a:prstGeom>
          <a:noFill/>
          <a:extLst>
            <a:ext uri="{909E8E84-426E-40DD-AFC4-6F175D3DCCD1}">
              <a14:hiddenFill xmlns="" xmlns:a14="http://schemas.microsoft.com/office/drawing/2010/main">
                <a:solidFill>
                  <a:srgbClr val="FFFFFF"/>
                </a:solidFill>
              </a14:hiddenFill>
            </a:ext>
          </a:extLst>
        </p:spPr>
      </p:pic>
      <p:sp>
        <p:nvSpPr>
          <p:cNvPr id="7" name="Rounded Rectangle 1"/>
          <p:cNvSpPr/>
          <p:nvPr/>
        </p:nvSpPr>
        <p:spPr>
          <a:xfrm>
            <a:off x="1115616" y="1700808"/>
            <a:ext cx="6912768"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solidFill>
                  <a:schemeClr val="bg1"/>
                </a:solidFill>
                <a:ea typeface="Lucida Grande"/>
                <a:cs typeface="Calibri"/>
              </a:rPr>
              <a:t>Prepare un </a:t>
            </a:r>
            <a:r>
              <a:rPr lang="en-US" sz="2800" dirty="0" err="1" smtClean="0">
                <a:solidFill>
                  <a:schemeClr val="bg1"/>
                </a:solidFill>
                <a:ea typeface="Lucida Grande"/>
                <a:cs typeface="Calibri"/>
              </a:rPr>
              <a:t>esquema</a:t>
            </a:r>
            <a:r>
              <a:rPr lang="en-US" sz="2800" dirty="0" smtClean="0">
                <a:solidFill>
                  <a:schemeClr val="bg1"/>
                </a:solidFill>
                <a:ea typeface="Lucida Grande"/>
                <a:cs typeface="Calibri"/>
              </a:rPr>
              <a:t> </a:t>
            </a:r>
            <a:r>
              <a:rPr lang="en-US" sz="2800" dirty="0" err="1" smtClean="0">
                <a:solidFill>
                  <a:schemeClr val="bg1"/>
                </a:solidFill>
                <a:ea typeface="Lucida Grande"/>
                <a:cs typeface="Calibri"/>
              </a:rPr>
              <a:t>puntual</a:t>
            </a:r>
            <a:r>
              <a:rPr lang="en-US" sz="2800" dirty="0" smtClean="0">
                <a:solidFill>
                  <a:schemeClr val="bg1"/>
                </a:solidFill>
                <a:ea typeface="Lucida Grande"/>
                <a:cs typeface="Calibri"/>
              </a:rPr>
              <a:t> de </a:t>
            </a:r>
            <a:r>
              <a:rPr lang="en-US" sz="2800" dirty="0" err="1" smtClean="0">
                <a:solidFill>
                  <a:schemeClr val="bg1"/>
                </a:solidFill>
                <a:ea typeface="Lucida Grande"/>
                <a:cs typeface="Calibri"/>
              </a:rPr>
              <a:t>cada</a:t>
            </a:r>
            <a:r>
              <a:rPr lang="en-US" sz="2800" dirty="0" smtClean="0">
                <a:solidFill>
                  <a:schemeClr val="bg1"/>
                </a:solidFill>
                <a:ea typeface="Lucida Grande"/>
                <a:cs typeface="Calibri"/>
              </a:rPr>
              <a:t> </a:t>
            </a:r>
            <a:r>
              <a:rPr lang="en-US" sz="2800" dirty="0" err="1" smtClean="0">
                <a:solidFill>
                  <a:schemeClr val="bg1"/>
                </a:solidFill>
                <a:ea typeface="Lucida Grande"/>
                <a:cs typeface="Calibri"/>
              </a:rPr>
              <a:t>secci</a:t>
            </a:r>
            <a:r>
              <a:rPr lang="es-PA" sz="2800" dirty="0" err="1" smtClean="0">
                <a:solidFill>
                  <a:schemeClr val="bg1"/>
                </a:solidFill>
                <a:ea typeface="Lucida Grande"/>
                <a:cs typeface="Calibri"/>
              </a:rPr>
              <a:t>ón</a:t>
            </a:r>
            <a:endParaRPr lang="en-US" sz="2800" dirty="0">
              <a:solidFill>
                <a:schemeClr val="bg1"/>
              </a:solidFill>
              <a:cs typeface="Calibri"/>
            </a:endParaRPr>
          </a:p>
        </p:txBody>
      </p:sp>
    </p:spTree>
    <p:extLst>
      <p:ext uri="{BB962C8B-B14F-4D97-AF65-F5344CB8AC3E}">
        <p14:creationId xmlns="" xmlns:p14="http://schemas.microsoft.com/office/powerpoint/2010/main" val="2478125138"/>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95536" y="1556792"/>
            <a:ext cx="8352928" cy="4680520"/>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smtClean="0"/>
              <a:t>Prepare an outline</a:t>
            </a:r>
            <a:endParaRPr lang="en-US" dirty="0"/>
          </a:p>
        </p:txBody>
      </p:sp>
      <p:sp>
        <p:nvSpPr>
          <p:cNvPr id="14" name="TextBox 13"/>
          <p:cNvSpPr txBox="1"/>
          <p:nvPr/>
        </p:nvSpPr>
        <p:spPr>
          <a:xfrm>
            <a:off x="619944" y="1628800"/>
            <a:ext cx="3384376" cy="4524314"/>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marL="400050" indent="-400050">
              <a:buAutoNum type="romanUcPeriod"/>
            </a:pPr>
            <a:r>
              <a:rPr lang="en-US" sz="1200" b="1" dirty="0" smtClean="0">
                <a:solidFill>
                  <a:schemeClr val="tx2"/>
                </a:solidFill>
              </a:rPr>
              <a:t>Introduction</a:t>
            </a:r>
          </a:p>
          <a:p>
            <a:pPr marL="857250" lvl="1" indent="-400050">
              <a:buFont typeface="+mj-lt"/>
              <a:buAutoNum type="alphaUcPeriod"/>
            </a:pPr>
            <a:r>
              <a:rPr lang="en-US" sz="1200" dirty="0" smtClean="0">
                <a:solidFill>
                  <a:schemeClr val="tx2"/>
                </a:solidFill>
              </a:rPr>
              <a:t>General background</a:t>
            </a:r>
          </a:p>
          <a:p>
            <a:pPr marL="857250" lvl="1" indent="-400050">
              <a:buFont typeface="+mj-lt"/>
              <a:buAutoNum type="alphaUcPeriod"/>
            </a:pPr>
            <a:r>
              <a:rPr lang="en-US" sz="1200" dirty="0" smtClean="0">
                <a:solidFill>
                  <a:schemeClr val="tx2"/>
                </a:solidFill>
              </a:rPr>
              <a:t>Related studies</a:t>
            </a:r>
          </a:p>
          <a:p>
            <a:pPr marL="857250" lvl="1" indent="-400050">
              <a:buFont typeface="+mj-lt"/>
              <a:buAutoNum type="alphaUcPeriod"/>
            </a:pPr>
            <a:r>
              <a:rPr lang="en-US" sz="1200" dirty="0" smtClean="0">
                <a:solidFill>
                  <a:schemeClr val="tx2"/>
                </a:solidFill>
              </a:rPr>
              <a:t>Problems in the field</a:t>
            </a:r>
          </a:p>
          <a:p>
            <a:pPr marL="857250" lvl="1" indent="-400050">
              <a:buFont typeface="+mj-lt"/>
              <a:buAutoNum type="alphaUcPeriod"/>
            </a:pPr>
            <a:r>
              <a:rPr lang="en-US" sz="1200" dirty="0" smtClean="0">
                <a:solidFill>
                  <a:schemeClr val="tx2"/>
                </a:solidFill>
              </a:rPr>
              <a:t>Aims</a:t>
            </a:r>
          </a:p>
          <a:p>
            <a:pPr marL="400050" indent="-400050">
              <a:buAutoNum type="romanUcPeriod"/>
            </a:pPr>
            <a:r>
              <a:rPr lang="en-US" sz="1200" b="1" dirty="0" smtClean="0"/>
              <a:t>Methods</a:t>
            </a:r>
          </a:p>
          <a:p>
            <a:pPr marL="857250" lvl="1" indent="-400050">
              <a:buFont typeface="+mj-lt"/>
              <a:buAutoNum type="alphaUcPeriod"/>
            </a:pPr>
            <a:r>
              <a:rPr lang="en-US" sz="1200" dirty="0" smtClean="0"/>
              <a:t>Subjects/Samples/Materials</a:t>
            </a:r>
          </a:p>
          <a:p>
            <a:pPr marL="857250" lvl="1" indent="-400050">
              <a:buFont typeface="+mj-lt"/>
              <a:buAutoNum type="alphaUcPeriod"/>
            </a:pPr>
            <a:r>
              <a:rPr lang="en-US" sz="1200" dirty="0" smtClean="0"/>
              <a:t>General methods</a:t>
            </a:r>
          </a:p>
          <a:p>
            <a:pPr marL="857250" lvl="1" indent="-400050">
              <a:buFont typeface="+mj-lt"/>
              <a:buAutoNum type="alphaUcPeriod"/>
            </a:pPr>
            <a:r>
              <a:rPr lang="en-US" sz="1200" dirty="0" smtClean="0"/>
              <a:t>Specific methods</a:t>
            </a:r>
          </a:p>
          <a:p>
            <a:pPr marL="857250" lvl="1" indent="-400050">
              <a:buFont typeface="+mj-lt"/>
              <a:buAutoNum type="alphaUcPeriod"/>
            </a:pPr>
            <a:r>
              <a:rPr lang="en-US" sz="1200" dirty="0" smtClean="0"/>
              <a:t>Statistical analyses</a:t>
            </a:r>
          </a:p>
          <a:p>
            <a:pPr marL="400050" indent="-400050">
              <a:buAutoNum type="romanUcPeriod"/>
            </a:pPr>
            <a:r>
              <a:rPr lang="en-US" sz="1200" b="1" dirty="0" smtClean="0"/>
              <a:t>Results</a:t>
            </a:r>
          </a:p>
          <a:p>
            <a:pPr marL="857250" lvl="1" indent="-400050">
              <a:buFont typeface="+mj-lt"/>
              <a:buAutoNum type="alphaUcPeriod"/>
            </a:pPr>
            <a:r>
              <a:rPr lang="en-US" sz="1200" dirty="0" smtClean="0"/>
              <a:t>Key points about Figure 1</a:t>
            </a:r>
          </a:p>
          <a:p>
            <a:pPr marL="857250" lvl="1" indent="-400050">
              <a:buFont typeface="+mj-lt"/>
              <a:buAutoNum type="alphaUcPeriod"/>
            </a:pPr>
            <a:r>
              <a:rPr lang="en-US" sz="1200" dirty="0" smtClean="0"/>
              <a:t>Key points about Table 1</a:t>
            </a:r>
          </a:p>
          <a:p>
            <a:pPr marL="857250" lvl="1" indent="-400050">
              <a:buFont typeface="+mj-lt"/>
              <a:buAutoNum type="alphaUcPeriod"/>
            </a:pPr>
            <a:r>
              <a:rPr lang="en-US" sz="1200" dirty="0" smtClean="0"/>
              <a:t>Key points about Figure 2</a:t>
            </a:r>
          </a:p>
          <a:p>
            <a:pPr marL="857250" lvl="1" indent="-400050">
              <a:buFont typeface="+mj-lt"/>
              <a:buAutoNum type="alphaUcPeriod"/>
            </a:pPr>
            <a:r>
              <a:rPr lang="en-US" sz="1200" dirty="0" smtClean="0"/>
              <a:t>Key points about Figure 3</a:t>
            </a:r>
          </a:p>
          <a:p>
            <a:pPr marL="857250" lvl="1" indent="-400050">
              <a:buFont typeface="+mj-lt"/>
              <a:buAutoNum type="alphaUcPeriod"/>
            </a:pPr>
            <a:r>
              <a:rPr lang="en-US" sz="1200" dirty="0" smtClean="0"/>
              <a:t>Key points about Figure 4</a:t>
            </a:r>
          </a:p>
          <a:p>
            <a:pPr marL="400050" indent="-400050">
              <a:buAutoNum type="romanUcPeriod"/>
            </a:pPr>
            <a:r>
              <a:rPr lang="en-US" sz="1200" b="1" dirty="0" smtClean="0"/>
              <a:t>Discussion</a:t>
            </a:r>
          </a:p>
          <a:p>
            <a:pPr marL="857250" lvl="1" indent="-400050">
              <a:buFont typeface="+mj-lt"/>
              <a:buAutoNum type="alphaUcPeriod"/>
            </a:pPr>
            <a:r>
              <a:rPr lang="en-US" sz="1200" dirty="0" smtClean="0"/>
              <a:t>Major conclusion</a:t>
            </a:r>
          </a:p>
          <a:p>
            <a:pPr marL="857250" lvl="1" indent="-400050">
              <a:buFont typeface="+mj-lt"/>
              <a:buAutoNum type="alphaUcPeriod"/>
            </a:pPr>
            <a:r>
              <a:rPr lang="en-US" sz="1200" dirty="0"/>
              <a:t>K</a:t>
            </a:r>
            <a:r>
              <a:rPr lang="en-US" sz="1200" dirty="0" smtClean="0"/>
              <a:t>ey findings that support conclusion</a:t>
            </a:r>
          </a:p>
          <a:p>
            <a:pPr marL="857250" lvl="1" indent="-400050">
              <a:buFont typeface="+mj-lt"/>
              <a:buAutoNum type="alphaUcPeriod"/>
            </a:pPr>
            <a:r>
              <a:rPr lang="en-US" sz="1200" dirty="0" smtClean="0"/>
              <a:t>Relevance to published studies</a:t>
            </a:r>
          </a:p>
          <a:p>
            <a:pPr marL="857250" lvl="1" indent="-400050">
              <a:buFont typeface="+mj-lt"/>
              <a:buAutoNum type="alphaUcPeriod"/>
            </a:pPr>
            <a:r>
              <a:rPr lang="en-US" sz="1200" dirty="0" smtClean="0"/>
              <a:t>Unexpected/negative findings</a:t>
            </a:r>
          </a:p>
          <a:p>
            <a:pPr marL="857250" lvl="1" indent="-400050">
              <a:buFont typeface="+mj-lt"/>
              <a:buAutoNum type="alphaUcPeriod"/>
            </a:pPr>
            <a:r>
              <a:rPr lang="en-US" sz="1200" dirty="0" smtClean="0"/>
              <a:t>Limitations</a:t>
            </a:r>
          </a:p>
          <a:p>
            <a:pPr marL="857250" lvl="1" indent="-400050">
              <a:buFont typeface="+mj-lt"/>
              <a:buAutoNum type="alphaUcPeriod"/>
            </a:pPr>
            <a:r>
              <a:rPr lang="en-US" sz="1200" dirty="0" smtClean="0"/>
              <a:t>Implications</a:t>
            </a:r>
          </a:p>
          <a:p>
            <a:pPr marL="857250" lvl="1" indent="-400050">
              <a:buFont typeface="+mj-lt"/>
              <a:buAutoNum type="alphaUcPeriod"/>
            </a:pPr>
            <a:r>
              <a:rPr lang="en-US" sz="1200" dirty="0" smtClean="0"/>
              <a:t>Future directions</a:t>
            </a:r>
            <a:endParaRPr lang="en-US" sz="1200" dirty="0"/>
          </a:p>
        </p:txBody>
      </p:sp>
      <p:grpSp>
        <p:nvGrpSpPr>
          <p:cNvPr id="3" name="Group 17"/>
          <p:cNvGrpSpPr/>
          <p:nvPr/>
        </p:nvGrpSpPr>
        <p:grpSpPr>
          <a:xfrm>
            <a:off x="4211960" y="1556792"/>
            <a:ext cx="4320480" cy="1184696"/>
            <a:chOff x="4211960" y="1437456"/>
            <a:chExt cx="4320480" cy="1184696"/>
          </a:xfrm>
        </p:grpSpPr>
        <p:sp>
          <p:nvSpPr>
            <p:cNvPr id="9" name="Rounded Rectangle 8"/>
            <p:cNvSpPr/>
            <p:nvPr/>
          </p:nvSpPr>
          <p:spPr>
            <a:xfrm>
              <a:off x="4220344" y="1902072"/>
              <a:ext cx="4312096" cy="720080"/>
            </a:xfrm>
            <a:prstGeom prst="roundRect">
              <a:avLst/>
            </a:prstGeom>
            <a:solidFill>
              <a:schemeClr val="bg1"/>
            </a:solidFill>
            <a:ln w="1905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tx2"/>
                  </a:solidFill>
                </a:rPr>
                <a:t>What background information </a:t>
              </a:r>
            </a:p>
            <a:p>
              <a:pPr algn="ctr"/>
              <a:r>
                <a:rPr lang="en-US" sz="2200" b="1" dirty="0" smtClean="0">
                  <a:solidFill>
                    <a:schemeClr val="tx2"/>
                  </a:solidFill>
                </a:rPr>
                <a:t>you will introduce</a:t>
              </a:r>
              <a:endParaRPr lang="en-US" sz="2200" b="1" dirty="0">
                <a:solidFill>
                  <a:schemeClr val="tx2"/>
                </a:solidFill>
              </a:endParaRPr>
            </a:p>
          </p:txBody>
        </p:sp>
        <p:sp>
          <p:nvSpPr>
            <p:cNvPr id="5" name="TextBox 4"/>
            <p:cNvSpPr txBox="1"/>
            <p:nvPr/>
          </p:nvSpPr>
          <p:spPr>
            <a:xfrm>
              <a:off x="4211960" y="1437456"/>
              <a:ext cx="4320480" cy="523220"/>
            </a:xfrm>
            <a:prstGeom prst="rect">
              <a:avLst/>
            </a:prstGeom>
            <a:noFill/>
          </p:spPr>
          <p:txBody>
            <a:bodyPr wrap="square" rtlCol="0">
              <a:spAutoFit/>
            </a:bodyPr>
            <a:lstStyle/>
            <a:p>
              <a:pPr algn="ctr"/>
              <a:r>
                <a:rPr lang="en-US" sz="2800" b="1" i="1" dirty="0" smtClean="0">
                  <a:solidFill>
                    <a:schemeClr val="tx2"/>
                  </a:solidFill>
                </a:rPr>
                <a:t>Introduction</a:t>
              </a:r>
              <a:endParaRPr lang="en-US" sz="2800" b="1" i="1" dirty="0">
                <a:solidFill>
                  <a:schemeClr val="tx2"/>
                </a:solidFill>
              </a:endParaRPr>
            </a:p>
          </p:txBody>
        </p:sp>
      </p:grpSp>
      <p:pic>
        <p:nvPicPr>
          <p:cNvPr id="10" name="Picture 4" descr="http://cav2013.forsyte.at/files/springer.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674892" y="6237312"/>
            <a:ext cx="1361604" cy="504056"/>
          </a:xfrm>
          <a:prstGeom prst="rect">
            <a:avLst/>
          </a:prstGeom>
          <a:noFill/>
          <a:extLst>
            <a:ext uri="{909E8E84-426E-40DD-AFC4-6F175D3DCCD1}">
              <a14:hiddenFill xmlns="" xmlns:a14="http://schemas.microsoft.com/office/drawing/2010/main">
                <a:solidFill>
                  <a:srgbClr val="FFFFFF"/>
                </a:solidFill>
              </a14:hiddenFill>
            </a:ext>
          </a:extLst>
        </p:spPr>
      </p:pic>
      <p:sp>
        <p:nvSpPr>
          <p:cNvPr id="11" name="Rounded Rectangle 1"/>
          <p:cNvSpPr/>
          <p:nvPr/>
        </p:nvSpPr>
        <p:spPr>
          <a:xfrm>
            <a:off x="1115616" y="1700808"/>
            <a:ext cx="6912768"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err="1">
                <a:solidFill>
                  <a:schemeClr val="bg1"/>
                </a:solidFill>
                <a:ea typeface="Lucida Grande"/>
                <a:cs typeface="Calibri"/>
              </a:rPr>
              <a:t>Proporciónele</a:t>
            </a:r>
            <a:r>
              <a:rPr lang="en-US" sz="2800" dirty="0">
                <a:solidFill>
                  <a:schemeClr val="bg1"/>
                </a:solidFill>
                <a:ea typeface="Lucida Grande"/>
                <a:cs typeface="Calibri"/>
              </a:rPr>
              <a:t> al lector un </a:t>
            </a:r>
            <a:r>
              <a:rPr lang="en-US" sz="2800" dirty="0" err="1">
                <a:solidFill>
                  <a:schemeClr val="bg1"/>
                </a:solidFill>
                <a:ea typeface="Lucida Grande"/>
                <a:cs typeface="Calibri"/>
              </a:rPr>
              <a:t>resumen</a:t>
            </a:r>
            <a:r>
              <a:rPr lang="en-US" sz="2800" dirty="0">
                <a:solidFill>
                  <a:schemeClr val="bg1"/>
                </a:solidFill>
                <a:ea typeface="Lucida Grande"/>
                <a:cs typeface="Calibri"/>
              </a:rPr>
              <a:t> </a:t>
            </a:r>
            <a:r>
              <a:rPr lang="en-US" sz="2800" dirty="0" err="1">
                <a:solidFill>
                  <a:schemeClr val="bg1"/>
                </a:solidFill>
                <a:ea typeface="Lucida Grande"/>
                <a:cs typeface="Calibri"/>
              </a:rPr>
              <a:t>corto</a:t>
            </a:r>
            <a:r>
              <a:rPr lang="en-US" sz="2800" dirty="0">
                <a:solidFill>
                  <a:schemeClr val="bg1"/>
                </a:solidFill>
                <a:ea typeface="Lucida Grande"/>
                <a:cs typeface="Calibri"/>
              </a:rPr>
              <a:t> de </a:t>
            </a:r>
            <a:r>
              <a:rPr lang="en-US" sz="2800" dirty="0" err="1">
                <a:solidFill>
                  <a:schemeClr val="bg1"/>
                </a:solidFill>
                <a:ea typeface="Lucida Grande"/>
                <a:cs typeface="Calibri"/>
              </a:rPr>
              <a:t>los</a:t>
            </a:r>
            <a:r>
              <a:rPr lang="en-US" sz="2800" dirty="0">
                <a:solidFill>
                  <a:schemeClr val="bg1"/>
                </a:solidFill>
                <a:ea typeface="Lucida Grande"/>
                <a:cs typeface="Calibri"/>
              </a:rPr>
              <a:t> </a:t>
            </a:r>
            <a:r>
              <a:rPr lang="en-US" sz="2800" dirty="0" err="1">
                <a:solidFill>
                  <a:schemeClr val="bg1"/>
                </a:solidFill>
                <a:ea typeface="Lucida Grande"/>
                <a:cs typeface="Calibri"/>
              </a:rPr>
              <a:t>antecedentes</a:t>
            </a:r>
            <a:endParaRPr lang="en-US" sz="2800" dirty="0">
              <a:solidFill>
                <a:schemeClr val="bg1"/>
              </a:solidFill>
              <a:cs typeface="Calibri"/>
            </a:endParaRPr>
          </a:p>
        </p:txBody>
      </p:sp>
    </p:spTree>
    <p:extLst>
      <p:ext uri="{BB962C8B-B14F-4D97-AF65-F5344CB8AC3E}">
        <p14:creationId xmlns="" xmlns:p14="http://schemas.microsoft.com/office/powerpoint/2010/main" val="3520973705"/>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95536" y="1556792"/>
            <a:ext cx="8352928" cy="4680520"/>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smtClean="0"/>
              <a:t>Prepare an outline</a:t>
            </a:r>
            <a:endParaRPr lang="en-US" dirty="0"/>
          </a:p>
        </p:txBody>
      </p:sp>
      <p:sp>
        <p:nvSpPr>
          <p:cNvPr id="14" name="TextBox 13"/>
          <p:cNvSpPr txBox="1"/>
          <p:nvPr/>
        </p:nvSpPr>
        <p:spPr>
          <a:xfrm>
            <a:off x="619944" y="1628800"/>
            <a:ext cx="3384376" cy="4524314"/>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marL="400050" indent="-400050">
              <a:buAutoNum type="romanUcPeriod"/>
            </a:pPr>
            <a:r>
              <a:rPr lang="en-US" sz="1200" b="1" dirty="0" smtClean="0">
                <a:solidFill>
                  <a:srgbClr val="B5002F"/>
                </a:solidFill>
              </a:rPr>
              <a:t>Introduction</a:t>
            </a:r>
          </a:p>
          <a:p>
            <a:pPr marL="857250" lvl="1" indent="-400050">
              <a:buFont typeface="+mj-lt"/>
              <a:buAutoNum type="alphaUcPeriod"/>
            </a:pPr>
            <a:r>
              <a:rPr lang="en-US" sz="1200" dirty="0" smtClean="0">
                <a:solidFill>
                  <a:srgbClr val="B5002F"/>
                </a:solidFill>
              </a:rPr>
              <a:t>General background</a:t>
            </a:r>
          </a:p>
          <a:p>
            <a:pPr marL="857250" lvl="1" indent="-400050">
              <a:buFont typeface="+mj-lt"/>
              <a:buAutoNum type="alphaUcPeriod"/>
            </a:pPr>
            <a:r>
              <a:rPr lang="en-US" sz="1200" dirty="0" smtClean="0">
                <a:solidFill>
                  <a:srgbClr val="B5002F"/>
                </a:solidFill>
              </a:rPr>
              <a:t>Related studies</a:t>
            </a:r>
          </a:p>
          <a:p>
            <a:pPr marL="857250" lvl="1" indent="-400050">
              <a:buFont typeface="+mj-lt"/>
              <a:buAutoNum type="alphaUcPeriod"/>
            </a:pPr>
            <a:r>
              <a:rPr lang="en-US" sz="1200" dirty="0" smtClean="0">
                <a:solidFill>
                  <a:srgbClr val="B5002F"/>
                </a:solidFill>
              </a:rPr>
              <a:t>Problems in the field</a:t>
            </a:r>
          </a:p>
          <a:p>
            <a:pPr marL="857250" lvl="1" indent="-400050">
              <a:buFont typeface="+mj-lt"/>
              <a:buAutoNum type="alphaUcPeriod"/>
            </a:pPr>
            <a:r>
              <a:rPr lang="en-US" sz="1200" dirty="0" smtClean="0">
                <a:solidFill>
                  <a:srgbClr val="B5002F"/>
                </a:solidFill>
              </a:rPr>
              <a:t>Aims</a:t>
            </a:r>
          </a:p>
          <a:p>
            <a:pPr marL="400050" indent="-400050">
              <a:buAutoNum type="romanUcPeriod"/>
            </a:pPr>
            <a:r>
              <a:rPr lang="en-US" sz="1200" b="1" dirty="0" smtClean="0">
                <a:solidFill>
                  <a:srgbClr val="0081B1"/>
                </a:solidFill>
              </a:rPr>
              <a:t>Methods</a:t>
            </a:r>
          </a:p>
          <a:p>
            <a:pPr marL="857250" lvl="1" indent="-400050">
              <a:buFont typeface="+mj-lt"/>
              <a:buAutoNum type="alphaUcPeriod"/>
            </a:pPr>
            <a:r>
              <a:rPr lang="en-US" sz="1200" dirty="0" smtClean="0">
                <a:solidFill>
                  <a:srgbClr val="0081B1"/>
                </a:solidFill>
              </a:rPr>
              <a:t>Subjects/Samples/Materials</a:t>
            </a:r>
          </a:p>
          <a:p>
            <a:pPr marL="857250" lvl="1" indent="-400050">
              <a:buFont typeface="+mj-lt"/>
              <a:buAutoNum type="alphaUcPeriod"/>
            </a:pPr>
            <a:r>
              <a:rPr lang="en-US" sz="1200" dirty="0" smtClean="0">
                <a:solidFill>
                  <a:srgbClr val="0081B1"/>
                </a:solidFill>
              </a:rPr>
              <a:t>General methods</a:t>
            </a:r>
          </a:p>
          <a:p>
            <a:pPr marL="857250" lvl="1" indent="-400050">
              <a:buFont typeface="+mj-lt"/>
              <a:buAutoNum type="alphaUcPeriod"/>
            </a:pPr>
            <a:r>
              <a:rPr lang="en-US" sz="1200" dirty="0" smtClean="0">
                <a:solidFill>
                  <a:srgbClr val="0081B1"/>
                </a:solidFill>
              </a:rPr>
              <a:t>Specific methods</a:t>
            </a:r>
          </a:p>
          <a:p>
            <a:pPr marL="857250" lvl="1" indent="-400050">
              <a:buFont typeface="+mj-lt"/>
              <a:buAutoNum type="alphaUcPeriod"/>
            </a:pPr>
            <a:r>
              <a:rPr lang="en-US" sz="1200" dirty="0" smtClean="0">
                <a:solidFill>
                  <a:srgbClr val="0081B1"/>
                </a:solidFill>
              </a:rPr>
              <a:t>Statistical analyses</a:t>
            </a:r>
          </a:p>
          <a:p>
            <a:pPr marL="400050" indent="-400050">
              <a:buAutoNum type="romanUcPeriod"/>
            </a:pPr>
            <a:r>
              <a:rPr lang="en-US" sz="1200" b="1" dirty="0" smtClean="0"/>
              <a:t>Results</a:t>
            </a:r>
          </a:p>
          <a:p>
            <a:pPr marL="857250" lvl="1" indent="-400050">
              <a:buFont typeface="+mj-lt"/>
              <a:buAutoNum type="alphaUcPeriod"/>
            </a:pPr>
            <a:r>
              <a:rPr lang="en-US" sz="1200" dirty="0" smtClean="0"/>
              <a:t>Key points about Figure 1</a:t>
            </a:r>
          </a:p>
          <a:p>
            <a:pPr marL="857250" lvl="1" indent="-400050">
              <a:buFont typeface="+mj-lt"/>
              <a:buAutoNum type="alphaUcPeriod"/>
            </a:pPr>
            <a:r>
              <a:rPr lang="en-US" sz="1200" dirty="0" smtClean="0"/>
              <a:t>Key points about Table 1</a:t>
            </a:r>
          </a:p>
          <a:p>
            <a:pPr marL="857250" lvl="1" indent="-400050">
              <a:buFont typeface="+mj-lt"/>
              <a:buAutoNum type="alphaUcPeriod"/>
            </a:pPr>
            <a:r>
              <a:rPr lang="en-US" sz="1200" dirty="0" smtClean="0"/>
              <a:t>Key points about Figure 2</a:t>
            </a:r>
          </a:p>
          <a:p>
            <a:pPr marL="857250" lvl="1" indent="-400050">
              <a:buFont typeface="+mj-lt"/>
              <a:buAutoNum type="alphaUcPeriod"/>
            </a:pPr>
            <a:r>
              <a:rPr lang="en-US" sz="1200" dirty="0" smtClean="0"/>
              <a:t>Key points about Figure 3</a:t>
            </a:r>
          </a:p>
          <a:p>
            <a:pPr marL="857250" lvl="1" indent="-400050">
              <a:buFont typeface="+mj-lt"/>
              <a:buAutoNum type="alphaUcPeriod"/>
            </a:pPr>
            <a:r>
              <a:rPr lang="en-US" sz="1200" dirty="0" smtClean="0"/>
              <a:t>Key points about Figure 4</a:t>
            </a:r>
          </a:p>
          <a:p>
            <a:pPr marL="400050" indent="-400050">
              <a:buAutoNum type="romanUcPeriod"/>
            </a:pPr>
            <a:r>
              <a:rPr lang="en-US" sz="1200" b="1" dirty="0" smtClean="0"/>
              <a:t>Discussion</a:t>
            </a:r>
          </a:p>
          <a:p>
            <a:pPr marL="857250" lvl="1" indent="-400050">
              <a:buFont typeface="+mj-lt"/>
              <a:buAutoNum type="alphaUcPeriod"/>
            </a:pPr>
            <a:r>
              <a:rPr lang="en-US" sz="1200" dirty="0" smtClean="0"/>
              <a:t>Major conclusion</a:t>
            </a:r>
          </a:p>
          <a:p>
            <a:pPr marL="857250" lvl="1" indent="-400050">
              <a:buFont typeface="+mj-lt"/>
              <a:buAutoNum type="alphaUcPeriod"/>
            </a:pPr>
            <a:r>
              <a:rPr lang="en-US" sz="1200" dirty="0"/>
              <a:t>K</a:t>
            </a:r>
            <a:r>
              <a:rPr lang="en-US" sz="1200" dirty="0" smtClean="0"/>
              <a:t>ey findings that support conclusion</a:t>
            </a:r>
          </a:p>
          <a:p>
            <a:pPr marL="857250" lvl="1" indent="-400050">
              <a:buFont typeface="+mj-lt"/>
              <a:buAutoNum type="alphaUcPeriod"/>
            </a:pPr>
            <a:r>
              <a:rPr lang="en-US" sz="1200" dirty="0" smtClean="0"/>
              <a:t>Relevance to published studies</a:t>
            </a:r>
          </a:p>
          <a:p>
            <a:pPr marL="857250" lvl="1" indent="-400050">
              <a:buFont typeface="+mj-lt"/>
              <a:buAutoNum type="alphaUcPeriod"/>
            </a:pPr>
            <a:r>
              <a:rPr lang="en-US" sz="1200" dirty="0" smtClean="0"/>
              <a:t>Unexpected/negative findings</a:t>
            </a:r>
          </a:p>
          <a:p>
            <a:pPr marL="857250" lvl="1" indent="-400050">
              <a:buFont typeface="+mj-lt"/>
              <a:buAutoNum type="alphaUcPeriod"/>
            </a:pPr>
            <a:r>
              <a:rPr lang="en-US" sz="1200" dirty="0" smtClean="0"/>
              <a:t>Limitations</a:t>
            </a:r>
          </a:p>
          <a:p>
            <a:pPr marL="857250" lvl="1" indent="-400050">
              <a:buFont typeface="+mj-lt"/>
              <a:buAutoNum type="alphaUcPeriod"/>
            </a:pPr>
            <a:r>
              <a:rPr lang="en-US" sz="1200" dirty="0" smtClean="0"/>
              <a:t>Implications</a:t>
            </a:r>
          </a:p>
          <a:p>
            <a:pPr marL="857250" lvl="1" indent="-400050">
              <a:buFont typeface="+mj-lt"/>
              <a:buAutoNum type="alphaUcPeriod"/>
            </a:pPr>
            <a:r>
              <a:rPr lang="en-US" sz="1200" dirty="0" smtClean="0"/>
              <a:t>Future directions</a:t>
            </a:r>
            <a:endParaRPr lang="en-US" sz="1200" dirty="0"/>
          </a:p>
        </p:txBody>
      </p:sp>
      <p:grpSp>
        <p:nvGrpSpPr>
          <p:cNvPr id="3" name="Group 17"/>
          <p:cNvGrpSpPr/>
          <p:nvPr/>
        </p:nvGrpSpPr>
        <p:grpSpPr>
          <a:xfrm>
            <a:off x="4211960" y="1556792"/>
            <a:ext cx="4320480" cy="1184696"/>
            <a:chOff x="4211960" y="1437456"/>
            <a:chExt cx="4320480" cy="1184696"/>
          </a:xfrm>
        </p:grpSpPr>
        <p:sp>
          <p:nvSpPr>
            <p:cNvPr id="9" name="Rounded Rectangle 8"/>
            <p:cNvSpPr/>
            <p:nvPr/>
          </p:nvSpPr>
          <p:spPr>
            <a:xfrm>
              <a:off x="4220344" y="1902072"/>
              <a:ext cx="4312096" cy="720080"/>
            </a:xfrm>
            <a:prstGeom prst="roundRect">
              <a:avLst/>
            </a:prstGeom>
            <a:solidFill>
              <a:schemeClr val="bg1"/>
            </a:solidFill>
            <a:ln w="1905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tx2"/>
                  </a:solidFill>
                </a:rPr>
                <a:t>What background information </a:t>
              </a:r>
            </a:p>
            <a:p>
              <a:pPr algn="ctr"/>
              <a:r>
                <a:rPr lang="en-US" sz="2200" b="1" dirty="0" smtClean="0">
                  <a:solidFill>
                    <a:schemeClr val="tx2"/>
                  </a:solidFill>
                </a:rPr>
                <a:t>you will introduce</a:t>
              </a:r>
              <a:endParaRPr lang="en-US" sz="2200" b="1" dirty="0">
                <a:solidFill>
                  <a:schemeClr val="tx2"/>
                </a:solidFill>
              </a:endParaRPr>
            </a:p>
          </p:txBody>
        </p:sp>
        <p:sp>
          <p:nvSpPr>
            <p:cNvPr id="5" name="TextBox 4"/>
            <p:cNvSpPr txBox="1"/>
            <p:nvPr/>
          </p:nvSpPr>
          <p:spPr>
            <a:xfrm>
              <a:off x="4211960" y="1437456"/>
              <a:ext cx="4320480" cy="523220"/>
            </a:xfrm>
            <a:prstGeom prst="rect">
              <a:avLst/>
            </a:prstGeom>
            <a:noFill/>
          </p:spPr>
          <p:txBody>
            <a:bodyPr wrap="square" rtlCol="0">
              <a:spAutoFit/>
            </a:bodyPr>
            <a:lstStyle/>
            <a:p>
              <a:pPr algn="ctr"/>
              <a:r>
                <a:rPr lang="en-US" sz="2800" b="1" i="1" dirty="0" smtClean="0">
                  <a:solidFill>
                    <a:schemeClr val="tx2"/>
                  </a:solidFill>
                </a:rPr>
                <a:t>Introduction</a:t>
              </a:r>
              <a:endParaRPr lang="en-US" sz="2800" b="1" i="1" dirty="0">
                <a:solidFill>
                  <a:schemeClr val="tx2"/>
                </a:solidFill>
              </a:endParaRPr>
            </a:p>
          </p:txBody>
        </p:sp>
      </p:grpSp>
      <p:grpSp>
        <p:nvGrpSpPr>
          <p:cNvPr id="4" name="Group 18"/>
          <p:cNvGrpSpPr/>
          <p:nvPr/>
        </p:nvGrpSpPr>
        <p:grpSpPr>
          <a:xfrm>
            <a:off x="4211960" y="2723340"/>
            <a:ext cx="4320480" cy="971044"/>
            <a:chOff x="4211960" y="2745988"/>
            <a:chExt cx="4320480" cy="971044"/>
          </a:xfrm>
        </p:grpSpPr>
        <p:sp>
          <p:nvSpPr>
            <p:cNvPr id="10" name="Rounded Rectangle 9"/>
            <p:cNvSpPr/>
            <p:nvPr/>
          </p:nvSpPr>
          <p:spPr>
            <a:xfrm>
              <a:off x="4220344" y="3212976"/>
              <a:ext cx="4312096" cy="504056"/>
            </a:xfrm>
            <a:prstGeom prst="roundRect">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accent1"/>
                  </a:solidFill>
                </a:rPr>
                <a:t>What analyses you will describe</a:t>
              </a:r>
              <a:endParaRPr lang="en-US" sz="2200" b="1" dirty="0">
                <a:solidFill>
                  <a:schemeClr val="accent1"/>
                </a:solidFill>
              </a:endParaRPr>
            </a:p>
          </p:txBody>
        </p:sp>
        <p:sp>
          <p:nvSpPr>
            <p:cNvPr id="15" name="TextBox 14"/>
            <p:cNvSpPr txBox="1"/>
            <p:nvPr/>
          </p:nvSpPr>
          <p:spPr>
            <a:xfrm>
              <a:off x="4211960" y="2745988"/>
              <a:ext cx="4320480" cy="523220"/>
            </a:xfrm>
            <a:prstGeom prst="rect">
              <a:avLst/>
            </a:prstGeom>
            <a:noFill/>
          </p:spPr>
          <p:txBody>
            <a:bodyPr wrap="square" rtlCol="0">
              <a:spAutoFit/>
            </a:bodyPr>
            <a:lstStyle/>
            <a:p>
              <a:pPr algn="ctr"/>
              <a:r>
                <a:rPr lang="en-US" sz="2800" b="1" i="1" dirty="0" smtClean="0">
                  <a:solidFill>
                    <a:schemeClr val="accent1"/>
                  </a:solidFill>
                </a:rPr>
                <a:t>Methods</a:t>
              </a:r>
              <a:endParaRPr lang="en-US" sz="2800" b="1" i="1" dirty="0">
                <a:solidFill>
                  <a:schemeClr val="accent1"/>
                </a:solidFill>
              </a:endParaRPr>
            </a:p>
          </p:txBody>
        </p:sp>
      </p:grpSp>
      <p:pic>
        <p:nvPicPr>
          <p:cNvPr id="13" name="Picture 4" descr="http://cav2013.forsyte.at/files/springer.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674892" y="6237312"/>
            <a:ext cx="1361604" cy="504056"/>
          </a:xfrm>
          <a:prstGeom prst="rect">
            <a:avLst/>
          </a:prstGeom>
          <a:noFill/>
          <a:extLst>
            <a:ext uri="{909E8E84-426E-40DD-AFC4-6F175D3DCCD1}">
              <a14:hiddenFill xmlns="" xmlns:a14="http://schemas.microsoft.com/office/drawing/2010/main">
                <a:solidFill>
                  <a:srgbClr val="FFFFFF"/>
                </a:solidFill>
              </a14:hiddenFill>
            </a:ext>
          </a:extLst>
        </p:spPr>
      </p:pic>
      <p:sp>
        <p:nvSpPr>
          <p:cNvPr id="16" name="Rounded Rectangle 1"/>
          <p:cNvSpPr/>
          <p:nvPr/>
        </p:nvSpPr>
        <p:spPr>
          <a:xfrm>
            <a:off x="1115616" y="1700808"/>
            <a:ext cx="6912768"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err="1" smtClean="0">
                <a:solidFill>
                  <a:schemeClr val="bg1"/>
                </a:solidFill>
                <a:ea typeface="Lucida Grande"/>
                <a:cs typeface="Calibri"/>
              </a:rPr>
              <a:t>Indíquele</a:t>
            </a:r>
            <a:r>
              <a:rPr lang="en-US" sz="2800" dirty="0" smtClean="0">
                <a:solidFill>
                  <a:schemeClr val="bg1"/>
                </a:solidFill>
                <a:ea typeface="Lucida Grande"/>
                <a:cs typeface="Calibri"/>
              </a:rPr>
              <a:t> al </a:t>
            </a:r>
            <a:r>
              <a:rPr lang="en-US" sz="2800" dirty="0">
                <a:solidFill>
                  <a:schemeClr val="bg1"/>
                </a:solidFill>
                <a:ea typeface="Lucida Grande"/>
                <a:cs typeface="Calibri"/>
              </a:rPr>
              <a:t>lector </a:t>
            </a:r>
            <a:r>
              <a:rPr lang="en-US" sz="2800" dirty="0" err="1" smtClean="0">
                <a:solidFill>
                  <a:schemeClr val="bg1"/>
                </a:solidFill>
                <a:ea typeface="Lucida Grande"/>
                <a:cs typeface="Calibri"/>
              </a:rPr>
              <a:t>cómo</a:t>
            </a:r>
            <a:r>
              <a:rPr lang="en-US" sz="2800" dirty="0" smtClean="0">
                <a:solidFill>
                  <a:schemeClr val="bg1"/>
                </a:solidFill>
                <a:ea typeface="Lucida Grande"/>
                <a:cs typeface="Calibri"/>
              </a:rPr>
              <a:t> </a:t>
            </a:r>
            <a:r>
              <a:rPr lang="en-US" sz="2800" dirty="0" err="1" smtClean="0">
                <a:solidFill>
                  <a:schemeClr val="bg1"/>
                </a:solidFill>
                <a:ea typeface="Lucida Grande"/>
                <a:cs typeface="Calibri"/>
              </a:rPr>
              <a:t>estudió</a:t>
            </a:r>
            <a:r>
              <a:rPr lang="en-US" sz="2800" dirty="0" smtClean="0">
                <a:solidFill>
                  <a:schemeClr val="bg1"/>
                </a:solidFill>
                <a:ea typeface="Lucida Grande"/>
                <a:cs typeface="Calibri"/>
              </a:rPr>
              <a:t> el </a:t>
            </a:r>
            <a:r>
              <a:rPr lang="en-US" sz="2800" dirty="0" err="1" smtClean="0">
                <a:solidFill>
                  <a:schemeClr val="bg1"/>
                </a:solidFill>
                <a:ea typeface="Lucida Grande"/>
                <a:cs typeface="Calibri"/>
              </a:rPr>
              <a:t>problema</a:t>
            </a:r>
            <a:endParaRPr lang="en-US" sz="2800" dirty="0">
              <a:solidFill>
                <a:schemeClr val="bg1"/>
              </a:solidFill>
              <a:cs typeface="Calibri"/>
            </a:endParaRPr>
          </a:p>
        </p:txBody>
      </p:sp>
    </p:spTree>
    <p:extLst>
      <p:ext uri="{BB962C8B-B14F-4D97-AF65-F5344CB8AC3E}">
        <p14:creationId xmlns="" xmlns:p14="http://schemas.microsoft.com/office/powerpoint/2010/main" val="267633187"/>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95536" y="1556792"/>
            <a:ext cx="8352928" cy="4680520"/>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smtClean="0"/>
              <a:t>Prepare an outline</a:t>
            </a:r>
            <a:endParaRPr lang="en-US" dirty="0"/>
          </a:p>
        </p:txBody>
      </p:sp>
      <p:sp>
        <p:nvSpPr>
          <p:cNvPr id="14" name="TextBox 13"/>
          <p:cNvSpPr txBox="1"/>
          <p:nvPr/>
        </p:nvSpPr>
        <p:spPr>
          <a:xfrm>
            <a:off x="619944" y="1628800"/>
            <a:ext cx="3384376" cy="4524314"/>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marL="400050" indent="-400050">
              <a:buAutoNum type="romanUcPeriod"/>
            </a:pPr>
            <a:r>
              <a:rPr lang="en-US" sz="1200" b="1" dirty="0" smtClean="0">
                <a:solidFill>
                  <a:srgbClr val="B5002F"/>
                </a:solidFill>
              </a:rPr>
              <a:t>Introduction</a:t>
            </a:r>
          </a:p>
          <a:p>
            <a:pPr marL="857250" lvl="1" indent="-400050">
              <a:buFont typeface="+mj-lt"/>
              <a:buAutoNum type="alphaUcPeriod"/>
            </a:pPr>
            <a:r>
              <a:rPr lang="en-US" sz="1200" dirty="0" smtClean="0">
                <a:solidFill>
                  <a:srgbClr val="B5002F"/>
                </a:solidFill>
              </a:rPr>
              <a:t>General background</a:t>
            </a:r>
          </a:p>
          <a:p>
            <a:pPr marL="857250" lvl="1" indent="-400050">
              <a:buFont typeface="+mj-lt"/>
              <a:buAutoNum type="alphaUcPeriod"/>
            </a:pPr>
            <a:r>
              <a:rPr lang="en-US" sz="1200" dirty="0" smtClean="0">
                <a:solidFill>
                  <a:srgbClr val="B5002F"/>
                </a:solidFill>
              </a:rPr>
              <a:t>Related studies</a:t>
            </a:r>
          </a:p>
          <a:p>
            <a:pPr marL="857250" lvl="1" indent="-400050">
              <a:buFont typeface="+mj-lt"/>
              <a:buAutoNum type="alphaUcPeriod"/>
            </a:pPr>
            <a:r>
              <a:rPr lang="en-US" sz="1200" dirty="0" smtClean="0">
                <a:solidFill>
                  <a:srgbClr val="B5002F"/>
                </a:solidFill>
              </a:rPr>
              <a:t>Problems in the field</a:t>
            </a:r>
          </a:p>
          <a:p>
            <a:pPr marL="857250" lvl="1" indent="-400050">
              <a:buFont typeface="+mj-lt"/>
              <a:buAutoNum type="alphaUcPeriod"/>
            </a:pPr>
            <a:r>
              <a:rPr lang="en-US" sz="1200" dirty="0" smtClean="0">
                <a:solidFill>
                  <a:srgbClr val="B5002F"/>
                </a:solidFill>
              </a:rPr>
              <a:t>Aims</a:t>
            </a:r>
          </a:p>
          <a:p>
            <a:pPr marL="400050" indent="-400050">
              <a:buAutoNum type="romanUcPeriod"/>
            </a:pPr>
            <a:r>
              <a:rPr lang="en-US" sz="1200" b="1" dirty="0" smtClean="0">
                <a:solidFill>
                  <a:srgbClr val="0081B1"/>
                </a:solidFill>
              </a:rPr>
              <a:t>Methods</a:t>
            </a:r>
          </a:p>
          <a:p>
            <a:pPr marL="857250" lvl="1" indent="-400050">
              <a:buFont typeface="+mj-lt"/>
              <a:buAutoNum type="alphaUcPeriod"/>
            </a:pPr>
            <a:r>
              <a:rPr lang="en-US" sz="1200" dirty="0" smtClean="0">
                <a:solidFill>
                  <a:srgbClr val="0081B1"/>
                </a:solidFill>
              </a:rPr>
              <a:t>Subjects/Samples/Materials</a:t>
            </a:r>
          </a:p>
          <a:p>
            <a:pPr marL="857250" lvl="1" indent="-400050">
              <a:buFont typeface="+mj-lt"/>
              <a:buAutoNum type="alphaUcPeriod"/>
            </a:pPr>
            <a:r>
              <a:rPr lang="en-US" sz="1200" dirty="0" smtClean="0">
                <a:solidFill>
                  <a:srgbClr val="0081B1"/>
                </a:solidFill>
              </a:rPr>
              <a:t>General methods</a:t>
            </a:r>
          </a:p>
          <a:p>
            <a:pPr marL="857250" lvl="1" indent="-400050">
              <a:buFont typeface="+mj-lt"/>
              <a:buAutoNum type="alphaUcPeriod"/>
            </a:pPr>
            <a:r>
              <a:rPr lang="en-US" sz="1200" dirty="0" smtClean="0">
                <a:solidFill>
                  <a:srgbClr val="0081B1"/>
                </a:solidFill>
              </a:rPr>
              <a:t>Specific methods</a:t>
            </a:r>
          </a:p>
          <a:p>
            <a:pPr marL="857250" lvl="1" indent="-400050">
              <a:buFont typeface="+mj-lt"/>
              <a:buAutoNum type="alphaUcPeriod"/>
            </a:pPr>
            <a:r>
              <a:rPr lang="en-US" sz="1200" dirty="0" smtClean="0">
                <a:solidFill>
                  <a:srgbClr val="0081B1"/>
                </a:solidFill>
              </a:rPr>
              <a:t>Statistical analyses</a:t>
            </a:r>
          </a:p>
          <a:p>
            <a:pPr marL="400050" indent="-400050">
              <a:buAutoNum type="romanUcPeriod"/>
            </a:pPr>
            <a:r>
              <a:rPr lang="en-US" sz="1200" b="1" dirty="0" smtClean="0">
                <a:solidFill>
                  <a:schemeClr val="accent3">
                    <a:lumMod val="75000"/>
                  </a:schemeClr>
                </a:solidFill>
              </a:rPr>
              <a:t>Results</a:t>
            </a:r>
          </a:p>
          <a:p>
            <a:pPr marL="857250" lvl="1" indent="-400050">
              <a:buFont typeface="+mj-lt"/>
              <a:buAutoNum type="alphaUcPeriod"/>
            </a:pPr>
            <a:r>
              <a:rPr lang="en-US" sz="1200" dirty="0" smtClean="0">
                <a:solidFill>
                  <a:schemeClr val="accent3">
                    <a:lumMod val="75000"/>
                  </a:schemeClr>
                </a:solidFill>
              </a:rPr>
              <a:t>Key points about Figure 1</a:t>
            </a:r>
          </a:p>
          <a:p>
            <a:pPr marL="857250" lvl="1" indent="-400050">
              <a:buFont typeface="+mj-lt"/>
              <a:buAutoNum type="alphaUcPeriod"/>
            </a:pPr>
            <a:r>
              <a:rPr lang="en-US" sz="1200" dirty="0" smtClean="0">
                <a:solidFill>
                  <a:schemeClr val="accent3">
                    <a:lumMod val="75000"/>
                  </a:schemeClr>
                </a:solidFill>
              </a:rPr>
              <a:t>Key points about Table 1</a:t>
            </a:r>
          </a:p>
          <a:p>
            <a:pPr marL="857250" lvl="1" indent="-400050">
              <a:buFont typeface="+mj-lt"/>
              <a:buAutoNum type="alphaUcPeriod"/>
            </a:pPr>
            <a:r>
              <a:rPr lang="en-US" sz="1200" dirty="0" smtClean="0">
                <a:solidFill>
                  <a:schemeClr val="accent3">
                    <a:lumMod val="75000"/>
                  </a:schemeClr>
                </a:solidFill>
              </a:rPr>
              <a:t>Key points about Figure 2</a:t>
            </a:r>
          </a:p>
          <a:p>
            <a:pPr marL="857250" lvl="1" indent="-400050">
              <a:buFont typeface="+mj-lt"/>
              <a:buAutoNum type="alphaUcPeriod"/>
            </a:pPr>
            <a:r>
              <a:rPr lang="en-US" sz="1200" dirty="0" smtClean="0">
                <a:solidFill>
                  <a:schemeClr val="accent3">
                    <a:lumMod val="75000"/>
                  </a:schemeClr>
                </a:solidFill>
              </a:rPr>
              <a:t>Key points about Figure 3</a:t>
            </a:r>
          </a:p>
          <a:p>
            <a:pPr marL="857250" lvl="1" indent="-400050">
              <a:buFont typeface="+mj-lt"/>
              <a:buAutoNum type="alphaUcPeriod"/>
            </a:pPr>
            <a:r>
              <a:rPr lang="en-US" sz="1200" dirty="0" smtClean="0">
                <a:solidFill>
                  <a:schemeClr val="accent3">
                    <a:lumMod val="75000"/>
                  </a:schemeClr>
                </a:solidFill>
              </a:rPr>
              <a:t>Key points about Figure 4</a:t>
            </a:r>
          </a:p>
          <a:p>
            <a:pPr marL="400050" indent="-400050">
              <a:buAutoNum type="romanUcPeriod"/>
            </a:pPr>
            <a:r>
              <a:rPr lang="en-US" sz="1200" b="1" dirty="0" smtClean="0"/>
              <a:t>Discussion</a:t>
            </a:r>
          </a:p>
          <a:p>
            <a:pPr marL="857250" lvl="1" indent="-400050">
              <a:buFont typeface="+mj-lt"/>
              <a:buAutoNum type="alphaUcPeriod"/>
            </a:pPr>
            <a:r>
              <a:rPr lang="en-US" sz="1200" dirty="0" smtClean="0"/>
              <a:t>Major conclusion</a:t>
            </a:r>
          </a:p>
          <a:p>
            <a:pPr marL="857250" lvl="1" indent="-400050">
              <a:buFont typeface="+mj-lt"/>
              <a:buAutoNum type="alphaUcPeriod"/>
            </a:pPr>
            <a:r>
              <a:rPr lang="en-US" sz="1200" dirty="0"/>
              <a:t>K</a:t>
            </a:r>
            <a:r>
              <a:rPr lang="en-US" sz="1200" dirty="0" smtClean="0"/>
              <a:t>ey findings that support conclusion</a:t>
            </a:r>
          </a:p>
          <a:p>
            <a:pPr marL="857250" lvl="1" indent="-400050">
              <a:buFont typeface="+mj-lt"/>
              <a:buAutoNum type="alphaUcPeriod"/>
            </a:pPr>
            <a:r>
              <a:rPr lang="en-US" sz="1200" dirty="0" smtClean="0"/>
              <a:t>Relevance to published studies</a:t>
            </a:r>
          </a:p>
          <a:p>
            <a:pPr marL="857250" lvl="1" indent="-400050">
              <a:buFont typeface="+mj-lt"/>
              <a:buAutoNum type="alphaUcPeriod"/>
            </a:pPr>
            <a:r>
              <a:rPr lang="en-US" sz="1200" dirty="0" smtClean="0"/>
              <a:t>Unexpected/negative findings</a:t>
            </a:r>
          </a:p>
          <a:p>
            <a:pPr marL="857250" lvl="1" indent="-400050">
              <a:buFont typeface="+mj-lt"/>
              <a:buAutoNum type="alphaUcPeriod"/>
            </a:pPr>
            <a:r>
              <a:rPr lang="en-US" sz="1200" dirty="0" smtClean="0"/>
              <a:t>Limitations</a:t>
            </a:r>
          </a:p>
          <a:p>
            <a:pPr marL="857250" lvl="1" indent="-400050">
              <a:buFont typeface="+mj-lt"/>
              <a:buAutoNum type="alphaUcPeriod"/>
            </a:pPr>
            <a:r>
              <a:rPr lang="en-US" sz="1200" dirty="0" smtClean="0"/>
              <a:t>Implications</a:t>
            </a:r>
          </a:p>
          <a:p>
            <a:pPr marL="857250" lvl="1" indent="-400050">
              <a:buFont typeface="+mj-lt"/>
              <a:buAutoNum type="alphaUcPeriod"/>
            </a:pPr>
            <a:r>
              <a:rPr lang="en-US" sz="1200" dirty="0" smtClean="0"/>
              <a:t>Future directions</a:t>
            </a:r>
            <a:endParaRPr lang="en-US" sz="1200" dirty="0"/>
          </a:p>
        </p:txBody>
      </p:sp>
      <p:grpSp>
        <p:nvGrpSpPr>
          <p:cNvPr id="3" name="Group 17"/>
          <p:cNvGrpSpPr/>
          <p:nvPr/>
        </p:nvGrpSpPr>
        <p:grpSpPr>
          <a:xfrm>
            <a:off x="4211960" y="1556792"/>
            <a:ext cx="4320480" cy="1184696"/>
            <a:chOff x="4211960" y="1437456"/>
            <a:chExt cx="4320480" cy="1184696"/>
          </a:xfrm>
        </p:grpSpPr>
        <p:sp>
          <p:nvSpPr>
            <p:cNvPr id="9" name="Rounded Rectangle 8"/>
            <p:cNvSpPr/>
            <p:nvPr/>
          </p:nvSpPr>
          <p:spPr>
            <a:xfrm>
              <a:off x="4220344" y="1902072"/>
              <a:ext cx="4312096" cy="720080"/>
            </a:xfrm>
            <a:prstGeom prst="roundRect">
              <a:avLst/>
            </a:prstGeom>
            <a:solidFill>
              <a:schemeClr val="bg1"/>
            </a:solidFill>
            <a:ln w="1905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tx2"/>
                  </a:solidFill>
                </a:rPr>
                <a:t>What background information </a:t>
              </a:r>
            </a:p>
            <a:p>
              <a:pPr algn="ctr"/>
              <a:r>
                <a:rPr lang="en-US" sz="2200" b="1" dirty="0" smtClean="0">
                  <a:solidFill>
                    <a:schemeClr val="tx2"/>
                  </a:solidFill>
                </a:rPr>
                <a:t>you will introduce</a:t>
              </a:r>
              <a:endParaRPr lang="en-US" sz="2200" b="1" dirty="0">
                <a:solidFill>
                  <a:schemeClr val="tx2"/>
                </a:solidFill>
              </a:endParaRPr>
            </a:p>
          </p:txBody>
        </p:sp>
        <p:sp>
          <p:nvSpPr>
            <p:cNvPr id="5" name="TextBox 4"/>
            <p:cNvSpPr txBox="1"/>
            <p:nvPr/>
          </p:nvSpPr>
          <p:spPr>
            <a:xfrm>
              <a:off x="4211960" y="1437456"/>
              <a:ext cx="4320480" cy="523220"/>
            </a:xfrm>
            <a:prstGeom prst="rect">
              <a:avLst/>
            </a:prstGeom>
            <a:noFill/>
          </p:spPr>
          <p:txBody>
            <a:bodyPr wrap="square" rtlCol="0">
              <a:spAutoFit/>
            </a:bodyPr>
            <a:lstStyle/>
            <a:p>
              <a:pPr algn="ctr"/>
              <a:r>
                <a:rPr lang="en-US" sz="2800" b="1" i="1" dirty="0" smtClean="0">
                  <a:solidFill>
                    <a:schemeClr val="tx2"/>
                  </a:solidFill>
                </a:rPr>
                <a:t>Introduction</a:t>
              </a:r>
              <a:endParaRPr lang="en-US" sz="2800" b="1" i="1" dirty="0">
                <a:solidFill>
                  <a:schemeClr val="tx2"/>
                </a:solidFill>
              </a:endParaRPr>
            </a:p>
          </p:txBody>
        </p:sp>
      </p:grpSp>
      <p:grpSp>
        <p:nvGrpSpPr>
          <p:cNvPr id="4" name="Group 18"/>
          <p:cNvGrpSpPr/>
          <p:nvPr/>
        </p:nvGrpSpPr>
        <p:grpSpPr>
          <a:xfrm>
            <a:off x="4211960" y="2723340"/>
            <a:ext cx="4320480" cy="971044"/>
            <a:chOff x="4211960" y="2745988"/>
            <a:chExt cx="4320480" cy="971044"/>
          </a:xfrm>
        </p:grpSpPr>
        <p:sp>
          <p:nvSpPr>
            <p:cNvPr id="10" name="Rounded Rectangle 9"/>
            <p:cNvSpPr/>
            <p:nvPr/>
          </p:nvSpPr>
          <p:spPr>
            <a:xfrm>
              <a:off x="4220344" y="3212976"/>
              <a:ext cx="4312096" cy="504056"/>
            </a:xfrm>
            <a:prstGeom prst="roundRect">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accent1"/>
                  </a:solidFill>
                </a:rPr>
                <a:t>What analyses you will describe</a:t>
              </a:r>
              <a:endParaRPr lang="en-US" sz="2200" b="1" dirty="0">
                <a:solidFill>
                  <a:schemeClr val="accent1"/>
                </a:solidFill>
              </a:endParaRPr>
            </a:p>
          </p:txBody>
        </p:sp>
        <p:sp>
          <p:nvSpPr>
            <p:cNvPr id="15" name="TextBox 14"/>
            <p:cNvSpPr txBox="1"/>
            <p:nvPr/>
          </p:nvSpPr>
          <p:spPr>
            <a:xfrm>
              <a:off x="4211960" y="2745988"/>
              <a:ext cx="4320480" cy="523220"/>
            </a:xfrm>
            <a:prstGeom prst="rect">
              <a:avLst/>
            </a:prstGeom>
            <a:noFill/>
          </p:spPr>
          <p:txBody>
            <a:bodyPr wrap="square" rtlCol="0">
              <a:spAutoFit/>
            </a:bodyPr>
            <a:lstStyle/>
            <a:p>
              <a:pPr algn="ctr"/>
              <a:r>
                <a:rPr lang="en-US" sz="2800" b="1" i="1" dirty="0" smtClean="0">
                  <a:solidFill>
                    <a:schemeClr val="accent1"/>
                  </a:solidFill>
                </a:rPr>
                <a:t>Methods</a:t>
              </a:r>
              <a:endParaRPr lang="en-US" sz="2800" b="1" i="1" dirty="0">
                <a:solidFill>
                  <a:schemeClr val="accent1"/>
                </a:solidFill>
              </a:endParaRPr>
            </a:p>
          </p:txBody>
        </p:sp>
      </p:grpSp>
      <p:grpSp>
        <p:nvGrpSpPr>
          <p:cNvPr id="6" name="Group 19"/>
          <p:cNvGrpSpPr/>
          <p:nvPr/>
        </p:nvGrpSpPr>
        <p:grpSpPr>
          <a:xfrm>
            <a:off x="4211960" y="3692012"/>
            <a:ext cx="4320480" cy="1050940"/>
            <a:chOff x="4211960" y="3746212"/>
            <a:chExt cx="4320480" cy="1050940"/>
          </a:xfrm>
        </p:grpSpPr>
        <p:sp>
          <p:nvSpPr>
            <p:cNvPr id="11" name="Rounded Rectangle 10"/>
            <p:cNvSpPr/>
            <p:nvPr/>
          </p:nvSpPr>
          <p:spPr>
            <a:xfrm>
              <a:off x="4220344" y="4221088"/>
              <a:ext cx="4312096" cy="576064"/>
            </a:xfrm>
            <a:prstGeom prst="roundRect">
              <a:avLst/>
            </a:prstGeom>
            <a:solidFill>
              <a:schemeClr val="bg1"/>
            </a:solidFill>
            <a:ln w="190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accent3">
                      <a:lumMod val="75000"/>
                    </a:schemeClr>
                  </a:solidFill>
                </a:rPr>
                <a:t>What findings you will present</a:t>
              </a:r>
              <a:endParaRPr lang="en-US" sz="2200" b="1" dirty="0">
                <a:solidFill>
                  <a:schemeClr val="accent3">
                    <a:lumMod val="75000"/>
                  </a:schemeClr>
                </a:solidFill>
              </a:endParaRPr>
            </a:p>
          </p:txBody>
        </p:sp>
        <p:sp>
          <p:nvSpPr>
            <p:cNvPr id="16" name="TextBox 15"/>
            <p:cNvSpPr txBox="1"/>
            <p:nvPr/>
          </p:nvSpPr>
          <p:spPr>
            <a:xfrm>
              <a:off x="4211960" y="3746212"/>
              <a:ext cx="4320480" cy="523220"/>
            </a:xfrm>
            <a:prstGeom prst="rect">
              <a:avLst/>
            </a:prstGeom>
            <a:noFill/>
          </p:spPr>
          <p:txBody>
            <a:bodyPr wrap="square" rtlCol="0">
              <a:spAutoFit/>
            </a:bodyPr>
            <a:lstStyle/>
            <a:p>
              <a:pPr algn="ctr"/>
              <a:r>
                <a:rPr lang="en-US" sz="2800" b="1" i="1" dirty="0" smtClean="0">
                  <a:solidFill>
                    <a:schemeClr val="accent3">
                      <a:lumMod val="75000"/>
                    </a:schemeClr>
                  </a:solidFill>
                </a:rPr>
                <a:t>Results</a:t>
              </a:r>
              <a:endParaRPr lang="en-US" sz="2800" b="1" i="1" dirty="0">
                <a:solidFill>
                  <a:schemeClr val="accent3">
                    <a:lumMod val="75000"/>
                  </a:schemeClr>
                </a:solidFill>
              </a:endParaRPr>
            </a:p>
          </p:txBody>
        </p:sp>
      </p:grpSp>
      <p:pic>
        <p:nvPicPr>
          <p:cNvPr id="21" name="Picture 4" descr="http://cav2013.forsyte.at/files/springer.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674892" y="6237312"/>
            <a:ext cx="1361604" cy="504056"/>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Rounded Rectangle 1"/>
          <p:cNvSpPr/>
          <p:nvPr/>
        </p:nvSpPr>
        <p:spPr>
          <a:xfrm>
            <a:off x="1115616" y="1700808"/>
            <a:ext cx="6912768"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err="1" smtClean="0">
                <a:solidFill>
                  <a:schemeClr val="bg1"/>
                </a:solidFill>
                <a:ea typeface="Lucida Grande"/>
                <a:cs typeface="Calibri"/>
              </a:rPr>
              <a:t>Indíquele</a:t>
            </a:r>
            <a:r>
              <a:rPr lang="en-US" sz="2800" dirty="0" smtClean="0">
                <a:solidFill>
                  <a:schemeClr val="bg1"/>
                </a:solidFill>
                <a:ea typeface="Lucida Grande"/>
                <a:cs typeface="Calibri"/>
              </a:rPr>
              <a:t> al </a:t>
            </a:r>
            <a:r>
              <a:rPr lang="en-US" sz="2800" dirty="0">
                <a:solidFill>
                  <a:schemeClr val="bg1"/>
                </a:solidFill>
                <a:ea typeface="Lucida Grande"/>
                <a:cs typeface="Calibri"/>
              </a:rPr>
              <a:t>lector </a:t>
            </a:r>
            <a:r>
              <a:rPr lang="en-US" sz="2800" dirty="0" err="1" smtClean="0">
                <a:solidFill>
                  <a:schemeClr val="bg1"/>
                </a:solidFill>
                <a:ea typeface="Lucida Grande"/>
                <a:cs typeface="Calibri"/>
              </a:rPr>
              <a:t>cuáles</a:t>
            </a:r>
            <a:r>
              <a:rPr lang="en-US" sz="2800" dirty="0" smtClean="0">
                <a:solidFill>
                  <a:schemeClr val="bg1"/>
                </a:solidFill>
                <a:ea typeface="Lucida Grande"/>
                <a:cs typeface="Calibri"/>
              </a:rPr>
              <a:t> </a:t>
            </a:r>
            <a:r>
              <a:rPr lang="en-US" sz="2800" dirty="0" err="1">
                <a:solidFill>
                  <a:schemeClr val="bg1"/>
                </a:solidFill>
                <a:ea typeface="Lucida Grande"/>
                <a:cs typeface="Calibri"/>
              </a:rPr>
              <a:t>fueron</a:t>
            </a:r>
            <a:r>
              <a:rPr lang="en-US" sz="2800" dirty="0">
                <a:solidFill>
                  <a:schemeClr val="bg1"/>
                </a:solidFill>
                <a:ea typeface="Lucida Grande"/>
                <a:cs typeface="Calibri"/>
              </a:rPr>
              <a:t> </a:t>
            </a:r>
            <a:r>
              <a:rPr lang="en-US" sz="2800" dirty="0" err="1">
                <a:solidFill>
                  <a:schemeClr val="bg1"/>
                </a:solidFill>
                <a:ea typeface="Lucida Grande"/>
                <a:cs typeface="Calibri"/>
              </a:rPr>
              <a:t>sus</a:t>
            </a:r>
            <a:r>
              <a:rPr lang="en-US" sz="2800" dirty="0">
                <a:solidFill>
                  <a:schemeClr val="bg1"/>
                </a:solidFill>
                <a:ea typeface="Lucida Grande"/>
                <a:cs typeface="Calibri"/>
              </a:rPr>
              <a:t> </a:t>
            </a:r>
            <a:r>
              <a:rPr lang="en-US" sz="2800" dirty="0" err="1">
                <a:solidFill>
                  <a:schemeClr val="bg1"/>
                </a:solidFill>
                <a:ea typeface="Lucida Grande"/>
                <a:cs typeface="Calibri"/>
              </a:rPr>
              <a:t>resultados</a:t>
            </a:r>
            <a:r>
              <a:rPr lang="en-US" sz="2800" dirty="0">
                <a:solidFill>
                  <a:schemeClr val="bg1"/>
                </a:solidFill>
                <a:ea typeface="Lucida Grande"/>
                <a:cs typeface="Calibri"/>
              </a:rPr>
              <a:t> </a:t>
            </a:r>
            <a:endParaRPr lang="en-US" sz="2800" dirty="0">
              <a:solidFill>
                <a:schemeClr val="bg1"/>
              </a:solidFill>
              <a:cs typeface="Calibri"/>
            </a:endParaRPr>
          </a:p>
        </p:txBody>
      </p:sp>
    </p:spTree>
    <p:extLst>
      <p:ext uri="{BB962C8B-B14F-4D97-AF65-F5344CB8AC3E}">
        <p14:creationId xmlns="" xmlns:p14="http://schemas.microsoft.com/office/powerpoint/2010/main" val="59841733"/>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304800"/>
            <a:ext cx="5867400" cy="854281"/>
          </a:xfrm>
        </p:spPr>
        <p:txBody>
          <a:bodyPr/>
          <a:lstStyle/>
          <a:p>
            <a:pPr algn="ctr"/>
            <a:r>
              <a:rPr lang="en-US" dirty="0"/>
              <a:t>Evaluating </a:t>
            </a:r>
            <a:r>
              <a:rPr lang="en-US" dirty="0" smtClean="0"/>
              <a:t>significance</a:t>
            </a:r>
            <a:endParaRPr lang="en-US" dirty="0"/>
          </a:p>
        </p:txBody>
      </p:sp>
      <p:sp>
        <p:nvSpPr>
          <p:cNvPr id="11" name="Rectangle 10"/>
          <p:cNvSpPr/>
          <p:nvPr/>
        </p:nvSpPr>
        <p:spPr>
          <a:xfrm>
            <a:off x="263242" y="1828799"/>
            <a:ext cx="8534400" cy="3962401"/>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 name="Group 2"/>
          <p:cNvGrpSpPr/>
          <p:nvPr/>
        </p:nvGrpSpPr>
        <p:grpSpPr>
          <a:xfrm>
            <a:off x="381000" y="2286000"/>
            <a:ext cx="8305800" cy="914400"/>
            <a:chOff x="381000" y="2732308"/>
            <a:chExt cx="8305800" cy="914400"/>
          </a:xfrm>
          <a:solidFill>
            <a:schemeClr val="tx2"/>
          </a:solidFill>
        </p:grpSpPr>
        <p:sp>
          <p:nvSpPr>
            <p:cNvPr id="7" name="Rounded Rectangle 6"/>
            <p:cNvSpPr/>
            <p:nvPr/>
          </p:nvSpPr>
          <p:spPr>
            <a:xfrm>
              <a:off x="2286972" y="2732308"/>
              <a:ext cx="6399828" cy="914400"/>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How new are your findings?</a:t>
              </a:r>
              <a:endParaRPr lang="en-US" sz="2400" b="1" dirty="0">
                <a:solidFill>
                  <a:schemeClr val="tx2"/>
                </a:solidFill>
              </a:endParaRPr>
            </a:p>
          </p:txBody>
        </p:sp>
        <p:sp>
          <p:nvSpPr>
            <p:cNvPr id="13" name="Rounded Rectangle 12"/>
            <p:cNvSpPr/>
            <p:nvPr/>
          </p:nvSpPr>
          <p:spPr>
            <a:xfrm>
              <a:off x="381000" y="2732308"/>
              <a:ext cx="1752600" cy="914400"/>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Novelty</a:t>
              </a:r>
              <a:endParaRPr lang="en-US" sz="2400" b="1" dirty="0"/>
            </a:p>
          </p:txBody>
        </p:sp>
      </p:grpSp>
      <p:grpSp>
        <p:nvGrpSpPr>
          <p:cNvPr id="4" name="Group 4"/>
          <p:cNvGrpSpPr/>
          <p:nvPr/>
        </p:nvGrpSpPr>
        <p:grpSpPr>
          <a:xfrm>
            <a:off x="381000" y="3325591"/>
            <a:ext cx="8305800" cy="915287"/>
            <a:chOff x="381000" y="3771899"/>
            <a:chExt cx="8305800" cy="915287"/>
          </a:xfrm>
        </p:grpSpPr>
        <p:sp>
          <p:nvSpPr>
            <p:cNvPr id="16" name="Rounded Rectangle 15"/>
            <p:cNvSpPr/>
            <p:nvPr/>
          </p:nvSpPr>
          <p:spPr>
            <a:xfrm>
              <a:off x="2286972" y="3772786"/>
              <a:ext cx="6399828" cy="914400"/>
            </a:xfrm>
            <a:prstGeom prst="roundRect">
              <a:avLst/>
            </a:prstGeom>
            <a:solidFill>
              <a:schemeClr val="bg1"/>
            </a:solidFill>
            <a:ln w="28575">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accent1"/>
                  </a:solidFill>
                </a:rPr>
                <a:t>How broadly relevant are your findings?</a:t>
              </a:r>
              <a:endParaRPr lang="en-US" sz="2400" b="1" dirty="0">
                <a:solidFill>
                  <a:schemeClr val="accent1"/>
                </a:solidFill>
              </a:endParaRPr>
            </a:p>
          </p:txBody>
        </p:sp>
        <p:sp>
          <p:nvSpPr>
            <p:cNvPr id="14" name="Rounded Rectangle 13"/>
            <p:cNvSpPr/>
            <p:nvPr/>
          </p:nvSpPr>
          <p:spPr>
            <a:xfrm>
              <a:off x="381000" y="3771899"/>
              <a:ext cx="1752600" cy="914400"/>
            </a:xfrm>
            <a:prstGeom prst="round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Relevance</a:t>
              </a:r>
              <a:endParaRPr lang="en-US" sz="2400" b="1" dirty="0"/>
            </a:p>
          </p:txBody>
        </p:sp>
      </p:grpSp>
      <p:grpSp>
        <p:nvGrpSpPr>
          <p:cNvPr id="5" name="Group 5"/>
          <p:cNvGrpSpPr/>
          <p:nvPr/>
        </p:nvGrpSpPr>
        <p:grpSpPr>
          <a:xfrm>
            <a:off x="381000" y="4354292"/>
            <a:ext cx="8305800" cy="914400"/>
            <a:chOff x="381000" y="4800600"/>
            <a:chExt cx="8305800" cy="914400"/>
          </a:xfrm>
        </p:grpSpPr>
        <p:sp>
          <p:nvSpPr>
            <p:cNvPr id="9" name="Rounded Rectangle 8"/>
            <p:cNvSpPr/>
            <p:nvPr/>
          </p:nvSpPr>
          <p:spPr>
            <a:xfrm>
              <a:off x="2286972" y="4800600"/>
              <a:ext cx="6399828" cy="914400"/>
            </a:xfrm>
            <a:prstGeom prst="roundRect">
              <a:avLst/>
            </a:prstGeom>
            <a:solidFill>
              <a:schemeClr val="bg1"/>
            </a:solidFill>
            <a:ln w="28575">
              <a:solidFill>
                <a:srgbClr val="512AAD"/>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rgbClr val="512AAD"/>
                  </a:solidFill>
                </a:rPr>
                <a:t>What are the important real-world applications?</a:t>
              </a:r>
              <a:endParaRPr lang="en-US" sz="2400" b="1" dirty="0">
                <a:solidFill>
                  <a:srgbClr val="512AAD"/>
                </a:solidFill>
              </a:endParaRPr>
            </a:p>
          </p:txBody>
        </p:sp>
        <p:sp>
          <p:nvSpPr>
            <p:cNvPr id="15" name="Rounded Rectangle 14"/>
            <p:cNvSpPr/>
            <p:nvPr/>
          </p:nvSpPr>
          <p:spPr>
            <a:xfrm>
              <a:off x="381000" y="4800600"/>
              <a:ext cx="1752600" cy="914400"/>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Appeal</a:t>
              </a:r>
              <a:endParaRPr lang="en-US" sz="2400" b="1" dirty="0"/>
            </a:p>
          </p:txBody>
        </p:sp>
      </p:grpSp>
      <p:sp>
        <p:nvSpPr>
          <p:cNvPr id="17" name="Rounded Rectangle 5"/>
          <p:cNvSpPr/>
          <p:nvPr/>
        </p:nvSpPr>
        <p:spPr>
          <a:xfrm>
            <a:off x="323528" y="1464940"/>
            <a:ext cx="8352928" cy="1191816"/>
          </a:xfrm>
          <a:prstGeom prst="roundRect">
            <a:avLst/>
          </a:prstGeom>
          <a:solidFill>
            <a:srgbClr val="9A012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3200" dirty="0">
                <a:solidFill>
                  <a:schemeClr val="bg1"/>
                </a:solidFill>
              </a:rPr>
              <a:t>Los avances conceptuales incrementarán la importancia de su manuscrito</a:t>
            </a:r>
            <a:endParaRPr lang="en-US" sz="3200" dirty="0">
              <a:solidFill>
                <a:schemeClr val="bg1"/>
              </a:solidFill>
            </a:endParaRPr>
          </a:p>
        </p:txBody>
      </p:sp>
      <p:sp>
        <p:nvSpPr>
          <p:cNvPr id="18" name="Rounded Rectangle 5"/>
          <p:cNvSpPr/>
          <p:nvPr/>
        </p:nvSpPr>
        <p:spPr>
          <a:xfrm>
            <a:off x="251520" y="3164937"/>
            <a:ext cx="8640960" cy="173664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3200" dirty="0">
                <a:solidFill>
                  <a:schemeClr val="bg1"/>
                </a:solidFill>
              </a:rPr>
              <a:t>Si sus resultados pueden aplicarse a una población más amplia, la importancia de su manuscrito será mayor</a:t>
            </a:r>
            <a:endParaRPr lang="en-US" sz="3200" dirty="0">
              <a:solidFill>
                <a:schemeClr val="bg1"/>
              </a:solidFill>
            </a:endParaRPr>
          </a:p>
        </p:txBody>
      </p:sp>
      <p:sp>
        <p:nvSpPr>
          <p:cNvPr id="19" name="Rounded Rectangle 5"/>
          <p:cNvSpPr/>
          <p:nvPr/>
        </p:nvSpPr>
        <p:spPr>
          <a:xfrm>
            <a:off x="179512" y="5141575"/>
            <a:ext cx="8568952" cy="1736646"/>
          </a:xfrm>
          <a:prstGeom prst="roundRect">
            <a:avLst/>
          </a:prstGeom>
          <a:solidFill>
            <a:srgbClr val="512AAD"/>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3200" dirty="0" smtClean="0">
                <a:solidFill>
                  <a:schemeClr val="bg1"/>
                </a:solidFill>
              </a:rPr>
              <a:t>Si sus resultados aplican a la población </a:t>
            </a:r>
            <a:r>
              <a:rPr lang="es-ES" sz="3200" dirty="0">
                <a:solidFill>
                  <a:schemeClr val="bg1"/>
                </a:solidFill>
              </a:rPr>
              <a:t>en general también </a:t>
            </a:r>
            <a:r>
              <a:rPr lang="es-ES" sz="3200" dirty="0" smtClean="0">
                <a:solidFill>
                  <a:schemeClr val="bg1"/>
                </a:solidFill>
              </a:rPr>
              <a:t>se incrementará </a:t>
            </a:r>
            <a:r>
              <a:rPr lang="es-ES" sz="3200" dirty="0">
                <a:solidFill>
                  <a:schemeClr val="bg1"/>
                </a:solidFill>
              </a:rPr>
              <a:t>la importancia de su manuscrito</a:t>
            </a:r>
            <a:endParaRPr lang="en-US" sz="3200" dirty="0">
              <a:solidFill>
                <a:schemeClr val="bg1"/>
              </a:solidFill>
            </a:endParaRPr>
          </a:p>
        </p:txBody>
      </p:sp>
    </p:spTree>
    <p:extLst>
      <p:ext uri="{BB962C8B-B14F-4D97-AF65-F5344CB8AC3E}">
        <p14:creationId xmlns="" xmlns:p14="http://schemas.microsoft.com/office/powerpoint/2010/main" val="410307843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8"/>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9"/>
                                        </p:tgtEl>
                                        <p:attrNameLst>
                                          <p:attrName>style.visibility</p:attrName>
                                        </p:attrNameLst>
                                      </p:cBhvr>
                                      <p:to>
                                        <p:strVal val="visible"/>
                                      </p:to>
                                    </p:set>
                                    <p:animEffect transition="in" filter="fade">
                                      <p:cBhvr>
                                        <p:cTn id="3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a:xfrm>
            <a:off x="395536" y="1556792"/>
            <a:ext cx="8352928" cy="4680520"/>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p:txBody>
          <a:bodyPr/>
          <a:lstStyle/>
          <a:p>
            <a:r>
              <a:rPr lang="en-US" dirty="0" smtClean="0"/>
              <a:t>Prepare an outline</a:t>
            </a:r>
            <a:endParaRPr lang="en-US" dirty="0"/>
          </a:p>
        </p:txBody>
      </p:sp>
      <p:sp>
        <p:nvSpPr>
          <p:cNvPr id="14" name="TextBox 13"/>
          <p:cNvSpPr txBox="1"/>
          <p:nvPr/>
        </p:nvSpPr>
        <p:spPr>
          <a:xfrm>
            <a:off x="619944" y="1628800"/>
            <a:ext cx="3384376" cy="4524314"/>
          </a:xfrm>
          <a:prstGeom prst="rect">
            <a:avLst/>
          </a:prstGeom>
          <a:solidFill>
            <a:schemeClr val="bg1"/>
          </a:solidFill>
          <a:ln>
            <a:solidFill>
              <a:schemeClr val="tx1"/>
            </a:solidFill>
          </a:ln>
          <a:effectLst>
            <a:outerShdw blurRad="50800" dist="38100" dir="2700000" algn="tl" rotWithShape="0">
              <a:prstClr val="black">
                <a:alpha val="40000"/>
              </a:prstClr>
            </a:outerShdw>
          </a:effectLst>
        </p:spPr>
        <p:txBody>
          <a:bodyPr wrap="square" rtlCol="0">
            <a:spAutoFit/>
          </a:bodyPr>
          <a:lstStyle/>
          <a:p>
            <a:pPr marL="400050" indent="-400050">
              <a:buAutoNum type="romanUcPeriod"/>
            </a:pPr>
            <a:r>
              <a:rPr lang="en-US" sz="1200" b="1" dirty="0" smtClean="0">
                <a:solidFill>
                  <a:srgbClr val="B5002F"/>
                </a:solidFill>
              </a:rPr>
              <a:t>Introduction</a:t>
            </a:r>
          </a:p>
          <a:p>
            <a:pPr marL="857250" lvl="1" indent="-400050">
              <a:buFont typeface="+mj-lt"/>
              <a:buAutoNum type="alphaUcPeriod"/>
            </a:pPr>
            <a:r>
              <a:rPr lang="en-US" sz="1200" dirty="0" smtClean="0">
                <a:solidFill>
                  <a:srgbClr val="B5002F"/>
                </a:solidFill>
              </a:rPr>
              <a:t>General background</a:t>
            </a:r>
          </a:p>
          <a:p>
            <a:pPr marL="857250" lvl="1" indent="-400050">
              <a:buFont typeface="+mj-lt"/>
              <a:buAutoNum type="alphaUcPeriod"/>
            </a:pPr>
            <a:r>
              <a:rPr lang="en-US" sz="1200" dirty="0" smtClean="0">
                <a:solidFill>
                  <a:srgbClr val="B5002F"/>
                </a:solidFill>
              </a:rPr>
              <a:t>Related studies</a:t>
            </a:r>
          </a:p>
          <a:p>
            <a:pPr marL="857250" lvl="1" indent="-400050">
              <a:buFont typeface="+mj-lt"/>
              <a:buAutoNum type="alphaUcPeriod"/>
            </a:pPr>
            <a:r>
              <a:rPr lang="en-US" sz="1200" dirty="0" smtClean="0">
                <a:solidFill>
                  <a:srgbClr val="B5002F"/>
                </a:solidFill>
              </a:rPr>
              <a:t>Problems in the field</a:t>
            </a:r>
          </a:p>
          <a:p>
            <a:pPr marL="857250" lvl="1" indent="-400050">
              <a:buFont typeface="+mj-lt"/>
              <a:buAutoNum type="alphaUcPeriod"/>
            </a:pPr>
            <a:r>
              <a:rPr lang="en-US" sz="1200" dirty="0" smtClean="0">
                <a:solidFill>
                  <a:srgbClr val="B5002F"/>
                </a:solidFill>
              </a:rPr>
              <a:t>Aims</a:t>
            </a:r>
          </a:p>
          <a:p>
            <a:pPr marL="400050" indent="-400050">
              <a:buAutoNum type="romanUcPeriod"/>
            </a:pPr>
            <a:r>
              <a:rPr lang="en-US" sz="1200" b="1" dirty="0" smtClean="0">
                <a:solidFill>
                  <a:schemeClr val="accent1"/>
                </a:solidFill>
              </a:rPr>
              <a:t>Methods</a:t>
            </a:r>
          </a:p>
          <a:p>
            <a:pPr marL="857250" lvl="1" indent="-400050">
              <a:buFont typeface="+mj-lt"/>
              <a:buAutoNum type="alphaUcPeriod"/>
            </a:pPr>
            <a:r>
              <a:rPr lang="en-US" sz="1200" dirty="0" smtClean="0">
                <a:solidFill>
                  <a:schemeClr val="accent1"/>
                </a:solidFill>
              </a:rPr>
              <a:t>Subjects/Samples/Materials</a:t>
            </a:r>
          </a:p>
          <a:p>
            <a:pPr marL="857250" lvl="1" indent="-400050">
              <a:buFont typeface="+mj-lt"/>
              <a:buAutoNum type="alphaUcPeriod"/>
            </a:pPr>
            <a:r>
              <a:rPr lang="en-US" sz="1200" dirty="0" smtClean="0">
                <a:solidFill>
                  <a:schemeClr val="accent1"/>
                </a:solidFill>
              </a:rPr>
              <a:t>General methods</a:t>
            </a:r>
          </a:p>
          <a:p>
            <a:pPr marL="857250" lvl="1" indent="-400050">
              <a:buFont typeface="+mj-lt"/>
              <a:buAutoNum type="alphaUcPeriod"/>
            </a:pPr>
            <a:r>
              <a:rPr lang="en-US" sz="1200" dirty="0" smtClean="0">
                <a:solidFill>
                  <a:schemeClr val="accent1"/>
                </a:solidFill>
              </a:rPr>
              <a:t>Specific methods</a:t>
            </a:r>
          </a:p>
          <a:p>
            <a:pPr marL="857250" lvl="1" indent="-400050">
              <a:buFont typeface="+mj-lt"/>
              <a:buAutoNum type="alphaUcPeriod"/>
            </a:pPr>
            <a:r>
              <a:rPr lang="en-US" sz="1200" dirty="0" smtClean="0">
                <a:solidFill>
                  <a:schemeClr val="accent1"/>
                </a:solidFill>
              </a:rPr>
              <a:t>Statistical analyses</a:t>
            </a:r>
          </a:p>
          <a:p>
            <a:pPr marL="400050" indent="-400050">
              <a:buAutoNum type="romanUcPeriod"/>
            </a:pPr>
            <a:r>
              <a:rPr lang="en-US" sz="1200" b="1" dirty="0" smtClean="0">
                <a:solidFill>
                  <a:srgbClr val="0E7A00"/>
                </a:solidFill>
              </a:rPr>
              <a:t>Results</a:t>
            </a:r>
          </a:p>
          <a:p>
            <a:pPr marL="857250" lvl="1" indent="-400050">
              <a:buFont typeface="+mj-lt"/>
              <a:buAutoNum type="alphaUcPeriod"/>
            </a:pPr>
            <a:r>
              <a:rPr lang="en-US" sz="1200" dirty="0" smtClean="0">
                <a:solidFill>
                  <a:srgbClr val="0E7A00"/>
                </a:solidFill>
              </a:rPr>
              <a:t>Key points about Figure 1</a:t>
            </a:r>
          </a:p>
          <a:p>
            <a:pPr marL="857250" lvl="1" indent="-400050">
              <a:buFont typeface="+mj-lt"/>
              <a:buAutoNum type="alphaUcPeriod"/>
            </a:pPr>
            <a:r>
              <a:rPr lang="en-US" sz="1200" dirty="0" smtClean="0">
                <a:solidFill>
                  <a:srgbClr val="0E7A00"/>
                </a:solidFill>
              </a:rPr>
              <a:t>Key points about Table 1</a:t>
            </a:r>
          </a:p>
          <a:p>
            <a:pPr marL="857250" lvl="1" indent="-400050">
              <a:buFont typeface="+mj-lt"/>
              <a:buAutoNum type="alphaUcPeriod"/>
            </a:pPr>
            <a:r>
              <a:rPr lang="en-US" sz="1200" dirty="0" smtClean="0">
                <a:solidFill>
                  <a:srgbClr val="0E7A00"/>
                </a:solidFill>
              </a:rPr>
              <a:t>Key points about Figure 2</a:t>
            </a:r>
          </a:p>
          <a:p>
            <a:pPr marL="857250" lvl="1" indent="-400050">
              <a:buFont typeface="+mj-lt"/>
              <a:buAutoNum type="alphaUcPeriod"/>
            </a:pPr>
            <a:r>
              <a:rPr lang="en-US" sz="1200" dirty="0" smtClean="0">
                <a:solidFill>
                  <a:srgbClr val="0E7A00"/>
                </a:solidFill>
              </a:rPr>
              <a:t>Key points about Figure 3</a:t>
            </a:r>
          </a:p>
          <a:p>
            <a:pPr marL="857250" lvl="1" indent="-400050">
              <a:buFont typeface="+mj-lt"/>
              <a:buAutoNum type="alphaUcPeriod"/>
            </a:pPr>
            <a:r>
              <a:rPr lang="en-US" sz="1200" dirty="0" smtClean="0">
                <a:solidFill>
                  <a:srgbClr val="0E7A00"/>
                </a:solidFill>
              </a:rPr>
              <a:t>Key points about Figure 4</a:t>
            </a:r>
          </a:p>
          <a:p>
            <a:pPr marL="400050" indent="-400050">
              <a:buAutoNum type="romanUcPeriod"/>
            </a:pPr>
            <a:r>
              <a:rPr lang="en-US" sz="1200" b="1" dirty="0" smtClean="0">
                <a:solidFill>
                  <a:srgbClr val="E85100"/>
                </a:solidFill>
              </a:rPr>
              <a:t>Discussion</a:t>
            </a:r>
          </a:p>
          <a:p>
            <a:pPr marL="857250" lvl="1" indent="-400050">
              <a:buFont typeface="+mj-lt"/>
              <a:buAutoNum type="alphaUcPeriod"/>
            </a:pPr>
            <a:r>
              <a:rPr lang="en-US" sz="1200" dirty="0" smtClean="0">
                <a:solidFill>
                  <a:srgbClr val="E85100"/>
                </a:solidFill>
              </a:rPr>
              <a:t>Major conclusion</a:t>
            </a:r>
          </a:p>
          <a:p>
            <a:pPr marL="857250" lvl="1" indent="-400050">
              <a:buFont typeface="+mj-lt"/>
              <a:buAutoNum type="alphaUcPeriod"/>
            </a:pPr>
            <a:r>
              <a:rPr lang="en-US" sz="1200" dirty="0">
                <a:solidFill>
                  <a:srgbClr val="E85100"/>
                </a:solidFill>
              </a:rPr>
              <a:t>K</a:t>
            </a:r>
            <a:r>
              <a:rPr lang="en-US" sz="1200" dirty="0" smtClean="0">
                <a:solidFill>
                  <a:srgbClr val="E85100"/>
                </a:solidFill>
              </a:rPr>
              <a:t>ey findings that support conclusion</a:t>
            </a:r>
          </a:p>
          <a:p>
            <a:pPr marL="857250" lvl="1" indent="-400050">
              <a:buFont typeface="+mj-lt"/>
              <a:buAutoNum type="alphaUcPeriod"/>
            </a:pPr>
            <a:r>
              <a:rPr lang="en-US" sz="1200" dirty="0" smtClean="0">
                <a:solidFill>
                  <a:srgbClr val="E85100"/>
                </a:solidFill>
              </a:rPr>
              <a:t>Relevance to published studies</a:t>
            </a:r>
          </a:p>
          <a:p>
            <a:pPr marL="857250" lvl="1" indent="-400050">
              <a:buFont typeface="+mj-lt"/>
              <a:buAutoNum type="alphaUcPeriod"/>
            </a:pPr>
            <a:r>
              <a:rPr lang="en-US" sz="1200" dirty="0" smtClean="0">
                <a:solidFill>
                  <a:srgbClr val="E85100"/>
                </a:solidFill>
              </a:rPr>
              <a:t>Unexpected/negative findings</a:t>
            </a:r>
          </a:p>
          <a:p>
            <a:pPr marL="857250" lvl="1" indent="-400050">
              <a:buFont typeface="+mj-lt"/>
              <a:buAutoNum type="alphaUcPeriod"/>
            </a:pPr>
            <a:r>
              <a:rPr lang="en-US" sz="1200" dirty="0" smtClean="0">
                <a:solidFill>
                  <a:srgbClr val="E85100"/>
                </a:solidFill>
              </a:rPr>
              <a:t>Limitations</a:t>
            </a:r>
          </a:p>
          <a:p>
            <a:pPr marL="857250" lvl="1" indent="-400050">
              <a:buFont typeface="+mj-lt"/>
              <a:buAutoNum type="alphaUcPeriod"/>
            </a:pPr>
            <a:r>
              <a:rPr lang="en-US" sz="1200" dirty="0" smtClean="0">
                <a:solidFill>
                  <a:srgbClr val="E85100"/>
                </a:solidFill>
              </a:rPr>
              <a:t>Implications</a:t>
            </a:r>
          </a:p>
          <a:p>
            <a:pPr marL="857250" lvl="1" indent="-400050">
              <a:buFont typeface="+mj-lt"/>
              <a:buAutoNum type="alphaUcPeriod"/>
            </a:pPr>
            <a:r>
              <a:rPr lang="en-US" sz="1200" dirty="0" smtClean="0">
                <a:solidFill>
                  <a:srgbClr val="E85100"/>
                </a:solidFill>
              </a:rPr>
              <a:t>Future directions</a:t>
            </a:r>
            <a:endParaRPr lang="en-US" sz="1200" dirty="0">
              <a:solidFill>
                <a:srgbClr val="E85100"/>
              </a:solidFill>
            </a:endParaRPr>
          </a:p>
        </p:txBody>
      </p:sp>
      <p:grpSp>
        <p:nvGrpSpPr>
          <p:cNvPr id="3" name="Group 17"/>
          <p:cNvGrpSpPr/>
          <p:nvPr/>
        </p:nvGrpSpPr>
        <p:grpSpPr>
          <a:xfrm>
            <a:off x="4211960" y="1556792"/>
            <a:ext cx="4320480" cy="1184696"/>
            <a:chOff x="4211960" y="1437456"/>
            <a:chExt cx="4320480" cy="1184696"/>
          </a:xfrm>
        </p:grpSpPr>
        <p:sp>
          <p:nvSpPr>
            <p:cNvPr id="9" name="Rounded Rectangle 8"/>
            <p:cNvSpPr/>
            <p:nvPr/>
          </p:nvSpPr>
          <p:spPr>
            <a:xfrm>
              <a:off x="4220344" y="1902072"/>
              <a:ext cx="4312096" cy="720080"/>
            </a:xfrm>
            <a:prstGeom prst="roundRect">
              <a:avLst/>
            </a:prstGeom>
            <a:solidFill>
              <a:schemeClr val="bg1"/>
            </a:solidFill>
            <a:ln w="19050">
              <a:solidFill>
                <a:schemeClr val="accent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tx2"/>
                  </a:solidFill>
                </a:rPr>
                <a:t>What background information </a:t>
              </a:r>
            </a:p>
            <a:p>
              <a:pPr algn="ctr"/>
              <a:r>
                <a:rPr lang="en-US" sz="2200" b="1" dirty="0" smtClean="0">
                  <a:solidFill>
                    <a:schemeClr val="tx2"/>
                  </a:solidFill>
                </a:rPr>
                <a:t>you will introduce</a:t>
              </a:r>
              <a:endParaRPr lang="en-US" sz="2200" b="1" dirty="0">
                <a:solidFill>
                  <a:schemeClr val="tx2"/>
                </a:solidFill>
              </a:endParaRPr>
            </a:p>
          </p:txBody>
        </p:sp>
        <p:sp>
          <p:nvSpPr>
            <p:cNvPr id="5" name="TextBox 4"/>
            <p:cNvSpPr txBox="1"/>
            <p:nvPr/>
          </p:nvSpPr>
          <p:spPr>
            <a:xfrm>
              <a:off x="4211960" y="1437456"/>
              <a:ext cx="4320480" cy="523220"/>
            </a:xfrm>
            <a:prstGeom prst="rect">
              <a:avLst/>
            </a:prstGeom>
            <a:noFill/>
          </p:spPr>
          <p:txBody>
            <a:bodyPr wrap="square" rtlCol="0">
              <a:spAutoFit/>
            </a:bodyPr>
            <a:lstStyle/>
            <a:p>
              <a:pPr algn="ctr"/>
              <a:r>
                <a:rPr lang="en-US" sz="2800" b="1" i="1" dirty="0" smtClean="0">
                  <a:solidFill>
                    <a:schemeClr val="tx2"/>
                  </a:solidFill>
                </a:rPr>
                <a:t>Introduction</a:t>
              </a:r>
              <a:endParaRPr lang="en-US" sz="2800" b="1" i="1" dirty="0">
                <a:solidFill>
                  <a:schemeClr val="tx2"/>
                </a:solidFill>
              </a:endParaRPr>
            </a:p>
          </p:txBody>
        </p:sp>
      </p:grpSp>
      <p:grpSp>
        <p:nvGrpSpPr>
          <p:cNvPr id="4" name="Group 18"/>
          <p:cNvGrpSpPr/>
          <p:nvPr/>
        </p:nvGrpSpPr>
        <p:grpSpPr>
          <a:xfrm>
            <a:off x="4211960" y="2723340"/>
            <a:ext cx="4320480" cy="971044"/>
            <a:chOff x="4211960" y="2745988"/>
            <a:chExt cx="4320480" cy="971044"/>
          </a:xfrm>
        </p:grpSpPr>
        <p:sp>
          <p:nvSpPr>
            <p:cNvPr id="10" name="Rounded Rectangle 9"/>
            <p:cNvSpPr/>
            <p:nvPr/>
          </p:nvSpPr>
          <p:spPr>
            <a:xfrm>
              <a:off x="4220344" y="3212976"/>
              <a:ext cx="4312096" cy="504056"/>
            </a:xfrm>
            <a:prstGeom prst="roundRect">
              <a:avLst/>
            </a:prstGeom>
            <a:solidFill>
              <a:schemeClr val="bg1"/>
            </a:solidFill>
            <a:ln w="19050">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accent1"/>
                  </a:solidFill>
                </a:rPr>
                <a:t>What analyses you will describe</a:t>
              </a:r>
              <a:endParaRPr lang="en-US" sz="2200" b="1" dirty="0">
                <a:solidFill>
                  <a:schemeClr val="accent1"/>
                </a:solidFill>
              </a:endParaRPr>
            </a:p>
          </p:txBody>
        </p:sp>
        <p:sp>
          <p:nvSpPr>
            <p:cNvPr id="15" name="TextBox 14"/>
            <p:cNvSpPr txBox="1"/>
            <p:nvPr/>
          </p:nvSpPr>
          <p:spPr>
            <a:xfrm>
              <a:off x="4211960" y="2745988"/>
              <a:ext cx="4320480" cy="523220"/>
            </a:xfrm>
            <a:prstGeom prst="rect">
              <a:avLst/>
            </a:prstGeom>
            <a:noFill/>
          </p:spPr>
          <p:txBody>
            <a:bodyPr wrap="square" rtlCol="0">
              <a:spAutoFit/>
            </a:bodyPr>
            <a:lstStyle/>
            <a:p>
              <a:pPr algn="ctr"/>
              <a:r>
                <a:rPr lang="en-US" sz="2800" b="1" i="1" dirty="0" smtClean="0">
                  <a:solidFill>
                    <a:schemeClr val="accent1"/>
                  </a:solidFill>
                </a:rPr>
                <a:t>Methods</a:t>
              </a:r>
              <a:endParaRPr lang="en-US" sz="2800" b="1" i="1" dirty="0">
                <a:solidFill>
                  <a:schemeClr val="accent1"/>
                </a:solidFill>
              </a:endParaRPr>
            </a:p>
          </p:txBody>
        </p:sp>
      </p:grpSp>
      <p:grpSp>
        <p:nvGrpSpPr>
          <p:cNvPr id="6" name="Group 19"/>
          <p:cNvGrpSpPr/>
          <p:nvPr/>
        </p:nvGrpSpPr>
        <p:grpSpPr>
          <a:xfrm>
            <a:off x="4211960" y="3692012"/>
            <a:ext cx="4320480" cy="1050940"/>
            <a:chOff x="4211960" y="3746212"/>
            <a:chExt cx="4320480" cy="1050940"/>
          </a:xfrm>
        </p:grpSpPr>
        <p:sp>
          <p:nvSpPr>
            <p:cNvPr id="11" name="Rounded Rectangle 10"/>
            <p:cNvSpPr/>
            <p:nvPr/>
          </p:nvSpPr>
          <p:spPr>
            <a:xfrm>
              <a:off x="4220344" y="4221088"/>
              <a:ext cx="4312096" cy="576064"/>
            </a:xfrm>
            <a:prstGeom prst="roundRect">
              <a:avLst/>
            </a:prstGeom>
            <a:solidFill>
              <a:schemeClr val="bg1"/>
            </a:solidFill>
            <a:ln w="19050">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chemeClr val="accent3">
                      <a:lumMod val="75000"/>
                    </a:schemeClr>
                  </a:solidFill>
                </a:rPr>
                <a:t>What findings you will present</a:t>
              </a:r>
              <a:endParaRPr lang="en-US" sz="2200" b="1" dirty="0">
                <a:solidFill>
                  <a:schemeClr val="accent3">
                    <a:lumMod val="75000"/>
                  </a:schemeClr>
                </a:solidFill>
              </a:endParaRPr>
            </a:p>
          </p:txBody>
        </p:sp>
        <p:sp>
          <p:nvSpPr>
            <p:cNvPr id="16" name="TextBox 15"/>
            <p:cNvSpPr txBox="1"/>
            <p:nvPr/>
          </p:nvSpPr>
          <p:spPr>
            <a:xfrm>
              <a:off x="4211960" y="3746212"/>
              <a:ext cx="4320480" cy="523220"/>
            </a:xfrm>
            <a:prstGeom prst="rect">
              <a:avLst/>
            </a:prstGeom>
            <a:noFill/>
          </p:spPr>
          <p:txBody>
            <a:bodyPr wrap="square" rtlCol="0">
              <a:spAutoFit/>
            </a:bodyPr>
            <a:lstStyle/>
            <a:p>
              <a:pPr algn="ctr"/>
              <a:r>
                <a:rPr lang="en-US" sz="2800" b="1" i="1" dirty="0" smtClean="0">
                  <a:solidFill>
                    <a:schemeClr val="accent3">
                      <a:lumMod val="75000"/>
                    </a:schemeClr>
                  </a:solidFill>
                </a:rPr>
                <a:t>Results</a:t>
              </a:r>
              <a:endParaRPr lang="en-US" sz="2800" b="1" i="1" dirty="0">
                <a:solidFill>
                  <a:schemeClr val="accent3">
                    <a:lumMod val="75000"/>
                  </a:schemeClr>
                </a:solidFill>
              </a:endParaRPr>
            </a:p>
          </p:txBody>
        </p:sp>
      </p:grpSp>
      <p:grpSp>
        <p:nvGrpSpPr>
          <p:cNvPr id="7" name="Group 20"/>
          <p:cNvGrpSpPr/>
          <p:nvPr/>
        </p:nvGrpSpPr>
        <p:grpSpPr>
          <a:xfrm>
            <a:off x="4211960" y="4898340"/>
            <a:ext cx="4320480" cy="1179180"/>
            <a:chOff x="4211960" y="4834220"/>
            <a:chExt cx="4320480" cy="1179180"/>
          </a:xfrm>
        </p:grpSpPr>
        <p:sp>
          <p:nvSpPr>
            <p:cNvPr id="13" name="Rounded Rectangle 12"/>
            <p:cNvSpPr/>
            <p:nvPr/>
          </p:nvSpPr>
          <p:spPr>
            <a:xfrm>
              <a:off x="4220344" y="5293320"/>
              <a:ext cx="4312096" cy="720080"/>
            </a:xfrm>
            <a:prstGeom prst="roundRect">
              <a:avLst/>
            </a:prstGeom>
            <a:solidFill>
              <a:schemeClr val="bg1"/>
            </a:solidFill>
            <a:ln w="19050">
              <a:solidFill>
                <a:srgbClr val="E85100"/>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solidFill>
                    <a:srgbClr val="E85100"/>
                  </a:solidFill>
                </a:rPr>
                <a:t>What interpretations, limitations, and implications you will discuss</a:t>
              </a:r>
              <a:endParaRPr lang="en-US" sz="2200" b="1" dirty="0">
                <a:solidFill>
                  <a:srgbClr val="E85100"/>
                </a:solidFill>
              </a:endParaRPr>
            </a:p>
          </p:txBody>
        </p:sp>
        <p:sp>
          <p:nvSpPr>
            <p:cNvPr id="17" name="TextBox 16"/>
            <p:cNvSpPr txBox="1"/>
            <p:nvPr/>
          </p:nvSpPr>
          <p:spPr>
            <a:xfrm>
              <a:off x="4211960" y="4834220"/>
              <a:ext cx="4320480" cy="523220"/>
            </a:xfrm>
            <a:prstGeom prst="rect">
              <a:avLst/>
            </a:prstGeom>
            <a:noFill/>
          </p:spPr>
          <p:txBody>
            <a:bodyPr wrap="square" rtlCol="0">
              <a:spAutoFit/>
            </a:bodyPr>
            <a:lstStyle/>
            <a:p>
              <a:pPr algn="ctr"/>
              <a:r>
                <a:rPr lang="en-US" sz="2800" b="1" i="1" dirty="0" smtClean="0">
                  <a:solidFill>
                    <a:srgbClr val="E85100"/>
                  </a:solidFill>
                </a:rPr>
                <a:t>Discussion </a:t>
              </a:r>
              <a:endParaRPr lang="en-US" sz="2800" b="1" i="1" dirty="0">
                <a:solidFill>
                  <a:srgbClr val="E85100"/>
                </a:solidFill>
              </a:endParaRPr>
            </a:p>
          </p:txBody>
        </p:sp>
      </p:grpSp>
      <p:pic>
        <p:nvPicPr>
          <p:cNvPr id="23" name="Picture 4" descr="http://cav2013.forsyte.at/files/springer.png"/>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674892" y="6237312"/>
            <a:ext cx="1361604" cy="504056"/>
          </a:xfrm>
          <a:prstGeom prst="rect">
            <a:avLst/>
          </a:prstGeom>
          <a:noFill/>
          <a:extLst>
            <a:ext uri="{909E8E84-426E-40DD-AFC4-6F175D3DCCD1}">
              <a14:hiddenFill xmlns="" xmlns:a14="http://schemas.microsoft.com/office/drawing/2010/main">
                <a:solidFill>
                  <a:srgbClr val="FFFFFF"/>
                </a:solidFill>
              </a14:hiddenFill>
            </a:ext>
          </a:extLst>
        </p:spPr>
      </p:pic>
      <p:sp>
        <p:nvSpPr>
          <p:cNvPr id="18" name="Rounded Rectangle 1"/>
          <p:cNvSpPr/>
          <p:nvPr/>
        </p:nvSpPr>
        <p:spPr>
          <a:xfrm>
            <a:off x="1115616" y="1700808"/>
            <a:ext cx="6912768"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err="1" smtClean="0">
                <a:solidFill>
                  <a:schemeClr val="bg1"/>
                </a:solidFill>
                <a:ea typeface="Lucida Grande"/>
                <a:cs typeface="Calibri"/>
              </a:rPr>
              <a:t>Indíquele</a:t>
            </a:r>
            <a:r>
              <a:rPr lang="en-US" sz="2800" dirty="0" smtClean="0">
                <a:solidFill>
                  <a:schemeClr val="bg1"/>
                </a:solidFill>
                <a:ea typeface="Lucida Grande"/>
                <a:cs typeface="Calibri"/>
              </a:rPr>
              <a:t> al </a:t>
            </a:r>
            <a:r>
              <a:rPr lang="en-US" sz="2800" dirty="0">
                <a:solidFill>
                  <a:schemeClr val="bg1"/>
                </a:solidFill>
                <a:ea typeface="Lucida Grande"/>
                <a:cs typeface="Calibri"/>
              </a:rPr>
              <a:t>lector </a:t>
            </a:r>
            <a:r>
              <a:rPr lang="en-US" sz="2800" dirty="0" err="1" smtClean="0">
                <a:solidFill>
                  <a:schemeClr val="bg1"/>
                </a:solidFill>
                <a:ea typeface="Lucida Grande"/>
                <a:cs typeface="Calibri"/>
              </a:rPr>
              <a:t>cuál</a:t>
            </a:r>
            <a:r>
              <a:rPr lang="en-US" sz="2800" dirty="0" smtClean="0">
                <a:solidFill>
                  <a:schemeClr val="bg1"/>
                </a:solidFill>
                <a:ea typeface="Lucida Grande"/>
                <a:cs typeface="Calibri"/>
              </a:rPr>
              <a:t> </a:t>
            </a:r>
            <a:r>
              <a:rPr lang="en-US" sz="2800" dirty="0" err="1">
                <a:solidFill>
                  <a:schemeClr val="bg1"/>
                </a:solidFill>
                <a:ea typeface="Lucida Grande"/>
                <a:cs typeface="Calibri"/>
              </a:rPr>
              <a:t>es</a:t>
            </a:r>
            <a:r>
              <a:rPr lang="en-US" sz="2800" dirty="0">
                <a:solidFill>
                  <a:schemeClr val="bg1"/>
                </a:solidFill>
                <a:ea typeface="Lucida Grande"/>
                <a:cs typeface="Calibri"/>
              </a:rPr>
              <a:t> el </a:t>
            </a:r>
            <a:r>
              <a:rPr lang="en-US" sz="2800" dirty="0" err="1">
                <a:solidFill>
                  <a:schemeClr val="bg1"/>
                </a:solidFill>
                <a:ea typeface="Lucida Grande"/>
                <a:cs typeface="Calibri"/>
              </a:rPr>
              <a:t>significado</a:t>
            </a:r>
            <a:r>
              <a:rPr lang="en-US" sz="2800" dirty="0">
                <a:solidFill>
                  <a:schemeClr val="bg1"/>
                </a:solidFill>
                <a:ea typeface="Lucida Grande"/>
                <a:cs typeface="Calibri"/>
              </a:rPr>
              <a:t> de </a:t>
            </a:r>
            <a:r>
              <a:rPr lang="en-US" sz="2800" dirty="0" err="1">
                <a:solidFill>
                  <a:schemeClr val="bg1"/>
                </a:solidFill>
                <a:ea typeface="Lucida Grande"/>
                <a:cs typeface="Calibri"/>
              </a:rPr>
              <a:t>sus</a:t>
            </a:r>
            <a:r>
              <a:rPr lang="en-US" sz="2800" dirty="0">
                <a:solidFill>
                  <a:schemeClr val="bg1"/>
                </a:solidFill>
                <a:ea typeface="Lucida Grande"/>
                <a:cs typeface="Calibri"/>
              </a:rPr>
              <a:t> </a:t>
            </a:r>
            <a:r>
              <a:rPr lang="en-US" sz="2800" dirty="0" err="1">
                <a:solidFill>
                  <a:schemeClr val="bg1"/>
                </a:solidFill>
                <a:ea typeface="Lucida Grande"/>
                <a:cs typeface="Calibri"/>
              </a:rPr>
              <a:t>resultados</a:t>
            </a:r>
            <a:endParaRPr lang="en-US" sz="2800" dirty="0">
              <a:solidFill>
                <a:schemeClr val="bg1"/>
              </a:solidFill>
              <a:cs typeface="Calibri"/>
            </a:endParaRPr>
          </a:p>
        </p:txBody>
      </p:sp>
    </p:spTree>
    <p:extLst>
      <p:ext uri="{BB962C8B-B14F-4D97-AF65-F5344CB8AC3E}">
        <p14:creationId xmlns="" xmlns:p14="http://schemas.microsoft.com/office/powerpoint/2010/main" val="736140054"/>
      </p:ext>
    </p:extLst>
  </p:cSld>
  <p:clrMapOvr>
    <a:masterClrMapping/>
  </p:clrMapOvr>
  <p:transition spd="med">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683569" y="1517226"/>
            <a:ext cx="7704856" cy="4804744"/>
          </a:xfrm>
          <a:prstGeom prst="rect">
            <a:avLst/>
          </a:prstGeom>
          <a:solidFill>
            <a:schemeClr val="bg1"/>
          </a:solidFill>
          <a:ln w="3175" cmpd="sng">
            <a:solidFill>
              <a:schemeClr val="tx1">
                <a:lumMod val="20000"/>
                <a:lumOff val="80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itle 5"/>
          <p:cNvSpPr>
            <a:spLocks noGrp="1"/>
          </p:cNvSpPr>
          <p:nvPr>
            <p:ph type="title"/>
          </p:nvPr>
        </p:nvSpPr>
        <p:spPr>
          <a:xfrm>
            <a:off x="3564632" y="274638"/>
            <a:ext cx="4175720" cy="854281"/>
          </a:xfrm>
        </p:spPr>
        <p:txBody>
          <a:bodyPr/>
          <a:lstStyle/>
          <a:p>
            <a:r>
              <a:rPr lang="en-US" dirty="0" smtClean="0"/>
              <a:t>Introduction</a:t>
            </a:r>
            <a:endParaRPr lang="en-US" i="1" dirty="0">
              <a:solidFill>
                <a:srgbClr val="BFBFBF"/>
              </a:solidFill>
            </a:endParaRPr>
          </a:p>
        </p:txBody>
      </p:sp>
      <p:sp>
        <p:nvSpPr>
          <p:cNvPr id="4" name="TextBox 3"/>
          <p:cNvSpPr txBox="1"/>
          <p:nvPr/>
        </p:nvSpPr>
        <p:spPr>
          <a:xfrm>
            <a:off x="4744279" y="1700806"/>
            <a:ext cx="3039534" cy="461665"/>
          </a:xfrm>
          <a:prstGeom prst="rect">
            <a:avLst/>
          </a:prstGeom>
          <a:noFill/>
        </p:spPr>
        <p:txBody>
          <a:bodyPr wrap="square" rtlCol="0">
            <a:spAutoFit/>
          </a:bodyPr>
          <a:lstStyle/>
          <a:p>
            <a:pPr algn="ctr"/>
            <a:r>
              <a:rPr lang="en-US" sz="2400" b="1" dirty="0" smtClean="0">
                <a:solidFill>
                  <a:schemeClr val="accent1"/>
                </a:solidFill>
                <a:latin typeface="+mn-lt"/>
              </a:rPr>
              <a:t>General introduction</a:t>
            </a:r>
            <a:endParaRPr lang="en-US" sz="2400" b="1" dirty="0">
              <a:solidFill>
                <a:schemeClr val="accent1"/>
              </a:solidFill>
              <a:latin typeface="+mn-lt"/>
            </a:endParaRPr>
          </a:p>
        </p:txBody>
      </p:sp>
      <p:sp>
        <p:nvSpPr>
          <p:cNvPr id="11" name="TextBox 10"/>
          <p:cNvSpPr txBox="1"/>
          <p:nvPr/>
        </p:nvSpPr>
        <p:spPr>
          <a:xfrm>
            <a:off x="5290927" y="5733256"/>
            <a:ext cx="1946239" cy="461665"/>
          </a:xfrm>
          <a:prstGeom prst="rect">
            <a:avLst/>
          </a:prstGeom>
          <a:noFill/>
        </p:spPr>
        <p:txBody>
          <a:bodyPr wrap="square" rtlCol="0">
            <a:spAutoFit/>
          </a:bodyPr>
          <a:lstStyle/>
          <a:p>
            <a:r>
              <a:rPr lang="en-US" sz="2400" b="1" dirty="0" smtClean="0">
                <a:solidFill>
                  <a:schemeClr val="tx2"/>
                </a:solidFill>
                <a:latin typeface="+mn-lt"/>
              </a:rPr>
              <a:t>Specific aims</a:t>
            </a:r>
            <a:endParaRPr lang="en-US" sz="2400" b="1" dirty="0">
              <a:solidFill>
                <a:schemeClr val="tx2"/>
              </a:solidFill>
              <a:latin typeface="+mn-lt"/>
            </a:endParaRPr>
          </a:p>
        </p:txBody>
      </p:sp>
      <p:grpSp>
        <p:nvGrpSpPr>
          <p:cNvPr id="2" name="Group 2"/>
          <p:cNvGrpSpPr/>
          <p:nvPr/>
        </p:nvGrpSpPr>
        <p:grpSpPr>
          <a:xfrm>
            <a:off x="1259632" y="1700807"/>
            <a:ext cx="3513194" cy="4510379"/>
            <a:chOff x="1259632" y="1700807"/>
            <a:chExt cx="3513194" cy="4510379"/>
          </a:xfrm>
        </p:grpSpPr>
        <p:sp>
          <p:nvSpPr>
            <p:cNvPr id="7" name="Flowchart: Extract 6"/>
            <p:cNvSpPr/>
            <p:nvPr/>
          </p:nvSpPr>
          <p:spPr>
            <a:xfrm rot="10800000">
              <a:off x="1259632" y="1700807"/>
              <a:ext cx="3513194" cy="4215609"/>
            </a:xfrm>
            <a:prstGeom prst="flowChartExtract">
              <a:avLst/>
            </a:prstGeom>
            <a:gradFill>
              <a:gsLst>
                <a:gs pos="0">
                  <a:schemeClr val="accent1"/>
                </a:gs>
                <a:gs pos="100000">
                  <a:schemeClr val="tx2"/>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ounded Rectangle 7"/>
            <p:cNvSpPr/>
            <p:nvPr/>
          </p:nvSpPr>
          <p:spPr>
            <a:xfrm>
              <a:off x="2444728" y="5677786"/>
              <a:ext cx="1143000" cy="533400"/>
            </a:xfrm>
            <a:prstGeom prst="roundRect">
              <a:avLst/>
            </a:prstGeom>
            <a:solidFill>
              <a:srgbClr val="B5002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Aims</a:t>
              </a:r>
              <a:endParaRPr lang="en-US" sz="2400" dirty="0"/>
            </a:p>
          </p:txBody>
        </p:sp>
      </p:grpSp>
      <p:sp>
        <p:nvSpPr>
          <p:cNvPr id="15" name="TextBox 14"/>
          <p:cNvSpPr txBox="1"/>
          <p:nvPr/>
        </p:nvSpPr>
        <p:spPr>
          <a:xfrm>
            <a:off x="4552463" y="3044956"/>
            <a:ext cx="3423166" cy="461665"/>
          </a:xfrm>
          <a:prstGeom prst="rect">
            <a:avLst/>
          </a:prstGeom>
          <a:noFill/>
        </p:spPr>
        <p:txBody>
          <a:bodyPr wrap="square" rtlCol="0">
            <a:spAutoFit/>
          </a:bodyPr>
          <a:lstStyle/>
          <a:p>
            <a:pPr algn="ctr"/>
            <a:r>
              <a:rPr lang="en-US" sz="2400" b="1" dirty="0" smtClean="0">
                <a:solidFill>
                  <a:srgbClr val="512AAD"/>
                </a:solidFill>
                <a:latin typeface="+mn-lt"/>
              </a:rPr>
              <a:t>Current state of the field</a:t>
            </a:r>
            <a:endParaRPr lang="en-US" sz="2400" b="1" dirty="0">
              <a:solidFill>
                <a:srgbClr val="512AAD"/>
              </a:solidFill>
              <a:latin typeface="+mn-lt"/>
            </a:endParaRPr>
          </a:p>
        </p:txBody>
      </p:sp>
      <p:sp>
        <p:nvSpPr>
          <p:cNvPr id="16" name="TextBox 15"/>
          <p:cNvSpPr txBox="1"/>
          <p:nvPr/>
        </p:nvSpPr>
        <p:spPr>
          <a:xfrm>
            <a:off x="4744279" y="4389106"/>
            <a:ext cx="3039534" cy="461665"/>
          </a:xfrm>
          <a:prstGeom prst="rect">
            <a:avLst/>
          </a:prstGeom>
          <a:noFill/>
        </p:spPr>
        <p:txBody>
          <a:bodyPr wrap="square" rtlCol="0">
            <a:spAutoFit/>
          </a:bodyPr>
          <a:lstStyle/>
          <a:p>
            <a:pPr algn="ctr"/>
            <a:r>
              <a:rPr lang="en-US" sz="2400" b="1" dirty="0" smtClean="0">
                <a:solidFill>
                  <a:srgbClr val="512AAD"/>
                </a:solidFill>
                <a:latin typeface="+mn-lt"/>
              </a:rPr>
              <a:t>Problem in the field</a:t>
            </a:r>
            <a:endParaRPr lang="en-US" sz="2400" b="1" dirty="0">
              <a:solidFill>
                <a:srgbClr val="512AAD"/>
              </a:solidFill>
              <a:latin typeface="+mn-lt"/>
            </a:endParaRPr>
          </a:p>
        </p:txBody>
      </p:sp>
      <p:cxnSp>
        <p:nvCxnSpPr>
          <p:cNvPr id="17" name="Straight Arrow Connector 16"/>
          <p:cNvCxnSpPr/>
          <p:nvPr/>
        </p:nvCxnSpPr>
        <p:spPr>
          <a:xfrm>
            <a:off x="6237972" y="2060848"/>
            <a:ext cx="0" cy="984108"/>
          </a:xfrm>
          <a:prstGeom prst="straightConnector1">
            <a:avLst/>
          </a:prstGeom>
          <a:ln w="28575">
            <a:solidFill>
              <a:schemeClr val="accent1"/>
            </a:solidFill>
            <a:tailEnd type="arrow"/>
          </a:ln>
        </p:spPr>
        <p:style>
          <a:lnRef idx="2">
            <a:schemeClr val="accent1"/>
          </a:lnRef>
          <a:fillRef idx="0">
            <a:schemeClr val="accent1"/>
          </a:fillRef>
          <a:effectRef idx="1">
            <a:schemeClr val="accent1"/>
          </a:effectRef>
          <a:fontRef idx="minor">
            <a:schemeClr val="tx1"/>
          </a:fontRef>
        </p:style>
      </p:cxnSp>
      <p:cxnSp>
        <p:nvCxnSpPr>
          <p:cNvPr id="21" name="Straight Arrow Connector 20"/>
          <p:cNvCxnSpPr/>
          <p:nvPr/>
        </p:nvCxnSpPr>
        <p:spPr>
          <a:xfrm>
            <a:off x="6237972" y="3501008"/>
            <a:ext cx="1" cy="888098"/>
          </a:xfrm>
          <a:prstGeom prst="straightConnector1">
            <a:avLst/>
          </a:prstGeom>
          <a:ln w="28575">
            <a:solidFill>
              <a:srgbClr val="512AAD"/>
            </a:solidFill>
            <a:tailEnd type="arrow"/>
          </a:ln>
        </p:spPr>
        <p:style>
          <a:lnRef idx="2">
            <a:schemeClr val="accent1"/>
          </a:lnRef>
          <a:fillRef idx="0">
            <a:schemeClr val="accent1"/>
          </a:fillRef>
          <a:effectRef idx="1">
            <a:schemeClr val="accent1"/>
          </a:effectRef>
          <a:fontRef idx="minor">
            <a:schemeClr val="tx1"/>
          </a:fontRef>
        </p:style>
      </p:cxnSp>
      <p:cxnSp>
        <p:nvCxnSpPr>
          <p:cNvPr id="22" name="Straight Arrow Connector 21"/>
          <p:cNvCxnSpPr/>
          <p:nvPr/>
        </p:nvCxnSpPr>
        <p:spPr>
          <a:xfrm>
            <a:off x="6228184" y="4850771"/>
            <a:ext cx="19577" cy="943860"/>
          </a:xfrm>
          <a:prstGeom prst="straightConnector1">
            <a:avLst/>
          </a:prstGeom>
          <a:ln w="28575">
            <a:gradFill flip="none" rotWithShape="1">
              <a:gsLst>
                <a:gs pos="0">
                  <a:schemeClr val="tx2"/>
                </a:gs>
                <a:gs pos="100000">
                  <a:srgbClr val="512AAD"/>
                </a:gs>
              </a:gsLst>
              <a:lin ang="16200000" scaled="0"/>
              <a:tileRect/>
            </a:gradFill>
            <a:tailEnd type="arrow"/>
          </a:ln>
        </p:spPr>
        <p:style>
          <a:lnRef idx="2">
            <a:schemeClr val="accent1"/>
          </a:lnRef>
          <a:fillRef idx="0">
            <a:schemeClr val="accent1"/>
          </a:fillRef>
          <a:effectRef idx="1">
            <a:schemeClr val="accent1"/>
          </a:effectRef>
          <a:fontRef idx="minor">
            <a:schemeClr val="tx1"/>
          </a:fontRef>
        </p:style>
      </p:cxnSp>
      <p:sp>
        <p:nvSpPr>
          <p:cNvPr id="24" name="Arc 23"/>
          <p:cNvSpPr/>
          <p:nvPr/>
        </p:nvSpPr>
        <p:spPr>
          <a:xfrm>
            <a:off x="7164288" y="4619939"/>
            <a:ext cx="1080120" cy="1344150"/>
          </a:xfrm>
          <a:prstGeom prst="arc">
            <a:avLst>
              <a:gd name="adj1" fmla="val 15710392"/>
              <a:gd name="adj2" fmla="val 5664302"/>
            </a:avLst>
          </a:prstGeom>
          <a:ln w="28575">
            <a:gradFill flip="none" rotWithShape="1">
              <a:gsLst>
                <a:gs pos="0">
                  <a:schemeClr val="tx2"/>
                </a:gs>
                <a:gs pos="100000">
                  <a:srgbClr val="512AAD"/>
                </a:gs>
              </a:gsLst>
              <a:lin ang="16200000" scaled="0"/>
              <a:tileRect/>
            </a:gradFill>
            <a:headEnd type="arrow"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2400" b="1"/>
          </a:p>
        </p:txBody>
      </p:sp>
    </p:spTree>
    <p:extLst>
      <p:ext uri="{BB962C8B-B14F-4D97-AF65-F5344CB8AC3E}">
        <p14:creationId xmlns="" xmlns:p14="http://schemas.microsoft.com/office/powerpoint/2010/main" val="368338578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up)">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wipe(up)">
                                      <p:cBhvr>
                                        <p:cTn id="17" dur="500"/>
                                        <p:tgtEl>
                                          <p:spTgt spid="17"/>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500"/>
                                        <p:tgtEl>
                                          <p:spTgt spid="15"/>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21"/>
                                        </p:tgtEl>
                                        <p:attrNameLst>
                                          <p:attrName>style.visibility</p:attrName>
                                        </p:attrNameLst>
                                      </p:cBhvr>
                                      <p:to>
                                        <p:strVal val="visible"/>
                                      </p:to>
                                    </p:set>
                                    <p:animEffect transition="in" filter="wipe(up)">
                                      <p:cBhvr>
                                        <p:cTn id="26" dur="500"/>
                                        <p:tgtEl>
                                          <p:spTgt spid="21"/>
                                        </p:tgtEl>
                                      </p:cBhvr>
                                    </p:animEffect>
                                  </p:childTnLst>
                                </p:cTn>
                              </p:par>
                            </p:childTnLst>
                          </p:cTn>
                        </p:par>
                        <p:par>
                          <p:cTn id="27" fill="hold">
                            <p:stCondLst>
                              <p:cond delay="500"/>
                            </p:stCondLst>
                            <p:childTnLst>
                              <p:par>
                                <p:cTn id="28" presetID="10" presetClass="entr" presetSubtype="0" fill="hold" grpId="0" nodeType="after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fade">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nodeType="clickEffect">
                                  <p:stCondLst>
                                    <p:cond delay="0"/>
                                  </p:stCondLst>
                                  <p:childTnLst>
                                    <p:set>
                                      <p:cBhvr>
                                        <p:cTn id="34" dur="1" fill="hold">
                                          <p:stCondLst>
                                            <p:cond delay="0"/>
                                          </p:stCondLst>
                                        </p:cTn>
                                        <p:tgtEl>
                                          <p:spTgt spid="22"/>
                                        </p:tgtEl>
                                        <p:attrNameLst>
                                          <p:attrName>style.visibility</p:attrName>
                                        </p:attrNameLst>
                                      </p:cBhvr>
                                      <p:to>
                                        <p:strVal val="visible"/>
                                      </p:to>
                                    </p:set>
                                    <p:animEffect transition="in" filter="wipe(up)">
                                      <p:cBhvr>
                                        <p:cTn id="35" dur="500"/>
                                        <p:tgtEl>
                                          <p:spTgt spid="22"/>
                                        </p:tgtEl>
                                      </p:cBhvr>
                                    </p:animEffect>
                                  </p:childTnLst>
                                </p:cTn>
                              </p:par>
                            </p:childTnLst>
                          </p:cTn>
                        </p:par>
                        <p:par>
                          <p:cTn id="36" fill="hold">
                            <p:stCondLst>
                              <p:cond delay="500"/>
                            </p:stCondLst>
                            <p:childTnLst>
                              <p:par>
                                <p:cTn id="37" presetID="10" presetClass="entr" presetSubtype="0" fill="hold" grpId="0" nodeType="after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5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grpId="0" nodeType="clickEffect">
                                  <p:stCondLst>
                                    <p:cond delay="0"/>
                                  </p:stCondLst>
                                  <p:childTnLst>
                                    <p:set>
                                      <p:cBhvr>
                                        <p:cTn id="43" dur="1" fill="hold">
                                          <p:stCondLst>
                                            <p:cond delay="0"/>
                                          </p:stCondLst>
                                        </p:cTn>
                                        <p:tgtEl>
                                          <p:spTgt spid="24"/>
                                        </p:tgtEl>
                                        <p:attrNameLst>
                                          <p:attrName>style.visibility</p:attrName>
                                        </p:attrNameLst>
                                      </p:cBhvr>
                                      <p:to>
                                        <p:strVal val="visible"/>
                                      </p:to>
                                    </p:set>
                                    <p:animEffect transition="in" filter="wipe(down)">
                                      <p:cBhvr>
                                        <p:cTn id="44"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P spid="15" grpId="0"/>
      <p:bldP spid="16" grpId="0"/>
      <p:bldP spid="2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251520" y="1517226"/>
            <a:ext cx="8640959" cy="4792094"/>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itle 5"/>
          <p:cNvSpPr>
            <a:spLocks noGrp="1"/>
          </p:cNvSpPr>
          <p:nvPr>
            <p:ph type="title"/>
          </p:nvPr>
        </p:nvSpPr>
        <p:spPr>
          <a:xfrm>
            <a:off x="2411760" y="342471"/>
            <a:ext cx="5867400" cy="854281"/>
          </a:xfrm>
        </p:spPr>
        <p:txBody>
          <a:bodyPr/>
          <a:lstStyle/>
          <a:p>
            <a:pPr algn="ctr"/>
            <a:r>
              <a:rPr lang="en-US" dirty="0" smtClean="0"/>
              <a:t>Introduction – </a:t>
            </a:r>
            <a:br>
              <a:rPr lang="en-US" dirty="0" smtClean="0"/>
            </a:br>
            <a:r>
              <a:rPr lang="en-US" dirty="0" smtClean="0"/>
              <a:t>flow of information</a:t>
            </a:r>
            <a:endParaRPr lang="en-US" i="1" dirty="0">
              <a:solidFill>
                <a:srgbClr val="BFBFBF"/>
              </a:solidFill>
            </a:endParaRPr>
          </a:p>
        </p:txBody>
      </p:sp>
      <p:sp>
        <p:nvSpPr>
          <p:cNvPr id="2" name="TextBox 1"/>
          <p:cNvSpPr txBox="1"/>
          <p:nvPr/>
        </p:nvSpPr>
        <p:spPr>
          <a:xfrm>
            <a:off x="251520" y="1527316"/>
            <a:ext cx="8640959" cy="4939814"/>
          </a:xfrm>
          <a:prstGeom prst="rect">
            <a:avLst/>
          </a:prstGeom>
          <a:noFill/>
        </p:spPr>
        <p:txBody>
          <a:bodyPr wrap="square" rtlCol="0">
            <a:spAutoFit/>
          </a:bodyPr>
          <a:lstStyle/>
          <a:p>
            <a:pPr algn="just"/>
            <a:r>
              <a:rPr lang="en-US" sz="1050" dirty="0">
                <a:solidFill>
                  <a:schemeClr val="tx1">
                    <a:lumMod val="50000"/>
                  </a:schemeClr>
                </a:solidFill>
              </a:rPr>
              <a:t>Lung cancer is the leading cause of cancer mortality for men and </a:t>
            </a:r>
            <a:r>
              <a:rPr lang="en-US" sz="1050" dirty="0" smtClean="0">
                <a:solidFill>
                  <a:schemeClr val="tx1">
                    <a:lumMod val="50000"/>
                  </a:schemeClr>
                </a:solidFill>
              </a:rPr>
              <a:t>women. </a:t>
            </a:r>
            <a:r>
              <a:rPr lang="en-US" sz="1050" dirty="0">
                <a:solidFill>
                  <a:schemeClr val="tx1">
                    <a:lumMod val="50000"/>
                  </a:schemeClr>
                </a:solidFill>
              </a:rPr>
              <a:t>Despite smoking prevention and cessation </a:t>
            </a:r>
            <a:r>
              <a:rPr lang="en-US" sz="1050" dirty="0" smtClean="0">
                <a:solidFill>
                  <a:schemeClr val="tx1">
                    <a:lumMod val="50000"/>
                  </a:schemeClr>
                </a:solidFill>
              </a:rPr>
              <a:t>programs </a:t>
            </a:r>
            <a:r>
              <a:rPr lang="en-US" sz="1050" dirty="0">
                <a:solidFill>
                  <a:schemeClr val="tx1">
                    <a:lumMod val="50000"/>
                  </a:schemeClr>
                </a:solidFill>
              </a:rPr>
              <a:t>and advances in early </a:t>
            </a:r>
            <a:r>
              <a:rPr lang="en-US" sz="1050" dirty="0" smtClean="0">
                <a:solidFill>
                  <a:schemeClr val="tx1">
                    <a:lumMod val="50000"/>
                  </a:schemeClr>
                </a:solidFill>
              </a:rPr>
              <a:t>detection, </a:t>
            </a:r>
            <a:r>
              <a:rPr lang="en-US" sz="1050" dirty="0">
                <a:solidFill>
                  <a:schemeClr val="tx1">
                    <a:lumMod val="50000"/>
                  </a:schemeClr>
                </a:solidFill>
              </a:rPr>
              <a:t>the 5-year survival rate for lung cancer is only 16% with current </a:t>
            </a:r>
            <a:r>
              <a:rPr lang="en-US" sz="1050" dirty="0" smtClean="0">
                <a:solidFill>
                  <a:schemeClr val="tx1">
                    <a:lumMod val="50000"/>
                  </a:schemeClr>
                </a:solidFill>
              </a:rPr>
              <a:t>therapies. </a:t>
            </a:r>
            <a:r>
              <a:rPr lang="en-US" sz="1050" dirty="0">
                <a:solidFill>
                  <a:schemeClr val="tx1">
                    <a:lumMod val="50000"/>
                  </a:schemeClr>
                </a:solidFill>
              </a:rPr>
              <a:t>Although lung cancer incidence rates have recently declined in the United </a:t>
            </a:r>
            <a:r>
              <a:rPr lang="en-US" sz="1050" dirty="0" smtClean="0">
                <a:solidFill>
                  <a:schemeClr val="tx1">
                    <a:lumMod val="50000"/>
                  </a:schemeClr>
                </a:solidFill>
              </a:rPr>
              <a:t>States, </a:t>
            </a:r>
            <a:r>
              <a:rPr lang="en-US" sz="1050" dirty="0">
                <a:solidFill>
                  <a:schemeClr val="tx1">
                    <a:lumMod val="50000"/>
                  </a:schemeClr>
                </a:solidFill>
              </a:rPr>
              <a:t>more lung cancer is now diagnosed when considered together in former- and never-smokers than in current </a:t>
            </a:r>
            <a:r>
              <a:rPr lang="en-US" sz="1050" dirty="0" smtClean="0">
                <a:solidFill>
                  <a:schemeClr val="tx1">
                    <a:lumMod val="50000"/>
                  </a:schemeClr>
                </a:solidFill>
              </a:rPr>
              <a:t>smokers. </a:t>
            </a:r>
            <a:r>
              <a:rPr lang="en-US" sz="1050" dirty="0">
                <a:solidFill>
                  <a:schemeClr val="tx1">
                    <a:lumMod val="50000"/>
                  </a:schemeClr>
                </a:solidFill>
              </a:rPr>
              <a:t>Thus, even if all of the national anti-smoking campaign goals are met, lung cancer will remain a major public health problem for decades. New ways to treat or prevent lung cancer are therefore needed</a:t>
            </a:r>
            <a:r>
              <a:rPr lang="en-US" sz="1050" dirty="0" smtClean="0">
                <a:solidFill>
                  <a:schemeClr val="tx1">
                    <a:lumMod val="50000"/>
                  </a:schemeClr>
                </a:solidFill>
              </a:rPr>
              <a:t>.</a:t>
            </a:r>
          </a:p>
          <a:p>
            <a:pPr algn="just"/>
            <a:endParaRPr lang="en-US" sz="1050" dirty="0">
              <a:solidFill>
                <a:schemeClr val="tx1">
                  <a:lumMod val="50000"/>
                </a:schemeClr>
              </a:solidFill>
            </a:endParaRPr>
          </a:p>
          <a:p>
            <a:pPr algn="just"/>
            <a:r>
              <a:rPr lang="en-US" sz="1050" dirty="0">
                <a:solidFill>
                  <a:schemeClr val="tx1">
                    <a:lumMod val="50000"/>
                  </a:schemeClr>
                </a:solidFill>
              </a:rPr>
              <a:t>One potential therapeutic target for lung cancer is the Wnt signaling </a:t>
            </a:r>
            <a:r>
              <a:rPr lang="en-US" sz="1050" dirty="0" smtClean="0">
                <a:solidFill>
                  <a:schemeClr val="tx1">
                    <a:lumMod val="50000"/>
                  </a:schemeClr>
                </a:solidFill>
              </a:rPr>
              <a:t>pathway. </a:t>
            </a:r>
            <a:r>
              <a:rPr lang="en-US" sz="1050" dirty="0">
                <a:solidFill>
                  <a:schemeClr val="tx1">
                    <a:lumMod val="50000"/>
                  </a:schemeClr>
                </a:solidFill>
              </a:rPr>
              <a:t>The canonical Wnt signaling pathway in mammals consists of a family of secreted lipid-modified Wnt protein ligands that bind to a family of 7-pass transmembrane Frizzled (</a:t>
            </a:r>
            <a:r>
              <a:rPr lang="en-US" sz="1050" dirty="0" err="1">
                <a:solidFill>
                  <a:schemeClr val="tx1">
                    <a:lumMod val="50000"/>
                  </a:schemeClr>
                </a:solidFill>
              </a:rPr>
              <a:t>Fzd</a:t>
            </a:r>
            <a:r>
              <a:rPr lang="en-US" sz="1050" dirty="0">
                <a:solidFill>
                  <a:schemeClr val="tx1">
                    <a:lumMod val="50000"/>
                  </a:schemeClr>
                </a:solidFill>
              </a:rPr>
              <a:t>) receptors, as </a:t>
            </a:r>
            <a:r>
              <a:rPr lang="en-US" sz="1050" dirty="0" smtClean="0">
                <a:solidFill>
                  <a:schemeClr val="tx1">
                    <a:lumMod val="50000"/>
                  </a:schemeClr>
                </a:solidFill>
              </a:rPr>
              <a:t>reviewed. </a:t>
            </a:r>
            <a:r>
              <a:rPr lang="en-US" sz="1050" dirty="0">
                <a:solidFill>
                  <a:schemeClr val="tx1">
                    <a:lumMod val="50000"/>
                  </a:schemeClr>
                </a:solidFill>
              </a:rPr>
              <a:t>In brief, in the absence of ligand, glycogen synthase kinase-3 (GSK3), in complex with </a:t>
            </a:r>
            <a:r>
              <a:rPr lang="en-US" sz="1050" dirty="0" err="1">
                <a:solidFill>
                  <a:schemeClr val="tx1">
                    <a:lumMod val="50000"/>
                  </a:schemeClr>
                </a:solidFill>
              </a:rPr>
              <a:t>axin</a:t>
            </a:r>
            <a:r>
              <a:rPr lang="en-US" sz="1050" dirty="0">
                <a:solidFill>
                  <a:schemeClr val="tx1">
                    <a:lumMod val="50000"/>
                  </a:schemeClr>
                </a:solidFill>
              </a:rPr>
              <a:t> and adenomatous polyposis coli (</a:t>
            </a:r>
            <a:r>
              <a:rPr lang="en-US" sz="1050" dirty="0" err="1">
                <a:solidFill>
                  <a:schemeClr val="tx1">
                    <a:lumMod val="50000"/>
                  </a:schemeClr>
                </a:solidFill>
              </a:rPr>
              <a:t>APC</a:t>
            </a:r>
            <a:r>
              <a:rPr lang="en-US" sz="1050" dirty="0">
                <a:solidFill>
                  <a:schemeClr val="tx1">
                    <a:lumMod val="50000"/>
                  </a:schemeClr>
                </a:solidFill>
              </a:rPr>
              <a:t>), constitutively phosphorylates β-catenin, the primary Wnt signaling effector, targeting it for ubiquitination and </a:t>
            </a:r>
            <a:r>
              <a:rPr lang="en-US" sz="1050" dirty="0" err="1">
                <a:solidFill>
                  <a:schemeClr val="tx1">
                    <a:lumMod val="50000"/>
                  </a:schemeClr>
                </a:solidFill>
              </a:rPr>
              <a:t>proteasomal</a:t>
            </a:r>
            <a:r>
              <a:rPr lang="en-US" sz="1050" dirty="0">
                <a:solidFill>
                  <a:schemeClr val="tx1">
                    <a:lumMod val="50000"/>
                  </a:schemeClr>
                </a:solidFill>
              </a:rPr>
              <a:t> destruction. Ligand binding engages a pathway involving </a:t>
            </a:r>
            <a:r>
              <a:rPr lang="en-US" sz="1050" dirty="0" err="1">
                <a:solidFill>
                  <a:schemeClr val="tx1">
                    <a:lumMod val="50000"/>
                  </a:schemeClr>
                </a:solidFill>
              </a:rPr>
              <a:t>Dishevelled</a:t>
            </a:r>
            <a:r>
              <a:rPr lang="en-US" sz="1050" dirty="0">
                <a:solidFill>
                  <a:schemeClr val="tx1">
                    <a:lumMod val="50000"/>
                  </a:schemeClr>
                </a:solidFill>
              </a:rPr>
              <a:t> (</a:t>
            </a:r>
            <a:r>
              <a:rPr lang="en-US" sz="1050" dirty="0" err="1">
                <a:solidFill>
                  <a:schemeClr val="tx1">
                    <a:lumMod val="50000"/>
                  </a:schemeClr>
                </a:solidFill>
              </a:rPr>
              <a:t>Dvl</a:t>
            </a:r>
            <a:r>
              <a:rPr lang="en-US" sz="1050" dirty="0">
                <a:solidFill>
                  <a:schemeClr val="tx1">
                    <a:lumMod val="50000"/>
                  </a:schemeClr>
                </a:solidFill>
              </a:rPr>
              <a:t>) that inhibits GSK3, allowing β-catenin to accumulate in a </a:t>
            </a:r>
            <a:r>
              <a:rPr lang="en-US" sz="1050" dirty="0" err="1">
                <a:solidFill>
                  <a:schemeClr val="tx1">
                    <a:lumMod val="50000"/>
                  </a:schemeClr>
                </a:solidFill>
              </a:rPr>
              <a:t>hypophosphorylated</a:t>
            </a:r>
            <a:r>
              <a:rPr lang="en-US" sz="1050" dirty="0">
                <a:solidFill>
                  <a:schemeClr val="tx1">
                    <a:lumMod val="50000"/>
                  </a:schemeClr>
                </a:solidFill>
              </a:rPr>
              <a:t> form. This stabilized form of β-catenin can translocate to the nucleus, where it activates target gene transcription by </a:t>
            </a:r>
            <a:r>
              <a:rPr lang="en-US" sz="1050" dirty="0" err="1">
                <a:solidFill>
                  <a:schemeClr val="tx1">
                    <a:lumMod val="50000"/>
                  </a:schemeClr>
                </a:solidFill>
              </a:rPr>
              <a:t>complexing</a:t>
            </a:r>
            <a:r>
              <a:rPr lang="en-US" sz="1050" dirty="0">
                <a:solidFill>
                  <a:schemeClr val="tx1">
                    <a:lumMod val="50000"/>
                  </a:schemeClr>
                </a:solidFill>
              </a:rPr>
              <a:t> with T cell factor (</a:t>
            </a:r>
            <a:r>
              <a:rPr lang="en-US" sz="1050" dirty="0" err="1">
                <a:solidFill>
                  <a:schemeClr val="tx1">
                    <a:lumMod val="50000"/>
                  </a:schemeClr>
                </a:solidFill>
              </a:rPr>
              <a:t>TCF</a:t>
            </a:r>
            <a:r>
              <a:rPr lang="en-US" sz="1050" dirty="0">
                <a:solidFill>
                  <a:schemeClr val="tx1">
                    <a:lumMod val="50000"/>
                  </a:schemeClr>
                </a:solidFill>
              </a:rPr>
              <a:t>) and lymphoid enhancer-binding factor (</a:t>
            </a:r>
            <a:r>
              <a:rPr lang="en-US" sz="1050" dirty="0" err="1">
                <a:solidFill>
                  <a:schemeClr val="tx1">
                    <a:lumMod val="50000"/>
                  </a:schemeClr>
                </a:solidFill>
              </a:rPr>
              <a:t>LEF</a:t>
            </a:r>
            <a:r>
              <a:rPr lang="en-US" sz="1050" dirty="0">
                <a:solidFill>
                  <a:schemeClr val="tx1">
                    <a:lumMod val="50000"/>
                  </a:schemeClr>
                </a:solidFill>
              </a:rPr>
              <a:t>). In addition to key mediators of embryonic development, these target genes include critical growth-regulators such as </a:t>
            </a:r>
            <a:r>
              <a:rPr lang="en-US" sz="1050" i="1" dirty="0" err="1">
                <a:solidFill>
                  <a:schemeClr val="tx1">
                    <a:lumMod val="50000"/>
                  </a:schemeClr>
                </a:solidFill>
              </a:rPr>
              <a:t>myc</a:t>
            </a:r>
            <a:r>
              <a:rPr lang="en-US" sz="1050" dirty="0">
                <a:solidFill>
                  <a:schemeClr val="tx1">
                    <a:lumMod val="50000"/>
                  </a:schemeClr>
                </a:solidFill>
              </a:rPr>
              <a:t> and </a:t>
            </a:r>
            <a:r>
              <a:rPr lang="en-US" sz="1050" i="1" dirty="0">
                <a:solidFill>
                  <a:schemeClr val="tx1">
                    <a:lumMod val="50000"/>
                  </a:schemeClr>
                </a:solidFill>
              </a:rPr>
              <a:t>cyclin </a:t>
            </a:r>
            <a:r>
              <a:rPr lang="en-US" sz="1050" i="1" dirty="0" smtClean="0">
                <a:solidFill>
                  <a:schemeClr val="tx1">
                    <a:lumMod val="50000"/>
                  </a:schemeClr>
                </a:solidFill>
              </a:rPr>
              <a:t>D1</a:t>
            </a:r>
            <a:r>
              <a:rPr lang="en-US" sz="1050" dirty="0" smtClean="0">
                <a:solidFill>
                  <a:schemeClr val="tx1">
                    <a:lumMod val="50000"/>
                  </a:schemeClr>
                </a:solidFill>
              </a:rPr>
              <a:t>. </a:t>
            </a:r>
          </a:p>
          <a:p>
            <a:pPr algn="just"/>
            <a:endParaRPr lang="en-US" sz="1050" dirty="0">
              <a:solidFill>
                <a:schemeClr val="tx1">
                  <a:lumMod val="50000"/>
                </a:schemeClr>
              </a:solidFill>
            </a:endParaRPr>
          </a:p>
          <a:p>
            <a:pPr algn="just"/>
            <a:r>
              <a:rPr lang="en-US" sz="1050" dirty="0">
                <a:solidFill>
                  <a:schemeClr val="tx1">
                    <a:lumMod val="50000"/>
                  </a:schemeClr>
                </a:solidFill>
              </a:rPr>
              <a:t>Aberrant Wnt signaling due to mutations in </a:t>
            </a:r>
            <a:r>
              <a:rPr lang="en-US" sz="1050" i="1" dirty="0">
                <a:solidFill>
                  <a:schemeClr val="tx1">
                    <a:lumMod val="50000"/>
                  </a:schemeClr>
                </a:solidFill>
              </a:rPr>
              <a:t>β-catenin</a:t>
            </a:r>
            <a:r>
              <a:rPr lang="en-US" sz="1050" dirty="0">
                <a:solidFill>
                  <a:schemeClr val="tx1">
                    <a:lumMod val="50000"/>
                  </a:schemeClr>
                </a:solidFill>
              </a:rPr>
              <a:t> or </a:t>
            </a:r>
            <a:r>
              <a:rPr lang="en-US" sz="1050" i="1" dirty="0" err="1">
                <a:solidFill>
                  <a:schemeClr val="tx1">
                    <a:lumMod val="50000"/>
                  </a:schemeClr>
                </a:solidFill>
              </a:rPr>
              <a:t>APC</a:t>
            </a:r>
            <a:r>
              <a:rPr lang="en-US" sz="1050" dirty="0">
                <a:solidFill>
                  <a:schemeClr val="tx1">
                    <a:lumMod val="50000"/>
                  </a:schemeClr>
                </a:solidFill>
              </a:rPr>
              <a:t> drives deregulated growth in both </a:t>
            </a:r>
            <a:r>
              <a:rPr lang="en-US" sz="1050" dirty="0" smtClean="0">
                <a:solidFill>
                  <a:schemeClr val="tx1">
                    <a:lumMod val="50000"/>
                  </a:schemeClr>
                </a:solidFill>
              </a:rPr>
              <a:t>familial </a:t>
            </a:r>
            <a:r>
              <a:rPr lang="en-US" sz="1050" dirty="0">
                <a:solidFill>
                  <a:schemeClr val="tx1">
                    <a:lumMod val="50000"/>
                  </a:schemeClr>
                </a:solidFill>
              </a:rPr>
              <a:t>and non-hereditary colorectal </a:t>
            </a:r>
            <a:r>
              <a:rPr lang="en-US" sz="1050" dirty="0" smtClean="0">
                <a:solidFill>
                  <a:schemeClr val="tx1">
                    <a:lumMod val="50000"/>
                  </a:schemeClr>
                </a:solidFill>
              </a:rPr>
              <a:t>cancers. </a:t>
            </a:r>
            <a:r>
              <a:rPr lang="en-US" sz="1050" dirty="0">
                <a:solidFill>
                  <a:schemeClr val="tx1">
                    <a:lumMod val="50000"/>
                  </a:schemeClr>
                </a:solidFill>
              </a:rPr>
              <a:t>However, non-small cell lung cancers (</a:t>
            </a:r>
            <a:r>
              <a:rPr lang="en-US" sz="1050" dirty="0" err="1">
                <a:solidFill>
                  <a:schemeClr val="tx1">
                    <a:lumMod val="50000"/>
                  </a:schemeClr>
                </a:solidFill>
              </a:rPr>
              <a:t>NSCLC</a:t>
            </a:r>
            <a:r>
              <a:rPr lang="en-US" sz="1050" dirty="0">
                <a:solidFill>
                  <a:schemeClr val="tx1">
                    <a:lumMod val="50000"/>
                  </a:schemeClr>
                </a:solidFill>
              </a:rPr>
              <a:t>), the most common type of lung cancer, rarely harbor </a:t>
            </a:r>
            <a:r>
              <a:rPr lang="en-US" sz="1050" i="1" dirty="0" err="1">
                <a:solidFill>
                  <a:schemeClr val="tx1">
                    <a:lumMod val="50000"/>
                  </a:schemeClr>
                </a:solidFill>
              </a:rPr>
              <a:t>APC</a:t>
            </a:r>
            <a:r>
              <a:rPr lang="en-US" sz="1050" dirty="0">
                <a:solidFill>
                  <a:schemeClr val="tx1">
                    <a:lumMod val="50000"/>
                  </a:schemeClr>
                </a:solidFill>
              </a:rPr>
              <a:t> or </a:t>
            </a:r>
            <a:r>
              <a:rPr lang="en-US" sz="1050" i="1" dirty="0">
                <a:solidFill>
                  <a:schemeClr val="tx1">
                    <a:lumMod val="50000"/>
                  </a:schemeClr>
                </a:solidFill>
              </a:rPr>
              <a:t>β-catenin</a:t>
            </a:r>
            <a:r>
              <a:rPr lang="en-US" sz="1050" dirty="0">
                <a:solidFill>
                  <a:schemeClr val="tx1">
                    <a:lumMod val="50000"/>
                  </a:schemeClr>
                </a:solidFill>
              </a:rPr>
              <a:t> </a:t>
            </a:r>
            <a:r>
              <a:rPr lang="en-US" sz="1050" dirty="0" smtClean="0">
                <a:solidFill>
                  <a:schemeClr val="tx1">
                    <a:lumMod val="50000"/>
                  </a:schemeClr>
                </a:solidFill>
              </a:rPr>
              <a:t>mutations. </a:t>
            </a:r>
            <a:r>
              <a:rPr lang="en-US" sz="1050" dirty="0">
                <a:solidFill>
                  <a:schemeClr val="tx1">
                    <a:lumMod val="50000"/>
                  </a:schemeClr>
                </a:solidFill>
              </a:rPr>
              <a:t>Rather, aberrant Wnt activity in lung cancer is linked to increased expression of upstream Wnt signaling effectors such as </a:t>
            </a:r>
            <a:r>
              <a:rPr lang="en-US" sz="1050" dirty="0" err="1" smtClean="0">
                <a:solidFill>
                  <a:schemeClr val="tx1">
                    <a:lumMod val="50000"/>
                  </a:schemeClr>
                </a:solidFill>
              </a:rPr>
              <a:t>Dvl</a:t>
            </a:r>
            <a:r>
              <a:rPr lang="en-US" sz="1050" dirty="0" smtClean="0">
                <a:solidFill>
                  <a:schemeClr val="tx1">
                    <a:lumMod val="50000"/>
                  </a:schemeClr>
                </a:solidFill>
              </a:rPr>
              <a:t> </a:t>
            </a:r>
            <a:r>
              <a:rPr lang="en-US" sz="1050" dirty="0">
                <a:solidFill>
                  <a:schemeClr val="tx1">
                    <a:lumMod val="50000"/>
                  </a:schemeClr>
                </a:solidFill>
              </a:rPr>
              <a:t>or decreased expression of Wnt antagonists such as Wnt-inhibitory factor 1 (Wif-1</a:t>
            </a:r>
            <a:r>
              <a:rPr lang="en-US" sz="1050" dirty="0" smtClean="0">
                <a:solidFill>
                  <a:schemeClr val="tx1">
                    <a:lumMod val="50000"/>
                  </a:schemeClr>
                </a:solidFill>
              </a:rPr>
              <a:t>). </a:t>
            </a:r>
          </a:p>
          <a:p>
            <a:pPr algn="just"/>
            <a:endParaRPr lang="en-US" sz="1050" dirty="0">
              <a:solidFill>
                <a:schemeClr val="tx1">
                  <a:lumMod val="50000"/>
                </a:schemeClr>
              </a:solidFill>
            </a:endParaRPr>
          </a:p>
          <a:p>
            <a:pPr algn="just"/>
            <a:r>
              <a:rPr lang="en-US" sz="1050" dirty="0">
                <a:solidFill>
                  <a:schemeClr val="tx1">
                    <a:lumMod val="50000"/>
                  </a:schemeClr>
                </a:solidFill>
              </a:rPr>
              <a:t>Effective pharmacological inhibitors of the Wnt pathway have only recently become available. Screens for small-molecule antagonists of the Wnt </a:t>
            </a:r>
            <a:r>
              <a:rPr lang="en-US" sz="1050" dirty="0" smtClean="0">
                <a:solidFill>
                  <a:schemeClr val="tx1">
                    <a:lumMod val="50000"/>
                  </a:schemeClr>
                </a:solidFill>
              </a:rPr>
              <a:t>pathway </a:t>
            </a:r>
            <a:r>
              <a:rPr lang="en-US" sz="1050" dirty="0">
                <a:solidFill>
                  <a:schemeClr val="tx1">
                    <a:lumMod val="50000"/>
                  </a:schemeClr>
                </a:solidFill>
              </a:rPr>
              <a:t>found two enzymes to be key mediators of Wnt signaling. These are poly-ADP-ribose polymerase (</a:t>
            </a:r>
            <a:r>
              <a:rPr lang="en-US" sz="1050" dirty="0" err="1">
                <a:solidFill>
                  <a:schemeClr val="tx1">
                    <a:lumMod val="50000"/>
                  </a:schemeClr>
                </a:solidFill>
              </a:rPr>
              <a:t>PARP</a:t>
            </a:r>
            <a:r>
              <a:rPr lang="en-US" sz="1050" dirty="0">
                <a:solidFill>
                  <a:schemeClr val="tx1">
                    <a:lumMod val="50000"/>
                  </a:schemeClr>
                </a:solidFill>
              </a:rPr>
              <a:t>) enzymes, </a:t>
            </a:r>
            <a:r>
              <a:rPr lang="en-US" sz="1050" dirty="0" err="1">
                <a:solidFill>
                  <a:schemeClr val="tx1">
                    <a:lumMod val="50000"/>
                  </a:schemeClr>
                </a:solidFill>
              </a:rPr>
              <a:t>tankyrase</a:t>
            </a:r>
            <a:r>
              <a:rPr lang="en-US" sz="1050" dirty="0">
                <a:solidFill>
                  <a:schemeClr val="tx1">
                    <a:lumMod val="50000"/>
                  </a:schemeClr>
                </a:solidFill>
              </a:rPr>
              <a:t> (</a:t>
            </a:r>
            <a:r>
              <a:rPr lang="en-US" sz="1050" dirty="0" err="1">
                <a:solidFill>
                  <a:schemeClr val="tx1">
                    <a:lumMod val="50000"/>
                  </a:schemeClr>
                </a:solidFill>
              </a:rPr>
              <a:t>TNKS</a:t>
            </a:r>
            <a:r>
              <a:rPr lang="en-US" sz="1050" dirty="0">
                <a:solidFill>
                  <a:schemeClr val="tx1">
                    <a:lumMod val="50000"/>
                  </a:schemeClr>
                </a:solidFill>
              </a:rPr>
              <a:t>) 1 and TNKS2, which attach poly-ADP-ribose (PAR) onto substrate proteins. Their roles in regulating telomerase </a:t>
            </a:r>
            <a:r>
              <a:rPr lang="en-US" sz="1050" dirty="0" smtClean="0">
                <a:solidFill>
                  <a:schemeClr val="tx1">
                    <a:lumMod val="50000"/>
                  </a:schemeClr>
                </a:solidFill>
              </a:rPr>
              <a:t>function </a:t>
            </a:r>
            <a:r>
              <a:rPr lang="en-US" sz="1050" dirty="0">
                <a:solidFill>
                  <a:schemeClr val="tx1">
                    <a:lumMod val="50000"/>
                  </a:schemeClr>
                </a:solidFill>
              </a:rPr>
              <a:t>and mitotic spindle </a:t>
            </a:r>
            <a:r>
              <a:rPr lang="en-US" sz="1050" dirty="0" smtClean="0">
                <a:solidFill>
                  <a:schemeClr val="tx1">
                    <a:lumMod val="50000"/>
                  </a:schemeClr>
                </a:solidFill>
              </a:rPr>
              <a:t>formation </a:t>
            </a:r>
            <a:r>
              <a:rPr lang="en-US" sz="1050" dirty="0">
                <a:solidFill>
                  <a:schemeClr val="tx1">
                    <a:lumMod val="50000"/>
                  </a:schemeClr>
                </a:solidFill>
              </a:rPr>
              <a:t>are known, but their role in </a:t>
            </a:r>
            <a:r>
              <a:rPr lang="en-US" sz="1050" dirty="0" err="1">
                <a:solidFill>
                  <a:schemeClr val="tx1">
                    <a:lumMod val="50000"/>
                  </a:schemeClr>
                </a:solidFill>
              </a:rPr>
              <a:t>PARsylating</a:t>
            </a:r>
            <a:r>
              <a:rPr lang="en-US" sz="1050" dirty="0">
                <a:solidFill>
                  <a:schemeClr val="tx1">
                    <a:lumMod val="50000"/>
                  </a:schemeClr>
                </a:solidFill>
              </a:rPr>
              <a:t> </a:t>
            </a:r>
            <a:r>
              <a:rPr lang="en-US" sz="1050" dirty="0" err="1">
                <a:solidFill>
                  <a:schemeClr val="tx1">
                    <a:lumMod val="50000"/>
                  </a:schemeClr>
                </a:solidFill>
              </a:rPr>
              <a:t>axin</a:t>
            </a:r>
            <a:r>
              <a:rPr lang="en-US" sz="1050" dirty="0">
                <a:solidFill>
                  <a:schemeClr val="tx1">
                    <a:lumMod val="50000"/>
                  </a:schemeClr>
                </a:solidFill>
              </a:rPr>
              <a:t> so as to maintain the optimal level for canonical Wnt signaling has only recently been recognized. The compounds identified in these screens, </a:t>
            </a:r>
            <a:r>
              <a:rPr lang="en-US" sz="1050" dirty="0" smtClean="0">
                <a:solidFill>
                  <a:schemeClr val="tx1">
                    <a:lumMod val="50000"/>
                  </a:schemeClr>
                </a:solidFill>
              </a:rPr>
              <a:t>XAV939, </a:t>
            </a:r>
            <a:r>
              <a:rPr lang="en-US" sz="1050" dirty="0">
                <a:solidFill>
                  <a:schemeClr val="tx1">
                    <a:lumMod val="50000"/>
                  </a:schemeClr>
                </a:solidFill>
              </a:rPr>
              <a:t>IWR-1 </a:t>
            </a:r>
            <a:r>
              <a:rPr lang="en-US" sz="1050" dirty="0" err="1">
                <a:solidFill>
                  <a:schemeClr val="tx1">
                    <a:lumMod val="50000"/>
                  </a:schemeClr>
                </a:solidFill>
              </a:rPr>
              <a:t>exo</a:t>
            </a:r>
            <a:r>
              <a:rPr lang="en-US" sz="1050" dirty="0">
                <a:solidFill>
                  <a:schemeClr val="tx1">
                    <a:lumMod val="50000"/>
                  </a:schemeClr>
                </a:solidFill>
              </a:rPr>
              <a:t>, and IWR-1 </a:t>
            </a:r>
            <a:r>
              <a:rPr lang="en-US" sz="1050" dirty="0" err="1" smtClean="0">
                <a:solidFill>
                  <a:schemeClr val="tx1">
                    <a:lumMod val="50000"/>
                  </a:schemeClr>
                </a:solidFill>
              </a:rPr>
              <a:t>endo</a:t>
            </a:r>
            <a:r>
              <a:rPr lang="en-US" sz="1050" dirty="0" smtClean="0">
                <a:solidFill>
                  <a:schemeClr val="tx1">
                    <a:lumMod val="50000"/>
                  </a:schemeClr>
                </a:solidFill>
              </a:rPr>
              <a:t>, </a:t>
            </a:r>
            <a:r>
              <a:rPr lang="en-US" sz="1050" dirty="0">
                <a:solidFill>
                  <a:schemeClr val="tx1">
                    <a:lumMod val="50000"/>
                  </a:schemeClr>
                </a:solidFill>
              </a:rPr>
              <a:t>act by specifically inhibiting the </a:t>
            </a:r>
            <a:r>
              <a:rPr lang="en-US" sz="1050" dirty="0" err="1">
                <a:solidFill>
                  <a:schemeClr val="tx1">
                    <a:lumMod val="50000"/>
                  </a:schemeClr>
                </a:solidFill>
              </a:rPr>
              <a:t>PARP</a:t>
            </a:r>
            <a:r>
              <a:rPr lang="en-US" sz="1050" dirty="0">
                <a:solidFill>
                  <a:schemeClr val="tx1">
                    <a:lumMod val="50000"/>
                  </a:schemeClr>
                </a:solidFill>
              </a:rPr>
              <a:t> activity of TNKS1 and </a:t>
            </a:r>
            <a:r>
              <a:rPr lang="en-US" sz="1050" dirty="0" smtClean="0">
                <a:solidFill>
                  <a:schemeClr val="tx1">
                    <a:lumMod val="50000"/>
                  </a:schemeClr>
                </a:solidFill>
              </a:rPr>
              <a:t>TNKS2. </a:t>
            </a:r>
            <a:r>
              <a:rPr lang="en-US" sz="1050" dirty="0" err="1">
                <a:solidFill>
                  <a:schemeClr val="tx1">
                    <a:lumMod val="50000"/>
                  </a:schemeClr>
                </a:solidFill>
              </a:rPr>
              <a:t>IWR-exo</a:t>
            </a:r>
            <a:r>
              <a:rPr lang="en-US" sz="1050" dirty="0">
                <a:solidFill>
                  <a:schemeClr val="tx1">
                    <a:lumMod val="50000"/>
                  </a:schemeClr>
                </a:solidFill>
              </a:rPr>
              <a:t> is a stereoisomer of IWR-1 </a:t>
            </a:r>
            <a:r>
              <a:rPr lang="en-US" sz="1050" dirty="0" err="1">
                <a:solidFill>
                  <a:schemeClr val="tx1">
                    <a:lumMod val="50000"/>
                  </a:schemeClr>
                </a:solidFill>
              </a:rPr>
              <a:t>endo</a:t>
            </a:r>
            <a:r>
              <a:rPr lang="en-US" sz="1050" dirty="0">
                <a:solidFill>
                  <a:schemeClr val="tx1">
                    <a:lumMod val="50000"/>
                  </a:schemeClr>
                </a:solidFill>
              </a:rPr>
              <a:t> with ~14-fold lower </a:t>
            </a:r>
            <a:r>
              <a:rPr lang="en-US" sz="1050" dirty="0" smtClean="0">
                <a:solidFill>
                  <a:schemeClr val="tx1">
                    <a:lumMod val="50000"/>
                  </a:schemeClr>
                </a:solidFill>
              </a:rPr>
              <a:t>EC</a:t>
            </a:r>
            <a:r>
              <a:rPr lang="en-US" sz="1050" baseline="-25000" dirty="0" smtClean="0">
                <a:solidFill>
                  <a:schemeClr val="tx1">
                    <a:lumMod val="50000"/>
                  </a:schemeClr>
                </a:solidFill>
              </a:rPr>
              <a:t>50</a:t>
            </a:r>
            <a:r>
              <a:rPr lang="en-US" sz="1050" dirty="0" smtClean="0">
                <a:solidFill>
                  <a:schemeClr val="tx1">
                    <a:lumMod val="50000"/>
                  </a:schemeClr>
                </a:solidFill>
              </a:rPr>
              <a:t>. </a:t>
            </a:r>
            <a:r>
              <a:rPr lang="en-US" sz="1050" dirty="0" err="1">
                <a:solidFill>
                  <a:schemeClr val="tx1">
                    <a:lumMod val="50000"/>
                  </a:schemeClr>
                </a:solidFill>
              </a:rPr>
              <a:t>PARP</a:t>
            </a:r>
            <a:r>
              <a:rPr lang="en-US" sz="1050" dirty="0">
                <a:solidFill>
                  <a:schemeClr val="tx1">
                    <a:lumMod val="50000"/>
                  </a:schemeClr>
                </a:solidFill>
              </a:rPr>
              <a:t> inhibition is a tractable pharmacological target </a:t>
            </a:r>
            <a:r>
              <a:rPr lang="en-US" sz="1050" i="1" dirty="0">
                <a:solidFill>
                  <a:schemeClr val="tx1">
                    <a:lumMod val="50000"/>
                  </a:schemeClr>
                </a:solidFill>
              </a:rPr>
              <a:t>in vivo</a:t>
            </a:r>
            <a:r>
              <a:rPr lang="en-US" sz="1050" dirty="0">
                <a:solidFill>
                  <a:schemeClr val="tx1">
                    <a:lumMod val="50000"/>
                  </a:schemeClr>
                </a:solidFill>
              </a:rPr>
              <a:t>, as antagonists of other </a:t>
            </a:r>
            <a:r>
              <a:rPr lang="en-US" sz="1050" dirty="0" err="1">
                <a:solidFill>
                  <a:schemeClr val="tx1">
                    <a:lumMod val="50000"/>
                  </a:schemeClr>
                </a:solidFill>
              </a:rPr>
              <a:t>PARP</a:t>
            </a:r>
            <a:r>
              <a:rPr lang="en-US" sz="1050" dirty="0">
                <a:solidFill>
                  <a:schemeClr val="tx1">
                    <a:lumMod val="50000"/>
                  </a:schemeClr>
                </a:solidFill>
              </a:rPr>
              <a:t> homologs exert antineoplastic responses in breast and ovarian </a:t>
            </a:r>
            <a:r>
              <a:rPr lang="en-US" sz="1050" dirty="0" smtClean="0">
                <a:solidFill>
                  <a:schemeClr val="tx1">
                    <a:lumMod val="50000"/>
                  </a:schemeClr>
                </a:solidFill>
              </a:rPr>
              <a:t>cancer, </a:t>
            </a:r>
            <a:r>
              <a:rPr lang="en-US" sz="1050" dirty="0">
                <a:solidFill>
                  <a:schemeClr val="tx1">
                    <a:lumMod val="50000"/>
                  </a:schemeClr>
                </a:solidFill>
              </a:rPr>
              <a:t>as </a:t>
            </a:r>
            <a:r>
              <a:rPr lang="en-US" sz="1050" dirty="0" smtClean="0">
                <a:solidFill>
                  <a:schemeClr val="tx1">
                    <a:lumMod val="50000"/>
                  </a:schemeClr>
                </a:solidFill>
              </a:rPr>
              <a:t>reviewed. </a:t>
            </a:r>
          </a:p>
          <a:p>
            <a:pPr algn="just"/>
            <a:endParaRPr lang="en-US" sz="1050" dirty="0">
              <a:solidFill>
                <a:schemeClr val="tx1">
                  <a:lumMod val="50000"/>
                </a:schemeClr>
              </a:solidFill>
            </a:endParaRPr>
          </a:p>
          <a:p>
            <a:pPr algn="just"/>
            <a:r>
              <a:rPr lang="en-US" sz="1050" dirty="0">
                <a:solidFill>
                  <a:schemeClr val="tx1">
                    <a:lumMod val="50000"/>
                  </a:schemeClr>
                </a:solidFill>
              </a:rPr>
              <a:t>This study explored the hypothesis that inhibition of </a:t>
            </a:r>
            <a:r>
              <a:rPr lang="en-US" sz="1050" dirty="0" err="1">
                <a:solidFill>
                  <a:schemeClr val="tx1">
                    <a:lumMod val="50000"/>
                  </a:schemeClr>
                </a:solidFill>
              </a:rPr>
              <a:t>TNKS</a:t>
            </a:r>
            <a:r>
              <a:rPr lang="en-US" sz="1050" dirty="0">
                <a:solidFill>
                  <a:schemeClr val="tx1">
                    <a:lumMod val="50000"/>
                  </a:schemeClr>
                </a:solidFill>
              </a:rPr>
              <a:t> by pharmacological or genetic means would inhibit lung cancer growth</a:t>
            </a:r>
            <a:r>
              <a:rPr lang="en-US" sz="1050" b="1" dirty="0">
                <a:solidFill>
                  <a:schemeClr val="tx1">
                    <a:lumMod val="50000"/>
                  </a:schemeClr>
                </a:solidFill>
              </a:rPr>
              <a:t> </a:t>
            </a:r>
            <a:r>
              <a:rPr lang="en-US" sz="1050" i="1" dirty="0">
                <a:solidFill>
                  <a:schemeClr val="tx1">
                    <a:lumMod val="50000"/>
                  </a:schemeClr>
                </a:solidFill>
              </a:rPr>
              <a:t>in vitro</a:t>
            </a:r>
            <a:r>
              <a:rPr lang="en-US" sz="1050" dirty="0">
                <a:solidFill>
                  <a:schemeClr val="tx1">
                    <a:lumMod val="50000"/>
                  </a:schemeClr>
                </a:solidFill>
              </a:rPr>
              <a:t> and </a:t>
            </a:r>
            <a:r>
              <a:rPr lang="en-US" sz="1050" i="1" dirty="0">
                <a:solidFill>
                  <a:schemeClr val="tx1">
                    <a:lumMod val="50000"/>
                  </a:schemeClr>
                </a:solidFill>
              </a:rPr>
              <a:t>in vivo</a:t>
            </a:r>
            <a:r>
              <a:rPr lang="en-US" sz="1050" dirty="0">
                <a:solidFill>
                  <a:schemeClr val="tx1">
                    <a:lumMod val="50000"/>
                  </a:schemeClr>
                </a:solidFill>
              </a:rPr>
              <a:t> in clinically-relevant transgenic mouse models of lung cancer that were previously developed, as </a:t>
            </a:r>
            <a:r>
              <a:rPr lang="en-US" sz="1050" dirty="0" smtClean="0">
                <a:solidFill>
                  <a:schemeClr val="tx1">
                    <a:lumMod val="50000"/>
                  </a:schemeClr>
                </a:solidFill>
              </a:rPr>
              <a:t>reviewed.</a:t>
            </a:r>
            <a:endParaRPr lang="en-US" sz="1050" dirty="0">
              <a:solidFill>
                <a:schemeClr val="tx1">
                  <a:lumMod val="50000"/>
                </a:schemeClr>
              </a:solidFill>
            </a:endParaRPr>
          </a:p>
          <a:p>
            <a:pPr algn="just"/>
            <a:endParaRPr lang="en-US" sz="1050" dirty="0">
              <a:solidFill>
                <a:schemeClr val="tx1">
                  <a:lumMod val="50000"/>
                </a:schemeClr>
              </a:solidFill>
            </a:endParaRPr>
          </a:p>
        </p:txBody>
      </p:sp>
      <p:sp>
        <p:nvSpPr>
          <p:cNvPr id="5" name="TextBox 4"/>
          <p:cNvSpPr txBox="1"/>
          <p:nvPr/>
        </p:nvSpPr>
        <p:spPr>
          <a:xfrm>
            <a:off x="3933825" y="6525344"/>
            <a:ext cx="5181600" cy="307777"/>
          </a:xfrm>
          <a:prstGeom prst="rect">
            <a:avLst/>
          </a:prstGeom>
          <a:noFill/>
        </p:spPr>
        <p:txBody>
          <a:bodyPr wrap="square" rtlCol="0">
            <a:spAutoFit/>
          </a:bodyPr>
          <a:lstStyle/>
          <a:p>
            <a:pPr algn="r"/>
            <a:r>
              <a:rPr lang="en-US" sz="1400" dirty="0" smtClean="0"/>
              <a:t>Busch et al. BMC</a:t>
            </a:r>
            <a:r>
              <a:rPr lang="en-US" sz="1400" i="1" dirty="0" smtClean="0"/>
              <a:t> </a:t>
            </a:r>
            <a:r>
              <a:rPr lang="en-US" sz="1400" dirty="0" smtClean="0"/>
              <a:t>Cancer. 2012; 13: 211</a:t>
            </a:r>
            <a:r>
              <a:rPr lang="en-US" sz="1400" dirty="0" smtClean="0">
                <a:cs typeface="Times New Roman"/>
              </a:rPr>
              <a:t>.</a:t>
            </a:r>
            <a:endParaRPr lang="en-US" sz="1400" dirty="0"/>
          </a:p>
        </p:txBody>
      </p:sp>
      <p:sp>
        <p:nvSpPr>
          <p:cNvPr id="7" name="Rounded Rectangle 6"/>
          <p:cNvSpPr/>
          <p:nvPr/>
        </p:nvSpPr>
        <p:spPr>
          <a:xfrm>
            <a:off x="251520" y="1556792"/>
            <a:ext cx="8640960" cy="864096"/>
          </a:xfrm>
          <a:prstGeom prst="roundRect">
            <a:avLst/>
          </a:prstGeom>
          <a:solidFill>
            <a:schemeClr val="accent1">
              <a:alpha val="15000"/>
            </a:schemeClr>
          </a:solidFill>
          <a:ln w="28575"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ounded Rectangle 7"/>
          <p:cNvSpPr/>
          <p:nvPr/>
        </p:nvSpPr>
        <p:spPr>
          <a:xfrm>
            <a:off x="251520" y="2420888"/>
            <a:ext cx="8640960" cy="3384376"/>
          </a:xfrm>
          <a:prstGeom prst="roundRect">
            <a:avLst>
              <a:gd name="adj" fmla="val 5539"/>
            </a:avLst>
          </a:prstGeom>
          <a:solidFill>
            <a:srgbClr val="512AAD">
              <a:alpha val="15000"/>
            </a:srgbClr>
          </a:solidFill>
          <a:ln w="28575" cmpd="sng">
            <a:solidFill>
              <a:srgbClr val="512AA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ounded Rectangle 8"/>
          <p:cNvSpPr/>
          <p:nvPr/>
        </p:nvSpPr>
        <p:spPr>
          <a:xfrm>
            <a:off x="251520" y="5805264"/>
            <a:ext cx="8640960" cy="432048"/>
          </a:xfrm>
          <a:prstGeom prst="roundRect">
            <a:avLst/>
          </a:prstGeom>
          <a:solidFill>
            <a:schemeClr val="tx2">
              <a:alpha val="15000"/>
            </a:schemeClr>
          </a:solidFill>
          <a:ln w="28575" cmpd="sng">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ounded Rectangle 10"/>
          <p:cNvSpPr/>
          <p:nvPr/>
        </p:nvSpPr>
        <p:spPr>
          <a:xfrm>
            <a:off x="2987824" y="1772816"/>
            <a:ext cx="3168352" cy="432048"/>
          </a:xfrm>
          <a:prstGeom prst="roundRect">
            <a:avLst/>
          </a:prstGeom>
          <a:solidFill>
            <a:schemeClr val="accent1"/>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General introduction</a:t>
            </a:r>
            <a:endParaRPr lang="en-US" sz="2400" b="1" dirty="0"/>
          </a:p>
        </p:txBody>
      </p:sp>
      <p:sp>
        <p:nvSpPr>
          <p:cNvPr id="12" name="Rounded Rectangle 11"/>
          <p:cNvSpPr/>
          <p:nvPr/>
        </p:nvSpPr>
        <p:spPr>
          <a:xfrm>
            <a:off x="2915816" y="3861048"/>
            <a:ext cx="3312368" cy="432048"/>
          </a:xfrm>
          <a:prstGeom prst="roundRect">
            <a:avLst/>
          </a:prstGeom>
          <a:solidFill>
            <a:srgbClr val="512AAD"/>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Specific introduction</a:t>
            </a:r>
            <a:endParaRPr lang="en-US" sz="2400" b="1" dirty="0"/>
          </a:p>
        </p:txBody>
      </p:sp>
      <p:sp>
        <p:nvSpPr>
          <p:cNvPr id="14" name="Rounded Rectangle 13"/>
          <p:cNvSpPr/>
          <p:nvPr/>
        </p:nvSpPr>
        <p:spPr>
          <a:xfrm>
            <a:off x="2987824" y="6237312"/>
            <a:ext cx="3168352" cy="432048"/>
          </a:xfrm>
          <a:prstGeom prst="roundRect">
            <a:avLst/>
          </a:prstGeom>
          <a:solidFill>
            <a:schemeClr val="tx2"/>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Objectives</a:t>
            </a:r>
            <a:endParaRPr lang="en-US" sz="2400" b="1" dirty="0"/>
          </a:p>
        </p:txBody>
      </p:sp>
    </p:spTree>
    <p:extLst>
      <p:ext uri="{BB962C8B-B14F-4D97-AF65-F5344CB8AC3E}">
        <p14:creationId xmlns="" xmlns:p14="http://schemas.microsoft.com/office/powerpoint/2010/main" val="310335316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500"/>
                                        <p:tgtEl>
                                          <p:spTgt spid="11"/>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fade">
                                      <p:cBhvr>
                                        <p:cTn id="16" dur="500"/>
                                        <p:tgtEl>
                                          <p:spTgt spid="8"/>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fade">
                                      <p:cBhvr>
                                        <p:cTn id="20" dur="500"/>
                                        <p:tgtEl>
                                          <p:spTgt spid="12"/>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Effect transition="in" filter="fade">
                                      <p:cBhvr>
                                        <p:cTn id="25" dur="500"/>
                                        <p:tgtEl>
                                          <p:spTgt spid="9"/>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fade">
                                      <p:cBhvr>
                                        <p:cTn id="2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9" grpId="0" animBg="1"/>
      <p:bldP spid="11" grpId="0" animBg="1"/>
      <p:bldP spid="12" grpId="0" animBg="1"/>
      <p:bldP spid="1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025080" y="274638"/>
            <a:ext cx="5867400" cy="854281"/>
          </a:xfrm>
        </p:spPr>
        <p:txBody>
          <a:bodyPr/>
          <a:lstStyle/>
          <a:p>
            <a:pPr algn="ctr"/>
            <a:r>
              <a:rPr lang="en-US" dirty="0" smtClean="0"/>
              <a:t>Writing the Introduction</a:t>
            </a:r>
            <a:endParaRPr lang="en-US" dirty="0"/>
          </a:p>
        </p:txBody>
      </p:sp>
      <p:sp>
        <p:nvSpPr>
          <p:cNvPr id="5" name="Rectangle 4"/>
          <p:cNvSpPr/>
          <p:nvPr/>
        </p:nvSpPr>
        <p:spPr>
          <a:xfrm>
            <a:off x="395536" y="1628800"/>
            <a:ext cx="8496944" cy="4536504"/>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7" name="Rectangle 6"/>
          <p:cNvSpPr/>
          <p:nvPr/>
        </p:nvSpPr>
        <p:spPr>
          <a:xfrm>
            <a:off x="494946" y="3319471"/>
            <a:ext cx="7488833" cy="288032"/>
          </a:xfrm>
          <a:prstGeom prst="rect">
            <a:avLst/>
          </a:prstGeom>
          <a:solidFill>
            <a:schemeClr val="tx2">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494946" y="3868131"/>
            <a:ext cx="6129282" cy="288032"/>
          </a:xfrm>
          <a:prstGeom prst="rect">
            <a:avLst/>
          </a:prstGeom>
          <a:solidFill>
            <a:schemeClr val="tx2">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Rectangle 15"/>
          <p:cNvSpPr/>
          <p:nvPr/>
        </p:nvSpPr>
        <p:spPr>
          <a:xfrm>
            <a:off x="494947" y="5253072"/>
            <a:ext cx="4005046" cy="284025"/>
          </a:xfrm>
          <a:prstGeom prst="rect">
            <a:avLst/>
          </a:prstGeom>
          <a:solidFill>
            <a:schemeClr val="accent3">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p:cNvSpPr/>
          <p:nvPr/>
        </p:nvSpPr>
        <p:spPr>
          <a:xfrm>
            <a:off x="6651632" y="4968283"/>
            <a:ext cx="2124235" cy="278092"/>
          </a:xfrm>
          <a:prstGeom prst="rect">
            <a:avLst/>
          </a:prstGeom>
          <a:solidFill>
            <a:schemeClr val="accent3">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8100392" y="3607503"/>
            <a:ext cx="675475" cy="288032"/>
          </a:xfrm>
          <a:prstGeom prst="rect">
            <a:avLst/>
          </a:prstGeom>
          <a:solidFill>
            <a:schemeClr val="tx2">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Rounded Rectangle 1"/>
          <p:cNvSpPr/>
          <p:nvPr/>
        </p:nvSpPr>
        <p:spPr>
          <a:xfrm>
            <a:off x="1403648" y="1700808"/>
            <a:ext cx="6480720"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i="1" dirty="0" smtClean="0"/>
              <a:t>Beginning</a:t>
            </a:r>
            <a:r>
              <a:rPr lang="en-US" sz="2800" dirty="0" smtClean="0"/>
              <a:t> should demonstrate </a:t>
            </a:r>
          </a:p>
          <a:p>
            <a:pPr algn="ctr"/>
            <a:r>
              <a:rPr lang="en-US" sz="2800" dirty="0" smtClean="0"/>
              <a:t>relevance/interest</a:t>
            </a:r>
            <a:endParaRPr lang="en-US" sz="2800" dirty="0"/>
          </a:p>
        </p:txBody>
      </p:sp>
      <p:sp>
        <p:nvSpPr>
          <p:cNvPr id="3" name="TextBox 2"/>
          <p:cNvSpPr txBox="1"/>
          <p:nvPr/>
        </p:nvSpPr>
        <p:spPr>
          <a:xfrm>
            <a:off x="467544" y="3280916"/>
            <a:ext cx="8352928" cy="2308324"/>
          </a:xfrm>
          <a:prstGeom prst="rect">
            <a:avLst/>
          </a:prstGeom>
          <a:noFill/>
        </p:spPr>
        <p:txBody>
          <a:bodyPr wrap="square" rtlCol="0">
            <a:spAutoFit/>
          </a:bodyPr>
          <a:lstStyle/>
          <a:p>
            <a:pPr algn="just"/>
            <a:r>
              <a:rPr lang="en-US" dirty="0">
                <a:solidFill>
                  <a:schemeClr val="tx1">
                    <a:lumMod val="50000"/>
                  </a:schemeClr>
                </a:solidFill>
              </a:rPr>
              <a:t>Lung cancer is the leading cause of cancer mortality for men and women. Despite smoking prevention and cessation programs and advances in early detection, the 5-year survival rate for lung cancer is only 16% with current therapies. Although lung cancer incidence rates have recently declined in the United States, more lung cancer is now diagnosed when considered together in former- and never-smokers than in current smokers. Thus, even if all of the national anti-smoking campaign goals are met, lung cancer will remain a major public health problem for decades. New ways to treat or prevent lung cancer are therefore needed</a:t>
            </a:r>
            <a:r>
              <a:rPr lang="en-US" dirty="0" smtClean="0">
                <a:solidFill>
                  <a:schemeClr val="tx1">
                    <a:lumMod val="50000"/>
                  </a:schemeClr>
                </a:solidFill>
              </a:rPr>
              <a:t>.</a:t>
            </a:r>
            <a:endParaRPr lang="en-US" dirty="0">
              <a:solidFill>
                <a:schemeClr val="tx1">
                  <a:lumMod val="50000"/>
                </a:schemeClr>
              </a:solidFill>
            </a:endParaRPr>
          </a:p>
        </p:txBody>
      </p:sp>
      <p:sp>
        <p:nvSpPr>
          <p:cNvPr id="11" name="Rounded Rectangle 10"/>
          <p:cNvSpPr/>
          <p:nvPr/>
        </p:nvSpPr>
        <p:spPr>
          <a:xfrm>
            <a:off x="367185" y="2743407"/>
            <a:ext cx="1944216" cy="576064"/>
          </a:xfrm>
          <a:prstGeom prst="roundRect">
            <a:avLst/>
          </a:prstGeom>
          <a:solidFill>
            <a:schemeClr val="tx2"/>
          </a:solidFill>
          <a:ln>
            <a:noFill/>
          </a:ln>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t>Interest</a:t>
            </a:r>
            <a:endParaRPr lang="en-US" sz="2800" b="1" dirty="0"/>
          </a:p>
        </p:txBody>
      </p:sp>
      <p:sp>
        <p:nvSpPr>
          <p:cNvPr id="12" name="TextBox 11"/>
          <p:cNvSpPr txBox="1"/>
          <p:nvPr/>
        </p:nvSpPr>
        <p:spPr>
          <a:xfrm>
            <a:off x="2267744" y="5589240"/>
            <a:ext cx="4752528" cy="400110"/>
          </a:xfrm>
          <a:prstGeom prst="rect">
            <a:avLst/>
          </a:prstGeom>
          <a:noFill/>
        </p:spPr>
        <p:txBody>
          <a:bodyPr wrap="square" rtlCol="0">
            <a:spAutoFit/>
          </a:bodyPr>
          <a:lstStyle/>
          <a:p>
            <a:pPr algn="ctr"/>
            <a:r>
              <a:rPr lang="en-US" sz="2000" b="1" i="1" dirty="0" smtClean="0">
                <a:solidFill>
                  <a:schemeClr val="accent3">
                    <a:lumMod val="75000"/>
                  </a:schemeClr>
                </a:solidFill>
              </a:rPr>
              <a:t>Important problem in the field</a:t>
            </a:r>
            <a:endParaRPr lang="en-US" sz="2000" b="1" i="1" dirty="0">
              <a:solidFill>
                <a:schemeClr val="accent3">
                  <a:lumMod val="75000"/>
                </a:schemeClr>
              </a:solidFill>
            </a:endParaRPr>
          </a:p>
        </p:txBody>
      </p:sp>
      <p:sp>
        <p:nvSpPr>
          <p:cNvPr id="23" name="TextBox 22"/>
          <p:cNvSpPr txBox="1"/>
          <p:nvPr/>
        </p:nvSpPr>
        <p:spPr>
          <a:xfrm>
            <a:off x="3933825" y="6525344"/>
            <a:ext cx="5181600" cy="307777"/>
          </a:xfrm>
          <a:prstGeom prst="rect">
            <a:avLst/>
          </a:prstGeom>
          <a:noFill/>
        </p:spPr>
        <p:txBody>
          <a:bodyPr wrap="square" rtlCol="0">
            <a:spAutoFit/>
          </a:bodyPr>
          <a:lstStyle/>
          <a:p>
            <a:pPr algn="r"/>
            <a:r>
              <a:rPr lang="en-US" sz="1400" dirty="0" smtClean="0"/>
              <a:t>Busch et al. BMC</a:t>
            </a:r>
            <a:r>
              <a:rPr lang="en-US" sz="1400" i="1" dirty="0" smtClean="0"/>
              <a:t> </a:t>
            </a:r>
            <a:r>
              <a:rPr lang="en-US" sz="1400" dirty="0" smtClean="0"/>
              <a:t>Cancer. 2012; 13: 211</a:t>
            </a:r>
            <a:r>
              <a:rPr lang="en-US" sz="1400" dirty="0" smtClean="0">
                <a:cs typeface="Times New Roman"/>
              </a:rPr>
              <a:t>.</a:t>
            </a:r>
            <a:endParaRPr lang="en-US" sz="1400" dirty="0"/>
          </a:p>
        </p:txBody>
      </p:sp>
    </p:spTree>
    <p:extLst>
      <p:ext uri="{BB962C8B-B14F-4D97-AF65-F5344CB8AC3E}">
        <p14:creationId xmlns="" xmlns:p14="http://schemas.microsoft.com/office/powerpoint/2010/main" val="347494220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2"/>
                                        </p:tgtEl>
                                        <p:attrNameLst>
                                          <p:attrName>style.visibility</p:attrName>
                                        </p:attrNameLst>
                                      </p:cBhvr>
                                      <p:to>
                                        <p:strVal val="visible"/>
                                      </p:to>
                                    </p:set>
                                    <p:animEffect transition="in" filter="fade">
                                      <p:cBhvr>
                                        <p:cTn id="10" dur="500"/>
                                        <p:tgtEl>
                                          <p:spTgt spid="22"/>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fade">
                                      <p:cBhvr>
                                        <p:cTn id="13" dur="500"/>
                                        <p:tgtEl>
                                          <p:spTgt spid="8"/>
                                        </p:tgtEl>
                                      </p:cBhvr>
                                    </p:animEffect>
                                  </p:childTnLst>
                                </p:cTn>
                              </p:par>
                            </p:childTnLst>
                          </p:cTn>
                        </p:par>
                        <p:par>
                          <p:cTn id="14" fill="hold">
                            <p:stCondLst>
                              <p:cond delay="500"/>
                            </p:stCondLst>
                            <p:childTnLst>
                              <p:par>
                                <p:cTn id="15" presetID="10" presetClass="entr" presetSubtype="0" fill="hold" grpId="0" nodeType="after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fade">
                                      <p:cBhvr>
                                        <p:cTn id="22" dur="500"/>
                                        <p:tgtEl>
                                          <p:spTgt spid="18"/>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16"/>
                                        </p:tgtEl>
                                        <p:attrNameLst>
                                          <p:attrName>style.visibility</p:attrName>
                                        </p:attrNameLst>
                                      </p:cBhvr>
                                      <p:to>
                                        <p:strVal val="visible"/>
                                      </p:to>
                                    </p:set>
                                    <p:animEffect transition="in" filter="fade">
                                      <p:cBhvr>
                                        <p:cTn id="25" dur="500"/>
                                        <p:tgtEl>
                                          <p:spTgt spid="16"/>
                                        </p:tgtEl>
                                      </p:cBhvr>
                                    </p:animEffect>
                                  </p:childTnLst>
                                </p:cTn>
                              </p:par>
                            </p:childTnLst>
                          </p:cTn>
                        </p:par>
                        <p:par>
                          <p:cTn id="26" fill="hold">
                            <p:stCondLst>
                              <p:cond delay="500"/>
                            </p:stCondLst>
                            <p:childTnLst>
                              <p:par>
                                <p:cTn id="27" presetID="10" presetClass="entr" presetSubtype="0" fill="hold" grpId="0" nodeType="after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fade">
                                      <p:cBhvr>
                                        <p:cTn id="2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16" grpId="0" animBg="1"/>
      <p:bldP spid="18" grpId="0" animBg="1"/>
      <p:bldP spid="22" grpId="0" animBg="1"/>
      <p:bldP spid="11" grpId="0" animBg="1"/>
      <p:bldP spid="1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95536" y="1700808"/>
            <a:ext cx="8496944" cy="4176464"/>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Rounded Rectangle 1"/>
          <p:cNvSpPr/>
          <p:nvPr/>
        </p:nvSpPr>
        <p:spPr>
          <a:xfrm>
            <a:off x="1403648" y="1916832"/>
            <a:ext cx="6480720"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smtClean="0"/>
              <a:t>Your </a:t>
            </a:r>
            <a:r>
              <a:rPr lang="en-US" sz="2800" b="1" i="1" dirty="0" smtClean="0"/>
              <a:t>aims</a:t>
            </a:r>
            <a:r>
              <a:rPr lang="en-US" sz="2800" dirty="0" smtClean="0"/>
              <a:t> should directly </a:t>
            </a:r>
          </a:p>
          <a:p>
            <a:pPr algn="ctr"/>
            <a:r>
              <a:rPr lang="en-US" sz="2800" dirty="0" smtClean="0"/>
              <a:t>address this problem</a:t>
            </a:r>
            <a:endParaRPr lang="en-US" sz="2800" dirty="0"/>
          </a:p>
        </p:txBody>
      </p:sp>
      <p:sp>
        <p:nvSpPr>
          <p:cNvPr id="3" name="TextBox 2"/>
          <p:cNvSpPr txBox="1"/>
          <p:nvPr/>
        </p:nvSpPr>
        <p:spPr>
          <a:xfrm>
            <a:off x="611560" y="4069521"/>
            <a:ext cx="8064896" cy="1015663"/>
          </a:xfrm>
          <a:prstGeom prst="rect">
            <a:avLst/>
          </a:prstGeom>
          <a:noFill/>
        </p:spPr>
        <p:txBody>
          <a:bodyPr wrap="square" rtlCol="0">
            <a:spAutoFit/>
          </a:bodyPr>
          <a:lstStyle/>
          <a:p>
            <a:pPr algn="just"/>
            <a:r>
              <a:rPr lang="en-US" sz="2000" dirty="0">
                <a:solidFill>
                  <a:schemeClr val="tx1">
                    <a:lumMod val="50000"/>
                  </a:schemeClr>
                </a:solidFill>
              </a:rPr>
              <a:t>This study explored the hypothesis that inhibition of </a:t>
            </a:r>
            <a:r>
              <a:rPr lang="en-US" sz="2000" dirty="0" err="1">
                <a:solidFill>
                  <a:schemeClr val="tx1">
                    <a:lumMod val="50000"/>
                  </a:schemeClr>
                </a:solidFill>
              </a:rPr>
              <a:t>TNKS</a:t>
            </a:r>
            <a:r>
              <a:rPr lang="en-US" sz="2000" dirty="0">
                <a:solidFill>
                  <a:schemeClr val="tx1">
                    <a:lumMod val="50000"/>
                  </a:schemeClr>
                </a:solidFill>
              </a:rPr>
              <a:t> by pharmacological or genetic means would inhibit lung cancer growth</a:t>
            </a:r>
            <a:r>
              <a:rPr lang="en-US" sz="2000" b="1" dirty="0">
                <a:solidFill>
                  <a:schemeClr val="tx1">
                    <a:lumMod val="50000"/>
                  </a:schemeClr>
                </a:solidFill>
              </a:rPr>
              <a:t> </a:t>
            </a:r>
            <a:r>
              <a:rPr lang="en-US" sz="2000" i="1" dirty="0">
                <a:solidFill>
                  <a:schemeClr val="tx1">
                    <a:lumMod val="50000"/>
                  </a:schemeClr>
                </a:solidFill>
              </a:rPr>
              <a:t>in vitro</a:t>
            </a:r>
            <a:r>
              <a:rPr lang="en-US" sz="2000" dirty="0">
                <a:solidFill>
                  <a:schemeClr val="tx1">
                    <a:lumMod val="50000"/>
                  </a:schemeClr>
                </a:solidFill>
              </a:rPr>
              <a:t> and </a:t>
            </a:r>
            <a:r>
              <a:rPr lang="en-US" sz="2000" i="1" dirty="0">
                <a:solidFill>
                  <a:schemeClr val="tx1">
                    <a:lumMod val="50000"/>
                  </a:schemeClr>
                </a:solidFill>
              </a:rPr>
              <a:t>in </a:t>
            </a:r>
            <a:r>
              <a:rPr lang="en-US" sz="2000" i="1" dirty="0" smtClean="0">
                <a:solidFill>
                  <a:schemeClr val="tx1">
                    <a:lumMod val="50000"/>
                  </a:schemeClr>
                </a:solidFill>
              </a:rPr>
              <a:t>vivo…</a:t>
            </a:r>
            <a:endParaRPr lang="en-US" sz="2000" dirty="0"/>
          </a:p>
        </p:txBody>
      </p:sp>
      <p:sp>
        <p:nvSpPr>
          <p:cNvPr id="8" name="Title 3"/>
          <p:cNvSpPr txBox="1">
            <a:spLocks/>
          </p:cNvSpPr>
          <p:nvPr/>
        </p:nvSpPr>
        <p:spPr>
          <a:xfrm>
            <a:off x="2915816" y="332656"/>
            <a:ext cx="5904656" cy="854281"/>
          </a:xfrm>
          <a:prstGeom prst="rect">
            <a:avLst/>
          </a:prstGeom>
        </p:spPr>
        <p:txBody>
          <a:bodyPr vert="horz" lIns="91440" tIns="45720" rIns="91440" bIns="45720" rtlCol="0" anchor="ctr">
            <a:noAutofit/>
          </a:bodyPr>
          <a:lstStyle>
            <a:lvl1pPr algn="l" defTabSz="457200" rtl="0" eaLnBrk="1" latinLnBrk="0" hangingPunct="1">
              <a:spcBef>
                <a:spcPct val="0"/>
              </a:spcBef>
              <a:buNone/>
              <a:defRPr sz="4000" kern="1200">
                <a:solidFill>
                  <a:schemeClr val="tx2"/>
                </a:solidFill>
                <a:latin typeface="+mj-lt"/>
                <a:ea typeface="+mj-ea"/>
                <a:cs typeface="+mj-cs"/>
              </a:defRPr>
            </a:lvl1pPr>
          </a:lstStyle>
          <a:p>
            <a:pPr algn="ctr"/>
            <a:r>
              <a:rPr lang="en-US" dirty="0" smtClean="0"/>
              <a:t>Writing the Introduction</a:t>
            </a:r>
            <a:endParaRPr lang="en-US" dirty="0"/>
          </a:p>
        </p:txBody>
      </p:sp>
      <p:sp>
        <p:nvSpPr>
          <p:cNvPr id="4" name="Rounded Rectangle 3"/>
          <p:cNvSpPr/>
          <p:nvPr/>
        </p:nvSpPr>
        <p:spPr>
          <a:xfrm>
            <a:off x="1043608" y="3140968"/>
            <a:ext cx="7200800" cy="648072"/>
          </a:xfrm>
          <a:prstGeom prst="roundRect">
            <a:avLst/>
          </a:prstGeom>
          <a:solidFill>
            <a:schemeClr val="bg1"/>
          </a:solidFill>
          <a:ln w="19050" cmpd="sng">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smtClean="0">
                <a:solidFill>
                  <a:schemeClr val="tx2"/>
                </a:solidFill>
              </a:rPr>
              <a:t>New ways to treat or prevent lung cancer are therefore needed.</a:t>
            </a:r>
            <a:endParaRPr lang="en-US" sz="2000" b="1" dirty="0">
              <a:solidFill>
                <a:schemeClr val="tx2"/>
              </a:solidFill>
            </a:endParaRPr>
          </a:p>
        </p:txBody>
      </p:sp>
      <p:sp>
        <p:nvSpPr>
          <p:cNvPr id="9" name="Rectangle 8"/>
          <p:cNvSpPr/>
          <p:nvPr/>
        </p:nvSpPr>
        <p:spPr>
          <a:xfrm>
            <a:off x="5004048" y="4433336"/>
            <a:ext cx="2808312" cy="288032"/>
          </a:xfrm>
          <a:prstGeom prst="rect">
            <a:avLst/>
          </a:prstGeom>
          <a:solidFill>
            <a:schemeClr val="tx2">
              <a:lumMod val="60000"/>
              <a:lumOff val="40000"/>
              <a:alpha val="2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TextBox 9"/>
          <p:cNvSpPr txBox="1"/>
          <p:nvPr/>
        </p:nvSpPr>
        <p:spPr>
          <a:xfrm>
            <a:off x="3933825" y="6525344"/>
            <a:ext cx="5181600" cy="307777"/>
          </a:xfrm>
          <a:prstGeom prst="rect">
            <a:avLst/>
          </a:prstGeom>
          <a:noFill/>
        </p:spPr>
        <p:txBody>
          <a:bodyPr wrap="square" rtlCol="0">
            <a:spAutoFit/>
          </a:bodyPr>
          <a:lstStyle/>
          <a:p>
            <a:pPr algn="r"/>
            <a:r>
              <a:rPr lang="en-US" sz="1400" dirty="0" smtClean="0"/>
              <a:t>Busch et al. BMC</a:t>
            </a:r>
            <a:r>
              <a:rPr lang="en-US" sz="1400" i="1" dirty="0" smtClean="0"/>
              <a:t> </a:t>
            </a:r>
            <a:r>
              <a:rPr lang="en-US" sz="1400" dirty="0" smtClean="0"/>
              <a:t>Cancer. 2012; 13: 211</a:t>
            </a:r>
            <a:r>
              <a:rPr lang="en-US" sz="1400" dirty="0" smtClean="0">
                <a:cs typeface="Times New Roman"/>
              </a:rPr>
              <a:t>.</a:t>
            </a:r>
            <a:endParaRPr lang="en-US" sz="1400" dirty="0"/>
          </a:p>
        </p:txBody>
      </p:sp>
      <p:sp>
        <p:nvSpPr>
          <p:cNvPr id="11" name="Rounded Rectangle 1"/>
          <p:cNvSpPr/>
          <p:nvPr/>
        </p:nvSpPr>
        <p:spPr>
          <a:xfrm>
            <a:off x="1115616" y="5085184"/>
            <a:ext cx="6912768"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0" algn="ctr"/>
            <a:r>
              <a:rPr lang="en-US" sz="3200" dirty="0">
                <a:solidFill>
                  <a:prstClr val="white"/>
                </a:solidFill>
                <a:ea typeface="Lucida Grande"/>
                <a:cs typeface="Calibri"/>
              </a:rPr>
              <a:t>Declare </a:t>
            </a:r>
            <a:r>
              <a:rPr lang="en-US" sz="3200" dirty="0" err="1">
                <a:solidFill>
                  <a:prstClr val="white"/>
                </a:solidFill>
                <a:ea typeface="Lucida Grande"/>
                <a:cs typeface="Calibri"/>
              </a:rPr>
              <a:t>los</a:t>
            </a:r>
            <a:r>
              <a:rPr lang="en-US" sz="3200" dirty="0">
                <a:solidFill>
                  <a:prstClr val="white"/>
                </a:solidFill>
                <a:ea typeface="Lucida Grande"/>
                <a:cs typeface="Calibri"/>
              </a:rPr>
              <a:t> </a:t>
            </a:r>
            <a:r>
              <a:rPr lang="en-US" sz="3200" dirty="0" err="1">
                <a:solidFill>
                  <a:prstClr val="white"/>
                </a:solidFill>
                <a:ea typeface="Lucida Grande"/>
                <a:cs typeface="Calibri"/>
              </a:rPr>
              <a:t>objetivos</a:t>
            </a:r>
            <a:r>
              <a:rPr lang="en-US" sz="3200" dirty="0">
                <a:solidFill>
                  <a:prstClr val="white"/>
                </a:solidFill>
                <a:ea typeface="Lucida Grande"/>
                <a:cs typeface="Calibri"/>
              </a:rPr>
              <a:t> </a:t>
            </a:r>
            <a:r>
              <a:rPr lang="en-US" sz="3200" dirty="0" err="1">
                <a:solidFill>
                  <a:prstClr val="white"/>
                </a:solidFill>
                <a:ea typeface="Lucida Grande"/>
                <a:cs typeface="Calibri"/>
              </a:rPr>
              <a:t>específicos</a:t>
            </a:r>
            <a:r>
              <a:rPr lang="en-US" sz="3200" dirty="0">
                <a:solidFill>
                  <a:prstClr val="white"/>
                </a:solidFill>
                <a:ea typeface="Lucida Grande"/>
                <a:cs typeface="Calibri"/>
              </a:rPr>
              <a:t> de </a:t>
            </a:r>
            <a:r>
              <a:rPr lang="en-US" sz="3200" dirty="0" err="1">
                <a:solidFill>
                  <a:prstClr val="white"/>
                </a:solidFill>
                <a:ea typeface="Lucida Grande"/>
                <a:cs typeface="Calibri"/>
              </a:rPr>
              <a:t>su</a:t>
            </a:r>
            <a:r>
              <a:rPr lang="en-US" sz="3200" dirty="0">
                <a:solidFill>
                  <a:prstClr val="white"/>
                </a:solidFill>
                <a:ea typeface="Lucida Grande"/>
                <a:cs typeface="Calibri"/>
              </a:rPr>
              <a:t> </a:t>
            </a:r>
            <a:r>
              <a:rPr lang="en-US" sz="3200" dirty="0" err="1">
                <a:solidFill>
                  <a:prstClr val="white"/>
                </a:solidFill>
                <a:ea typeface="Lucida Grande"/>
                <a:cs typeface="Calibri"/>
              </a:rPr>
              <a:t>estudio</a:t>
            </a:r>
            <a:r>
              <a:rPr lang="en-US" sz="3200" dirty="0">
                <a:solidFill>
                  <a:prstClr val="white"/>
                </a:solidFill>
                <a:ea typeface="Lucida Grande"/>
                <a:cs typeface="Calibri"/>
              </a:rPr>
              <a:t> </a:t>
            </a:r>
            <a:r>
              <a:rPr lang="en-US" sz="3200" dirty="0" err="1">
                <a:solidFill>
                  <a:prstClr val="white"/>
                </a:solidFill>
                <a:ea typeface="Lucida Grande"/>
                <a:cs typeface="Calibri"/>
              </a:rPr>
              <a:t>en</a:t>
            </a:r>
            <a:r>
              <a:rPr lang="en-US" sz="3200" dirty="0">
                <a:solidFill>
                  <a:prstClr val="white"/>
                </a:solidFill>
                <a:ea typeface="Lucida Grande"/>
                <a:cs typeface="Calibri"/>
              </a:rPr>
              <a:t> el </a:t>
            </a:r>
            <a:r>
              <a:rPr lang="en-US" sz="3200" dirty="0" err="1">
                <a:solidFill>
                  <a:prstClr val="white"/>
                </a:solidFill>
                <a:ea typeface="Lucida Grande"/>
                <a:cs typeface="Calibri"/>
              </a:rPr>
              <a:t>último</a:t>
            </a:r>
            <a:r>
              <a:rPr lang="en-US" sz="3200" dirty="0">
                <a:solidFill>
                  <a:prstClr val="white"/>
                </a:solidFill>
                <a:ea typeface="Lucida Grande"/>
                <a:cs typeface="Calibri"/>
              </a:rPr>
              <a:t> </a:t>
            </a:r>
            <a:r>
              <a:rPr lang="en-US" sz="3200" dirty="0" err="1">
                <a:solidFill>
                  <a:prstClr val="white"/>
                </a:solidFill>
                <a:ea typeface="Lucida Grande"/>
                <a:cs typeface="Calibri"/>
              </a:rPr>
              <a:t>párrafo</a:t>
            </a:r>
            <a:endParaRPr lang="en-US" sz="3200" dirty="0">
              <a:solidFill>
                <a:prstClr val="white"/>
              </a:solidFill>
              <a:cs typeface="Calibri"/>
            </a:endParaRPr>
          </a:p>
        </p:txBody>
      </p:sp>
    </p:spTree>
    <p:extLst>
      <p:ext uri="{BB962C8B-B14F-4D97-AF65-F5344CB8AC3E}">
        <p14:creationId xmlns="" xmlns:p14="http://schemas.microsoft.com/office/powerpoint/2010/main" val="373992818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9" grpId="0" animBg="1"/>
      <p:bldP spid="11"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683569" y="1517226"/>
            <a:ext cx="7704856" cy="4804744"/>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itle 5"/>
          <p:cNvSpPr>
            <a:spLocks noGrp="1"/>
          </p:cNvSpPr>
          <p:nvPr>
            <p:ph type="title"/>
          </p:nvPr>
        </p:nvSpPr>
        <p:spPr>
          <a:xfrm>
            <a:off x="2987824" y="260648"/>
            <a:ext cx="5760640" cy="854281"/>
          </a:xfrm>
        </p:spPr>
        <p:txBody>
          <a:bodyPr/>
          <a:lstStyle/>
          <a:p>
            <a:pPr algn="ctr"/>
            <a:r>
              <a:rPr lang="en-US" dirty="0" smtClean="0"/>
              <a:t>Methods/Experimental</a:t>
            </a:r>
            <a:endParaRPr lang="en-US" i="1" dirty="0">
              <a:solidFill>
                <a:srgbClr val="BFBFBF"/>
              </a:solidFill>
            </a:endParaRPr>
          </a:p>
        </p:txBody>
      </p:sp>
      <p:sp>
        <p:nvSpPr>
          <p:cNvPr id="3" name="Rounded Rectangle 2"/>
          <p:cNvSpPr/>
          <p:nvPr/>
        </p:nvSpPr>
        <p:spPr>
          <a:xfrm>
            <a:off x="899592" y="3861048"/>
            <a:ext cx="2692382" cy="1080120"/>
          </a:xfrm>
          <a:prstGeom prst="round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000" b="1" dirty="0" smtClean="0"/>
              <a:t>How it was done</a:t>
            </a:r>
          </a:p>
        </p:txBody>
      </p:sp>
      <p:sp>
        <p:nvSpPr>
          <p:cNvPr id="24" name="Rounded Rectangle 23"/>
          <p:cNvSpPr/>
          <p:nvPr/>
        </p:nvSpPr>
        <p:spPr>
          <a:xfrm>
            <a:off x="4067944" y="3861048"/>
            <a:ext cx="4032448" cy="1080120"/>
          </a:xfrm>
          <a:prstGeom prst="roundRect">
            <a:avLst/>
          </a:prstGeom>
          <a:solidFill>
            <a:schemeClr val="bg1"/>
          </a:solidFill>
          <a:ln w="28575">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accent1"/>
                </a:solidFill>
              </a:rPr>
              <a:t>General methods</a:t>
            </a:r>
          </a:p>
          <a:p>
            <a:pPr algn="ctr"/>
            <a:r>
              <a:rPr lang="en-US" sz="2400" b="1" dirty="0" smtClean="0">
                <a:solidFill>
                  <a:schemeClr val="accent1"/>
                </a:solidFill>
              </a:rPr>
              <a:t>Specific techniques</a:t>
            </a:r>
          </a:p>
          <a:p>
            <a:pPr algn="ctr"/>
            <a:r>
              <a:rPr lang="en-US" sz="2400" b="1" dirty="0" smtClean="0">
                <a:solidFill>
                  <a:schemeClr val="accent1"/>
                </a:solidFill>
              </a:rPr>
              <a:t>(discuss controls)</a:t>
            </a:r>
            <a:endParaRPr lang="en-US" sz="2200" b="1" dirty="0">
              <a:solidFill>
                <a:schemeClr val="accent1"/>
              </a:solidFill>
            </a:endParaRPr>
          </a:p>
        </p:txBody>
      </p:sp>
      <p:sp>
        <p:nvSpPr>
          <p:cNvPr id="8" name="Rounded Rectangle 7"/>
          <p:cNvSpPr/>
          <p:nvPr/>
        </p:nvSpPr>
        <p:spPr>
          <a:xfrm>
            <a:off x="4067944" y="5085184"/>
            <a:ext cx="4032448" cy="1080120"/>
          </a:xfrm>
          <a:prstGeom prst="roundRect">
            <a:avLst/>
          </a:prstGeom>
          <a:solidFill>
            <a:schemeClr val="bg1"/>
          </a:solidFill>
          <a:ln w="28575">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u="sng" dirty="0" smtClean="0">
                <a:solidFill>
                  <a:schemeClr val="accent3">
                    <a:lumMod val="75000"/>
                  </a:schemeClr>
                </a:solidFill>
              </a:rPr>
              <a:t>Data analysis</a:t>
            </a:r>
          </a:p>
          <a:p>
            <a:pPr algn="ctr"/>
            <a:r>
              <a:rPr lang="en-US" sz="2400" b="1" dirty="0" smtClean="0">
                <a:solidFill>
                  <a:schemeClr val="accent3">
                    <a:lumMod val="75000"/>
                  </a:schemeClr>
                </a:solidFill>
              </a:rPr>
              <a:t>Quantification methods</a:t>
            </a:r>
          </a:p>
          <a:p>
            <a:pPr algn="ctr"/>
            <a:r>
              <a:rPr lang="en-US" sz="2400" b="1" dirty="0" smtClean="0">
                <a:solidFill>
                  <a:schemeClr val="accent3">
                    <a:lumMod val="75000"/>
                  </a:schemeClr>
                </a:solidFill>
              </a:rPr>
              <a:t>Statistical tests</a:t>
            </a:r>
            <a:endParaRPr lang="en-US" sz="2200" b="1" dirty="0">
              <a:solidFill>
                <a:schemeClr val="accent3">
                  <a:lumMod val="75000"/>
                </a:schemeClr>
              </a:solidFill>
            </a:endParaRPr>
          </a:p>
        </p:txBody>
      </p:sp>
      <p:sp>
        <p:nvSpPr>
          <p:cNvPr id="9" name="Rounded Rectangle 8"/>
          <p:cNvSpPr/>
          <p:nvPr/>
        </p:nvSpPr>
        <p:spPr>
          <a:xfrm>
            <a:off x="899592" y="2636912"/>
            <a:ext cx="2692382" cy="1080120"/>
          </a:xfrm>
          <a:prstGeom prst="round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000" b="1" dirty="0" smtClean="0"/>
              <a:t>What was used</a:t>
            </a:r>
            <a:endParaRPr lang="en-US" sz="3000" b="1" dirty="0"/>
          </a:p>
        </p:txBody>
      </p:sp>
      <p:sp>
        <p:nvSpPr>
          <p:cNvPr id="11" name="Rounded Rectangle 10"/>
          <p:cNvSpPr/>
          <p:nvPr/>
        </p:nvSpPr>
        <p:spPr>
          <a:xfrm>
            <a:off x="4067944" y="2636912"/>
            <a:ext cx="4032448" cy="1080120"/>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Samples or participants</a:t>
            </a:r>
          </a:p>
          <a:p>
            <a:pPr algn="ctr"/>
            <a:r>
              <a:rPr lang="en-US" sz="2400" b="1" dirty="0" smtClean="0">
                <a:solidFill>
                  <a:schemeClr val="tx2"/>
                </a:solidFill>
              </a:rPr>
              <a:t>Materials</a:t>
            </a:r>
          </a:p>
        </p:txBody>
      </p:sp>
      <p:sp>
        <p:nvSpPr>
          <p:cNvPr id="2" name="Rounded Rectangle 1"/>
          <p:cNvSpPr/>
          <p:nvPr/>
        </p:nvSpPr>
        <p:spPr>
          <a:xfrm>
            <a:off x="899592" y="5085184"/>
            <a:ext cx="2664296" cy="1080120"/>
          </a:xfrm>
          <a:prstGeom prst="round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000" b="1" dirty="0" smtClean="0"/>
              <a:t>How it was analyzed</a:t>
            </a:r>
            <a:endParaRPr lang="en-US" sz="3000" b="1" dirty="0"/>
          </a:p>
        </p:txBody>
      </p:sp>
      <p:sp>
        <p:nvSpPr>
          <p:cNvPr id="4" name="TextBox 3"/>
          <p:cNvSpPr txBox="1"/>
          <p:nvPr/>
        </p:nvSpPr>
        <p:spPr>
          <a:xfrm>
            <a:off x="1691680" y="1700808"/>
            <a:ext cx="5760640" cy="646331"/>
          </a:xfrm>
          <a:prstGeom prst="rect">
            <a:avLst/>
          </a:prstGeom>
          <a:noFill/>
        </p:spPr>
        <p:txBody>
          <a:bodyPr wrap="square" rtlCol="0">
            <a:spAutoFit/>
          </a:bodyPr>
          <a:lstStyle/>
          <a:p>
            <a:pPr algn="ctr"/>
            <a:r>
              <a:rPr lang="en-US" sz="3600" b="1" i="1" dirty="0" smtClean="0"/>
              <a:t>Experimental Design</a:t>
            </a:r>
            <a:endParaRPr lang="en-US" sz="3600" b="1" i="1" dirty="0"/>
          </a:p>
        </p:txBody>
      </p:sp>
      <p:sp>
        <p:nvSpPr>
          <p:cNvPr id="12" name="Rounded Rectangle 1"/>
          <p:cNvSpPr/>
          <p:nvPr/>
        </p:nvSpPr>
        <p:spPr>
          <a:xfrm>
            <a:off x="1115616" y="5085184"/>
            <a:ext cx="6912768"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lvl="0" algn="ctr"/>
            <a:r>
              <a:rPr lang="es-PA" sz="3200" dirty="0" smtClean="0">
                <a:solidFill>
                  <a:prstClr val="white"/>
                </a:solidFill>
                <a:cs typeface="Calibri"/>
              </a:rPr>
              <a:t>Qué materiales usó, como realizó el estudio, y cuales fueron los análisis</a:t>
            </a:r>
            <a:r>
              <a:rPr lang="en-US" sz="3200" dirty="0" smtClean="0">
                <a:solidFill>
                  <a:prstClr val="white"/>
                </a:solidFill>
                <a:cs typeface="Calibri"/>
              </a:rPr>
              <a:t>?</a:t>
            </a:r>
            <a:endParaRPr lang="en-US" sz="3200" dirty="0">
              <a:solidFill>
                <a:prstClr val="white"/>
              </a:solidFill>
              <a:cs typeface="Calibri"/>
            </a:endParaRPr>
          </a:p>
        </p:txBody>
      </p:sp>
    </p:spTree>
    <p:extLst>
      <p:ext uri="{BB962C8B-B14F-4D97-AF65-F5344CB8AC3E}">
        <p14:creationId xmlns="" xmlns:p14="http://schemas.microsoft.com/office/powerpoint/2010/main" val="311761586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1"/>
                                        </p:tgtEl>
                                        <p:attrNameLst>
                                          <p:attrName>style.visibility</p:attrName>
                                        </p:attrNameLst>
                                      </p:cBhvr>
                                      <p:to>
                                        <p:strVal val="visible"/>
                                      </p:to>
                                    </p:set>
                                    <p:animEffect transition="in" filter="fade">
                                      <p:cBhvr>
                                        <p:cTn id="16" dur="500"/>
                                        <p:tgtEl>
                                          <p:spTgt spid="1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00"/>
                                        <p:tgtEl>
                                          <p:spTgt spid="3"/>
                                        </p:tgtEl>
                                      </p:cBhvr>
                                    </p:animEffect>
                                  </p:childTnLst>
                                </p:cTn>
                              </p:par>
                            </p:childTnLst>
                          </p:cTn>
                        </p:par>
                        <p:par>
                          <p:cTn id="22" fill="hold">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24"/>
                                        </p:tgtEl>
                                        <p:attrNameLst>
                                          <p:attrName>style.visibility</p:attrName>
                                        </p:attrNameLst>
                                      </p:cBhvr>
                                      <p:to>
                                        <p:strVal val="visible"/>
                                      </p:to>
                                    </p:set>
                                    <p:animEffect transition="in" filter="fade">
                                      <p:cBhvr>
                                        <p:cTn id="25" dur="500"/>
                                        <p:tgtEl>
                                          <p:spTgt spid="24"/>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fade">
                                      <p:cBhvr>
                                        <p:cTn id="30" dur="500"/>
                                        <p:tgtEl>
                                          <p:spTgt spid="2"/>
                                        </p:tgtEl>
                                      </p:cBhvr>
                                    </p:animEffect>
                                  </p:childTnLst>
                                </p:cTn>
                              </p:par>
                            </p:childTnLst>
                          </p:cTn>
                        </p:par>
                        <p:par>
                          <p:cTn id="31" fill="hold">
                            <p:stCondLst>
                              <p:cond delay="500"/>
                            </p:stCondLst>
                            <p:childTnLst>
                              <p:par>
                                <p:cTn id="32" presetID="10" presetClass="entr" presetSubtype="0" fill="hold" grpId="0" nodeType="afterEffect">
                                  <p:stCondLst>
                                    <p:cond delay="0"/>
                                  </p:stCondLst>
                                  <p:childTnLst>
                                    <p:set>
                                      <p:cBhvr>
                                        <p:cTn id="33" dur="1" fill="hold">
                                          <p:stCondLst>
                                            <p:cond delay="0"/>
                                          </p:stCondLst>
                                        </p:cTn>
                                        <p:tgtEl>
                                          <p:spTgt spid="8"/>
                                        </p:tgtEl>
                                        <p:attrNameLst>
                                          <p:attrName>style.visibility</p:attrName>
                                        </p:attrNameLst>
                                      </p:cBhvr>
                                      <p:to>
                                        <p:strVal val="visible"/>
                                      </p:to>
                                    </p:set>
                                    <p:animEffect transition="in" filter="fade">
                                      <p:cBhvr>
                                        <p:cTn id="34" dur="5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4" grpId="0" animBg="1"/>
      <p:bldP spid="8" grpId="0" animBg="1"/>
      <p:bldP spid="9" grpId="0" animBg="1"/>
      <p:bldP spid="11" grpId="0" animBg="1"/>
      <p:bldP spid="2" grpId="0" animBg="1"/>
      <p:bldP spid="4" grpId="0"/>
      <p:bldP spid="12"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67544" y="1517226"/>
            <a:ext cx="8208911" cy="4804744"/>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itle 5"/>
          <p:cNvSpPr>
            <a:spLocks noGrp="1"/>
          </p:cNvSpPr>
          <p:nvPr>
            <p:ph type="title"/>
          </p:nvPr>
        </p:nvSpPr>
        <p:spPr>
          <a:xfrm>
            <a:off x="2555776" y="332656"/>
            <a:ext cx="5040560" cy="854281"/>
          </a:xfrm>
        </p:spPr>
        <p:txBody>
          <a:bodyPr/>
          <a:lstStyle/>
          <a:p>
            <a:pPr algn="ctr"/>
            <a:r>
              <a:rPr lang="en-US" dirty="0" smtClean="0"/>
              <a:t>Results</a:t>
            </a:r>
            <a:endParaRPr lang="en-US" i="1" dirty="0">
              <a:solidFill>
                <a:srgbClr val="BFBFBF"/>
              </a:solidFill>
            </a:endParaRPr>
          </a:p>
        </p:txBody>
      </p:sp>
      <p:sp>
        <p:nvSpPr>
          <p:cNvPr id="5" name="Rounded Rectangle 4"/>
          <p:cNvSpPr/>
          <p:nvPr/>
        </p:nvSpPr>
        <p:spPr>
          <a:xfrm>
            <a:off x="4860031" y="1844824"/>
            <a:ext cx="3168352" cy="1139838"/>
          </a:xfrm>
          <a:prstGeom prst="roundRect">
            <a:avLst>
              <a:gd name="adj" fmla="val 10496"/>
            </a:avLst>
          </a:prstGeom>
          <a:solidFill>
            <a:schemeClr val="bg1"/>
          </a:solidFill>
          <a:ln w="19050" cmpd="sng">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r>
              <a:rPr lang="en-US" sz="2400" b="1" dirty="0" smtClean="0">
                <a:solidFill>
                  <a:schemeClr val="tx2"/>
                </a:solidFill>
              </a:rPr>
              <a:t>Key points relating to each display item</a:t>
            </a:r>
            <a:endParaRPr lang="en-US" sz="2400" b="1" dirty="0">
              <a:solidFill>
                <a:schemeClr val="tx2"/>
              </a:solidFill>
            </a:endParaRPr>
          </a:p>
        </p:txBody>
      </p:sp>
      <p:sp>
        <p:nvSpPr>
          <p:cNvPr id="8" name="Rounded Rectangle 7"/>
          <p:cNvSpPr/>
          <p:nvPr/>
        </p:nvSpPr>
        <p:spPr>
          <a:xfrm>
            <a:off x="4860031" y="3284984"/>
            <a:ext cx="3168353" cy="1152128"/>
          </a:xfrm>
          <a:prstGeom prst="roundRect">
            <a:avLst>
              <a:gd name="adj" fmla="val 9690"/>
            </a:avLst>
          </a:prstGeom>
          <a:solidFill>
            <a:schemeClr val="bg1"/>
          </a:solidFill>
          <a:ln w="1905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accent1"/>
                </a:solidFill>
              </a:rPr>
              <a:t>Each subsection corresponds to </a:t>
            </a:r>
          </a:p>
          <a:p>
            <a:pPr algn="ctr"/>
            <a:r>
              <a:rPr lang="en-US" sz="2400" b="1" i="1" dirty="0" smtClean="0">
                <a:solidFill>
                  <a:schemeClr val="accent1"/>
                </a:solidFill>
              </a:rPr>
              <a:t>one </a:t>
            </a:r>
            <a:r>
              <a:rPr lang="en-US" sz="2400" b="1" dirty="0" smtClean="0">
                <a:solidFill>
                  <a:schemeClr val="accent1"/>
                </a:solidFill>
              </a:rPr>
              <a:t>figure</a:t>
            </a:r>
            <a:endParaRPr lang="en-US" sz="2400" b="1" dirty="0">
              <a:solidFill>
                <a:schemeClr val="accent1"/>
              </a:solidFill>
            </a:endParaRPr>
          </a:p>
        </p:txBody>
      </p:sp>
      <p:sp>
        <p:nvSpPr>
          <p:cNvPr id="9" name="Rounded Rectangle 8"/>
          <p:cNvSpPr/>
          <p:nvPr/>
        </p:nvSpPr>
        <p:spPr>
          <a:xfrm>
            <a:off x="4860031" y="4797152"/>
            <a:ext cx="3168352" cy="1152128"/>
          </a:xfrm>
          <a:prstGeom prst="roundRect">
            <a:avLst>
              <a:gd name="adj" fmla="val 10562"/>
            </a:avLst>
          </a:prstGeom>
          <a:solidFill>
            <a:schemeClr val="bg1"/>
          </a:solidFill>
          <a:ln w="19050" cmpd="sng">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accent3">
                    <a:lumMod val="75000"/>
                  </a:schemeClr>
                </a:solidFill>
              </a:rPr>
              <a:t>What you found, </a:t>
            </a:r>
            <a:r>
              <a:rPr lang="en-US" sz="2400" b="1" i="1" dirty="0" smtClean="0">
                <a:solidFill>
                  <a:schemeClr val="accent3">
                    <a:lumMod val="75000"/>
                  </a:schemeClr>
                </a:solidFill>
              </a:rPr>
              <a:t>not</a:t>
            </a:r>
            <a:r>
              <a:rPr lang="en-US" sz="2400" b="1" dirty="0" smtClean="0">
                <a:solidFill>
                  <a:schemeClr val="accent3">
                    <a:lumMod val="75000"/>
                  </a:schemeClr>
                </a:solidFill>
              </a:rPr>
              <a:t> what it means</a:t>
            </a:r>
            <a:endParaRPr lang="en-US" sz="2400" b="1" i="1" dirty="0">
              <a:solidFill>
                <a:schemeClr val="accent3">
                  <a:lumMod val="75000"/>
                </a:schemeClr>
              </a:solidFill>
            </a:endParaRPr>
          </a:p>
        </p:txBody>
      </p:sp>
      <p:sp>
        <p:nvSpPr>
          <p:cNvPr id="18" name="Rounded Rectangle 17"/>
          <p:cNvSpPr/>
          <p:nvPr/>
        </p:nvSpPr>
        <p:spPr>
          <a:xfrm>
            <a:off x="971601" y="2204864"/>
            <a:ext cx="3578874" cy="648072"/>
          </a:xfrm>
          <a:prstGeom prst="roundRect">
            <a:avLst/>
          </a:prstGeom>
          <a:solidFill>
            <a:srgbClr val="B5002F"/>
          </a:soli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000" b="1" dirty="0" smtClean="0">
                <a:solidFill>
                  <a:schemeClr val="bg1"/>
                </a:solidFill>
              </a:rPr>
              <a:t>Logical presentation</a:t>
            </a:r>
            <a:endParaRPr lang="en-US" sz="3000" b="1" dirty="0">
              <a:solidFill>
                <a:schemeClr val="bg1"/>
              </a:solidFill>
            </a:endParaRPr>
          </a:p>
        </p:txBody>
      </p:sp>
      <p:sp>
        <p:nvSpPr>
          <p:cNvPr id="17" name="Rounded Rectangle 16"/>
          <p:cNvSpPr/>
          <p:nvPr/>
        </p:nvSpPr>
        <p:spPr>
          <a:xfrm>
            <a:off x="971601" y="3573016"/>
            <a:ext cx="3578874" cy="576064"/>
          </a:xfrm>
          <a:prstGeom prst="roundRect">
            <a:avLst/>
          </a:prstGeom>
          <a:solidFill>
            <a:schemeClr val="accent1"/>
          </a:soli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000" b="1" dirty="0" smtClean="0">
                <a:solidFill>
                  <a:schemeClr val="bg1"/>
                </a:solidFill>
              </a:rPr>
              <a:t>Subsections</a:t>
            </a:r>
            <a:endParaRPr lang="en-US" sz="3000" b="1" dirty="0">
              <a:solidFill>
                <a:schemeClr val="bg1"/>
              </a:solidFill>
            </a:endParaRPr>
          </a:p>
        </p:txBody>
      </p:sp>
      <p:sp>
        <p:nvSpPr>
          <p:cNvPr id="21" name="Rounded Rectangle 20"/>
          <p:cNvSpPr/>
          <p:nvPr/>
        </p:nvSpPr>
        <p:spPr>
          <a:xfrm>
            <a:off x="971601" y="5157192"/>
            <a:ext cx="3578874" cy="576064"/>
          </a:xfrm>
          <a:prstGeom prst="roundRect">
            <a:avLst/>
          </a:prstGeom>
          <a:solidFill>
            <a:schemeClr val="accent3">
              <a:lumMod val="75000"/>
            </a:schemeClr>
          </a:solidFill>
          <a:ln w="28575">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000" b="1" dirty="0" smtClean="0">
                <a:solidFill>
                  <a:schemeClr val="bg1"/>
                </a:solidFill>
              </a:rPr>
              <a:t>Factual description</a:t>
            </a:r>
            <a:endParaRPr lang="en-US" sz="3000" b="1" dirty="0">
              <a:solidFill>
                <a:schemeClr val="bg1"/>
              </a:solidFill>
            </a:endParaRPr>
          </a:p>
        </p:txBody>
      </p:sp>
    </p:spTree>
    <p:extLst>
      <p:ext uri="{BB962C8B-B14F-4D97-AF65-F5344CB8AC3E}">
        <p14:creationId xmlns="" xmlns:p14="http://schemas.microsoft.com/office/powerpoint/2010/main" val="144647522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fade">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fade">
                                      <p:cBhvr>
                                        <p:cTn id="16" dur="500"/>
                                        <p:tgtEl>
                                          <p:spTgt spid="21"/>
                                        </p:tgtEl>
                                      </p:cBhvr>
                                    </p:animEffec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fade">
                                      <p:cBhvr>
                                        <p:cTn id="2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7" grpId="0" animBg="1"/>
      <p:bldP spid="2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nvSpPr>
        <p:spPr>
          <a:xfrm>
            <a:off x="176042" y="1752600"/>
            <a:ext cx="8739358" cy="4343400"/>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2088976" y="304800"/>
            <a:ext cx="5867400" cy="854281"/>
          </a:xfrm>
        </p:spPr>
        <p:txBody>
          <a:bodyPr/>
          <a:lstStyle/>
          <a:p>
            <a:pPr algn="ctr"/>
            <a:r>
              <a:rPr lang="en-US" dirty="0" smtClean="0"/>
              <a:t>Display items</a:t>
            </a:r>
            <a:endParaRPr lang="en-US" dirty="0"/>
          </a:p>
        </p:txBody>
      </p:sp>
      <p:sp>
        <p:nvSpPr>
          <p:cNvPr id="17" name="Rounded Rectangle 16"/>
          <p:cNvSpPr/>
          <p:nvPr/>
        </p:nvSpPr>
        <p:spPr>
          <a:xfrm>
            <a:off x="914400" y="2057400"/>
            <a:ext cx="2819400" cy="1028700"/>
          </a:xfrm>
          <a:prstGeom prst="roundRect">
            <a:avLst>
              <a:gd name="adj" fmla="val 9829"/>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t>Present large amount of data </a:t>
            </a:r>
            <a:r>
              <a:rPr lang="en-US" sz="2200" b="1" i="1" dirty="0" smtClean="0">
                <a:solidFill>
                  <a:srgbClr val="FFFF00"/>
                </a:solidFill>
              </a:rPr>
              <a:t>quickly</a:t>
            </a:r>
            <a:r>
              <a:rPr lang="en-US" sz="2200" b="1" dirty="0" smtClean="0"/>
              <a:t> and </a:t>
            </a:r>
            <a:r>
              <a:rPr lang="en-US" sz="2200" b="1" i="1" dirty="0" smtClean="0">
                <a:solidFill>
                  <a:srgbClr val="FFFF00"/>
                </a:solidFill>
              </a:rPr>
              <a:t>efficiently</a:t>
            </a:r>
            <a:endParaRPr lang="en-US" sz="2200" b="1" i="1" dirty="0">
              <a:solidFill>
                <a:srgbClr val="FFFF00"/>
              </a:solidFill>
            </a:endParaRPr>
          </a:p>
        </p:txBody>
      </p:sp>
      <p:sp>
        <p:nvSpPr>
          <p:cNvPr id="18" name="Rounded Rectangle 17"/>
          <p:cNvSpPr/>
          <p:nvPr/>
        </p:nvSpPr>
        <p:spPr>
          <a:xfrm>
            <a:off x="914400" y="4686300"/>
            <a:ext cx="2819400" cy="1028700"/>
          </a:xfrm>
          <a:prstGeom prst="roundRect">
            <a:avLst>
              <a:gd name="adj" fmla="val 9829"/>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t>Keep it </a:t>
            </a:r>
            <a:r>
              <a:rPr lang="en-US" sz="2200" b="1" i="1" dirty="0" smtClean="0">
                <a:solidFill>
                  <a:srgbClr val="FFFF00"/>
                </a:solidFill>
              </a:rPr>
              <a:t>simple</a:t>
            </a:r>
            <a:r>
              <a:rPr lang="en-US" sz="2200" b="1" dirty="0" smtClean="0"/>
              <a:t>: use separate panels if necessary</a:t>
            </a:r>
            <a:endParaRPr lang="en-US" sz="2200" b="1" dirty="0"/>
          </a:p>
        </p:txBody>
      </p:sp>
      <p:sp>
        <p:nvSpPr>
          <p:cNvPr id="19" name="Rounded Rectangle 18"/>
          <p:cNvSpPr/>
          <p:nvPr/>
        </p:nvSpPr>
        <p:spPr>
          <a:xfrm>
            <a:off x="5410200" y="4686300"/>
            <a:ext cx="2819400" cy="1028700"/>
          </a:xfrm>
          <a:prstGeom prst="roundRect">
            <a:avLst>
              <a:gd name="adj" fmla="val 8853"/>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t>Must be able to </a:t>
            </a:r>
            <a:r>
              <a:rPr lang="en-US" sz="2200" b="1" i="1" dirty="0" smtClean="0">
                <a:solidFill>
                  <a:srgbClr val="FFFF00"/>
                </a:solidFill>
              </a:rPr>
              <a:t>stand alone</a:t>
            </a:r>
            <a:r>
              <a:rPr lang="en-US" sz="2200" b="1" dirty="0" smtClean="0"/>
              <a:t>: clear labels and figure legends</a:t>
            </a:r>
            <a:endParaRPr lang="en-US" sz="2200" b="1" dirty="0"/>
          </a:p>
        </p:txBody>
      </p:sp>
      <p:sp>
        <p:nvSpPr>
          <p:cNvPr id="20" name="Rounded Rectangle 19"/>
          <p:cNvSpPr/>
          <p:nvPr/>
        </p:nvSpPr>
        <p:spPr>
          <a:xfrm>
            <a:off x="5410200" y="2057400"/>
            <a:ext cx="2819400" cy="1028700"/>
          </a:xfrm>
          <a:prstGeom prst="roundRect">
            <a:avLst>
              <a:gd name="adj" fmla="val 10806"/>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200" b="1" dirty="0" smtClean="0"/>
              <a:t>Usually the </a:t>
            </a:r>
            <a:r>
              <a:rPr lang="en-US" sz="2200" b="1" i="1" dirty="0" smtClean="0">
                <a:solidFill>
                  <a:srgbClr val="FFFF00"/>
                </a:solidFill>
              </a:rPr>
              <a:t>first</a:t>
            </a:r>
            <a:r>
              <a:rPr lang="en-US" sz="2200" b="1" dirty="0" smtClean="0">
                <a:solidFill>
                  <a:srgbClr val="FFFF00"/>
                </a:solidFill>
              </a:rPr>
              <a:t> </a:t>
            </a:r>
            <a:r>
              <a:rPr lang="en-US" sz="2200" b="1" dirty="0" smtClean="0"/>
              <a:t>thing readers will look at</a:t>
            </a:r>
            <a:endParaRPr lang="en-US" sz="2200" b="1" dirty="0"/>
          </a:p>
        </p:txBody>
      </p:sp>
      <p:sp>
        <p:nvSpPr>
          <p:cNvPr id="3" name="Rounded Rectangle 2"/>
          <p:cNvSpPr/>
          <p:nvPr/>
        </p:nvSpPr>
        <p:spPr>
          <a:xfrm>
            <a:off x="3069557" y="3384240"/>
            <a:ext cx="2952328" cy="1080120"/>
          </a:xfrm>
          <a:prstGeom prst="round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altLang="ja-JP" sz="3200" b="1" dirty="0"/>
              <a:t>Figures, graphs &amp; tables</a:t>
            </a:r>
            <a:endParaRPr lang="en-US" altLang="ja-JP" sz="3200" b="1" i="1" dirty="0"/>
          </a:p>
        </p:txBody>
      </p:sp>
      <p:sp>
        <p:nvSpPr>
          <p:cNvPr id="10" name="Rounded Rectangle 1"/>
          <p:cNvSpPr/>
          <p:nvPr/>
        </p:nvSpPr>
        <p:spPr>
          <a:xfrm>
            <a:off x="683568" y="5085184"/>
            <a:ext cx="7848872"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dirty="0">
                <a:solidFill>
                  <a:schemeClr val="bg1"/>
                </a:solidFill>
                <a:ea typeface="Lucida Grande"/>
                <a:cs typeface="Calibri"/>
              </a:rPr>
              <a:t>Las </a:t>
            </a:r>
            <a:r>
              <a:rPr lang="en-US" sz="3200" dirty="0" err="1">
                <a:solidFill>
                  <a:schemeClr val="bg1"/>
                </a:solidFill>
                <a:ea typeface="Lucida Grande"/>
                <a:cs typeface="Calibri"/>
              </a:rPr>
              <a:t>tablas</a:t>
            </a:r>
            <a:r>
              <a:rPr lang="en-US" sz="3200" dirty="0">
                <a:solidFill>
                  <a:schemeClr val="bg1"/>
                </a:solidFill>
                <a:ea typeface="Lucida Grande"/>
                <a:cs typeface="Calibri"/>
              </a:rPr>
              <a:t> y </a:t>
            </a:r>
            <a:r>
              <a:rPr lang="en-US" sz="3200" dirty="0" err="1">
                <a:solidFill>
                  <a:schemeClr val="bg1"/>
                </a:solidFill>
                <a:ea typeface="Lucida Grande"/>
                <a:cs typeface="Calibri"/>
              </a:rPr>
              <a:t>los</a:t>
            </a:r>
            <a:r>
              <a:rPr lang="en-US" sz="3200" dirty="0">
                <a:solidFill>
                  <a:schemeClr val="bg1"/>
                </a:solidFill>
                <a:ea typeface="Lucida Grande"/>
                <a:cs typeface="Calibri"/>
              </a:rPr>
              <a:t> </a:t>
            </a:r>
            <a:r>
              <a:rPr lang="en-US" sz="3200" dirty="0" err="1">
                <a:solidFill>
                  <a:schemeClr val="bg1"/>
                </a:solidFill>
                <a:ea typeface="Lucida Grande"/>
                <a:cs typeface="Calibri"/>
              </a:rPr>
              <a:t>gráficos</a:t>
            </a:r>
            <a:r>
              <a:rPr lang="en-US" sz="3200" dirty="0">
                <a:solidFill>
                  <a:schemeClr val="bg1"/>
                </a:solidFill>
                <a:ea typeface="Lucida Grande"/>
                <a:cs typeface="Calibri"/>
              </a:rPr>
              <a:t> son </a:t>
            </a:r>
            <a:r>
              <a:rPr lang="en-US" sz="3200" dirty="0" err="1">
                <a:solidFill>
                  <a:schemeClr val="bg1"/>
                </a:solidFill>
                <a:ea typeface="Lucida Grande"/>
                <a:cs typeface="Calibri"/>
              </a:rPr>
              <a:t>formas</a:t>
            </a:r>
            <a:r>
              <a:rPr lang="en-US" sz="3200" dirty="0">
                <a:solidFill>
                  <a:schemeClr val="bg1"/>
                </a:solidFill>
                <a:ea typeface="Lucida Grande"/>
                <a:cs typeface="Calibri"/>
              </a:rPr>
              <a:t> </a:t>
            </a:r>
            <a:r>
              <a:rPr lang="en-US" sz="3200" dirty="0" err="1">
                <a:solidFill>
                  <a:schemeClr val="bg1"/>
                </a:solidFill>
                <a:ea typeface="Lucida Grande"/>
                <a:cs typeface="Calibri"/>
              </a:rPr>
              <a:t>muy</a:t>
            </a:r>
            <a:r>
              <a:rPr lang="en-US" sz="3200" dirty="0">
                <a:solidFill>
                  <a:schemeClr val="bg1"/>
                </a:solidFill>
                <a:ea typeface="Lucida Grande"/>
                <a:cs typeface="Calibri"/>
              </a:rPr>
              <a:t> </a:t>
            </a:r>
            <a:r>
              <a:rPr lang="en-US" sz="3200" dirty="0" err="1">
                <a:solidFill>
                  <a:schemeClr val="bg1"/>
                </a:solidFill>
                <a:ea typeface="Lucida Grande"/>
                <a:cs typeface="Calibri"/>
              </a:rPr>
              <a:t>efectivas</a:t>
            </a:r>
            <a:r>
              <a:rPr lang="en-US" sz="3200" dirty="0">
                <a:solidFill>
                  <a:schemeClr val="bg1"/>
                </a:solidFill>
                <a:ea typeface="Lucida Grande"/>
                <a:cs typeface="Calibri"/>
              </a:rPr>
              <a:t> de </a:t>
            </a:r>
            <a:r>
              <a:rPr lang="en-US" sz="3200" dirty="0" err="1">
                <a:solidFill>
                  <a:schemeClr val="bg1"/>
                </a:solidFill>
                <a:ea typeface="Lucida Grande"/>
                <a:cs typeface="Calibri"/>
              </a:rPr>
              <a:t>comunicarse</a:t>
            </a:r>
            <a:endParaRPr lang="en-US" sz="3200" dirty="0">
              <a:solidFill>
                <a:schemeClr val="bg1"/>
              </a:solidFill>
              <a:cs typeface="Calibri"/>
            </a:endParaRPr>
          </a:p>
        </p:txBody>
      </p:sp>
    </p:spTree>
    <p:extLst>
      <p:ext uri="{BB962C8B-B14F-4D97-AF65-F5344CB8AC3E}">
        <p14:creationId xmlns="" xmlns:p14="http://schemas.microsoft.com/office/powerpoint/2010/main" val="191824331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
                                        </p:tgtEl>
                                        <p:attrNameLst>
                                          <p:attrName>style.visibility</p:attrName>
                                        </p:attrNameLst>
                                      </p:cBhvr>
                                      <p:to>
                                        <p:strVal val="visible"/>
                                      </p:to>
                                    </p:set>
                                    <p:animEffect transition="in" filter="fade">
                                      <p:cBhvr>
                                        <p:cTn id="12" dur="500"/>
                                        <p:tgtEl>
                                          <p:spTgt spid="2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20" grpId="0" animBg="1"/>
      <p:bldP spid="10"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Figures</a:t>
            </a:r>
            <a:endParaRPr lang="en-US" dirty="0"/>
          </a:p>
        </p:txBody>
      </p:sp>
      <p:sp>
        <p:nvSpPr>
          <p:cNvPr id="25" name="Rounded Rectangle 24"/>
          <p:cNvSpPr/>
          <p:nvPr/>
        </p:nvSpPr>
        <p:spPr>
          <a:xfrm>
            <a:off x="6248400" y="1066800"/>
            <a:ext cx="2669969" cy="472490"/>
          </a:xfrm>
          <a:prstGeom prst="round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Clear</a:t>
            </a:r>
            <a:r>
              <a:rPr lang="en-US" sz="2400" b="1" dirty="0"/>
              <a:t> </a:t>
            </a:r>
            <a:r>
              <a:rPr lang="en-US" sz="2400" b="1" dirty="0" smtClean="0"/>
              <a:t>figure legend</a:t>
            </a:r>
            <a:endParaRPr lang="en-US" sz="2400" b="1" dirty="0"/>
          </a:p>
        </p:txBody>
      </p:sp>
      <p:pic>
        <p:nvPicPr>
          <p:cNvPr id="3" name="Picture 2" descr="Screen Shot 2013-01-26 at 4.47.50 PM.jpg"/>
          <p:cNvPicPr>
            <a:picLocks noChangeAspect="1"/>
          </p:cNvPicPr>
          <p:nvPr/>
        </p:nvPicPr>
        <p:blipFill>
          <a:blip r:embed="rId3" cstate="print">
            <a:extLst>
              <a:ext uri="{28A0092B-C50C-407E-A947-70E740481C1C}">
                <a14:useLocalDpi xmlns="" xmlns:a14="http://schemas.microsoft.com/office/drawing/2010/main" val="0"/>
              </a:ext>
            </a:extLst>
          </a:blip>
          <a:stretch>
            <a:fillRect/>
          </a:stretch>
        </p:blipFill>
        <p:spPr>
          <a:xfrm>
            <a:off x="381000" y="1676400"/>
            <a:ext cx="4211465" cy="4267200"/>
          </a:xfrm>
          <a:prstGeom prst="rect">
            <a:avLst/>
          </a:prstGeom>
          <a:ln>
            <a:solidFill>
              <a:schemeClr val="tx1"/>
            </a:solidFill>
          </a:ln>
        </p:spPr>
      </p:pic>
      <p:sp>
        <p:nvSpPr>
          <p:cNvPr id="4" name="TextBox 3"/>
          <p:cNvSpPr txBox="1"/>
          <p:nvPr/>
        </p:nvSpPr>
        <p:spPr>
          <a:xfrm>
            <a:off x="4724400" y="1676400"/>
            <a:ext cx="4191000" cy="2246769"/>
          </a:xfrm>
          <a:prstGeom prst="rect">
            <a:avLst/>
          </a:prstGeom>
          <a:solidFill>
            <a:schemeClr val="bg2"/>
          </a:solidFill>
          <a:ln>
            <a:solidFill>
              <a:schemeClr val="tx1"/>
            </a:solidFill>
          </a:ln>
        </p:spPr>
        <p:txBody>
          <a:bodyPr wrap="square" rtlCol="0">
            <a:spAutoFit/>
          </a:bodyPr>
          <a:lstStyle/>
          <a:p>
            <a:pPr algn="just"/>
            <a:r>
              <a:rPr lang="en-US" sz="1400" b="1" dirty="0" smtClean="0">
                <a:solidFill>
                  <a:schemeClr val="tx1">
                    <a:lumMod val="50000"/>
                  </a:schemeClr>
                </a:solidFill>
              </a:rPr>
              <a:t>Kindlin</a:t>
            </a:r>
            <a:r>
              <a:rPr lang="en-US" sz="1400" b="1" dirty="0">
                <a:solidFill>
                  <a:schemeClr val="tx1">
                    <a:lumMod val="50000"/>
                  </a:schemeClr>
                </a:solidFill>
              </a:rPr>
              <a:t>-2 knockdown and focal adhesion localization</a:t>
            </a:r>
            <a:r>
              <a:rPr lang="en-US" sz="1400" dirty="0">
                <a:solidFill>
                  <a:schemeClr val="tx1">
                    <a:lumMod val="50000"/>
                  </a:schemeClr>
                </a:solidFill>
              </a:rPr>
              <a:t>. </a:t>
            </a:r>
            <a:r>
              <a:rPr lang="en-US" sz="1400" dirty="0" smtClean="0">
                <a:solidFill>
                  <a:schemeClr val="tx1">
                    <a:lumMod val="50000"/>
                  </a:schemeClr>
                </a:solidFill>
              </a:rPr>
              <a:t>Confocal </a:t>
            </a:r>
            <a:r>
              <a:rPr lang="en-US" sz="1400" dirty="0">
                <a:solidFill>
                  <a:schemeClr val="tx1">
                    <a:lumMod val="50000"/>
                  </a:schemeClr>
                </a:solidFill>
              </a:rPr>
              <a:t>immunofluorescent microscopy with anti-β1 integrin </a:t>
            </a:r>
            <a:r>
              <a:rPr lang="en-US" sz="1400" dirty="0" smtClean="0">
                <a:solidFill>
                  <a:schemeClr val="tx1">
                    <a:lumMod val="50000"/>
                  </a:schemeClr>
                </a:solidFill>
              </a:rPr>
              <a:t>and </a:t>
            </a:r>
            <a:r>
              <a:rPr lang="en-US" sz="1400" dirty="0">
                <a:solidFill>
                  <a:schemeClr val="tx1">
                    <a:lumMod val="50000"/>
                  </a:schemeClr>
                </a:solidFill>
              </a:rPr>
              <a:t>anti-paxillin </a:t>
            </a:r>
            <a:r>
              <a:rPr lang="en-US" sz="1400" dirty="0" smtClean="0">
                <a:solidFill>
                  <a:schemeClr val="tx1">
                    <a:lumMod val="50000"/>
                  </a:schemeClr>
                </a:solidFill>
              </a:rPr>
              <a:t>on </a:t>
            </a:r>
            <a:r>
              <a:rPr lang="en-US" sz="1400" dirty="0">
                <a:solidFill>
                  <a:schemeClr val="tx1">
                    <a:lumMod val="50000"/>
                  </a:schemeClr>
                </a:solidFill>
              </a:rPr>
              <a:t>C2C12 cells transfected with RNAi and then changed to differentiation media for 2 days. Control cells </a:t>
            </a:r>
            <a:r>
              <a:rPr lang="en-US" sz="1400" dirty="0" smtClean="0">
                <a:solidFill>
                  <a:schemeClr val="tx1">
                    <a:lumMod val="50000"/>
                  </a:schemeClr>
                </a:solidFill>
              </a:rPr>
              <a:t>show </a:t>
            </a:r>
            <a:r>
              <a:rPr lang="en-US" sz="1400" dirty="0">
                <a:solidFill>
                  <a:schemeClr val="tx1">
                    <a:lumMod val="50000"/>
                  </a:schemeClr>
                </a:solidFill>
              </a:rPr>
              <a:t>linear staining consistent with localization to </a:t>
            </a:r>
            <a:r>
              <a:rPr lang="en-US" sz="1400" dirty="0" err="1">
                <a:solidFill>
                  <a:schemeClr val="tx1">
                    <a:lumMod val="50000"/>
                  </a:schemeClr>
                </a:solidFill>
              </a:rPr>
              <a:t>costameres</a:t>
            </a:r>
            <a:r>
              <a:rPr lang="en-US" sz="1400" dirty="0">
                <a:solidFill>
                  <a:schemeClr val="tx1">
                    <a:lumMod val="50000"/>
                  </a:schemeClr>
                </a:solidFill>
              </a:rPr>
              <a:t> (arrows), as well as punctate focal contact staining (arrowheads). </a:t>
            </a:r>
            <a:r>
              <a:rPr lang="en-US" sz="1400" dirty="0" smtClean="0">
                <a:solidFill>
                  <a:schemeClr val="tx1">
                    <a:lumMod val="50000"/>
                  </a:schemeClr>
                </a:solidFill>
              </a:rPr>
              <a:t>Focal </a:t>
            </a:r>
            <a:r>
              <a:rPr lang="en-US" sz="1400" dirty="0">
                <a:solidFill>
                  <a:schemeClr val="tx1">
                    <a:lumMod val="50000"/>
                  </a:schemeClr>
                </a:solidFill>
              </a:rPr>
              <a:t>contact proteins in the kindlin-2 RNAi cells fail to form linear structures and instead are concentrated in unusual appearing puncta (*). (Scale bar = 20 </a:t>
            </a:r>
            <a:r>
              <a:rPr lang="en-US" sz="1400" dirty="0" err="1">
                <a:solidFill>
                  <a:schemeClr val="tx1">
                    <a:lumMod val="50000"/>
                  </a:schemeClr>
                </a:solidFill>
              </a:rPr>
              <a:t>μM</a:t>
            </a:r>
            <a:r>
              <a:rPr lang="en-US" sz="1400" dirty="0">
                <a:solidFill>
                  <a:schemeClr val="tx1">
                    <a:lumMod val="50000"/>
                  </a:schemeClr>
                </a:solidFill>
              </a:rPr>
              <a:t>). </a:t>
            </a:r>
          </a:p>
        </p:txBody>
      </p:sp>
      <p:sp>
        <p:nvSpPr>
          <p:cNvPr id="12" name="Rectangle 11"/>
          <p:cNvSpPr/>
          <p:nvPr/>
        </p:nvSpPr>
        <p:spPr>
          <a:xfrm>
            <a:off x="4724400" y="1700179"/>
            <a:ext cx="4191000" cy="216024"/>
          </a:xfrm>
          <a:prstGeom prst="rect">
            <a:avLst/>
          </a:prstGeom>
          <a:solidFill>
            <a:schemeClr val="accent3">
              <a:lumMod val="60000"/>
              <a:lumOff val="40000"/>
              <a:alpha val="25098"/>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1" name="Rectangle 20"/>
          <p:cNvSpPr/>
          <p:nvPr/>
        </p:nvSpPr>
        <p:spPr>
          <a:xfrm>
            <a:off x="4724401" y="1916202"/>
            <a:ext cx="4191000" cy="648701"/>
          </a:xfrm>
          <a:prstGeom prst="rect">
            <a:avLst/>
          </a:prstGeom>
          <a:solidFill>
            <a:schemeClr val="tx2">
              <a:lumMod val="60000"/>
              <a:lumOff val="40000"/>
              <a:alpha val="25098"/>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p:cNvSpPr/>
          <p:nvPr/>
        </p:nvSpPr>
        <p:spPr>
          <a:xfrm>
            <a:off x="4724400" y="2564902"/>
            <a:ext cx="889164" cy="234881"/>
          </a:xfrm>
          <a:prstGeom prst="rect">
            <a:avLst/>
          </a:prstGeom>
          <a:solidFill>
            <a:schemeClr val="tx2">
              <a:lumMod val="60000"/>
              <a:lumOff val="40000"/>
              <a:alpha val="25098"/>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3" name="Rectangle 22"/>
          <p:cNvSpPr/>
          <p:nvPr/>
        </p:nvSpPr>
        <p:spPr>
          <a:xfrm>
            <a:off x="5613563" y="2564904"/>
            <a:ext cx="3304805" cy="234880"/>
          </a:xfrm>
          <a:prstGeom prst="rect">
            <a:avLst/>
          </a:prstGeom>
          <a:solidFill>
            <a:schemeClr val="accent5">
              <a:lumMod val="60000"/>
              <a:lumOff val="40000"/>
              <a:alpha val="25098"/>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4" name="Rectangle 23"/>
          <p:cNvSpPr/>
          <p:nvPr/>
        </p:nvSpPr>
        <p:spPr>
          <a:xfrm>
            <a:off x="4724401" y="2799784"/>
            <a:ext cx="4190999" cy="845240"/>
          </a:xfrm>
          <a:prstGeom prst="rect">
            <a:avLst/>
          </a:prstGeom>
          <a:solidFill>
            <a:schemeClr val="accent5">
              <a:lumMod val="60000"/>
              <a:lumOff val="40000"/>
              <a:alpha val="25098"/>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7" name="Rectangle 26"/>
          <p:cNvSpPr/>
          <p:nvPr/>
        </p:nvSpPr>
        <p:spPr>
          <a:xfrm>
            <a:off x="4737018" y="3645024"/>
            <a:ext cx="3723414" cy="234881"/>
          </a:xfrm>
          <a:prstGeom prst="rect">
            <a:avLst/>
          </a:prstGeom>
          <a:solidFill>
            <a:schemeClr val="accent5">
              <a:lumMod val="60000"/>
              <a:lumOff val="40000"/>
              <a:alpha val="25098"/>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1" name="Straight Arrow Connector 10"/>
          <p:cNvCxnSpPr>
            <a:stCxn id="19" idx="0"/>
          </p:cNvCxnSpPr>
          <p:nvPr/>
        </p:nvCxnSpPr>
        <p:spPr>
          <a:xfrm flipH="1" flipV="1">
            <a:off x="1763690" y="5608053"/>
            <a:ext cx="2311704" cy="453602"/>
          </a:xfrm>
          <a:prstGeom prst="straightConnector1">
            <a:avLst/>
          </a:prstGeom>
          <a:ln>
            <a:solidFill>
              <a:srgbClr val="E85100"/>
            </a:solidFill>
            <a:tailEnd type="arrow"/>
          </a:ln>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19" idx="0"/>
          </p:cNvCxnSpPr>
          <p:nvPr/>
        </p:nvCxnSpPr>
        <p:spPr>
          <a:xfrm flipH="1" flipV="1">
            <a:off x="3707904" y="5230171"/>
            <a:ext cx="367490" cy="831484"/>
          </a:xfrm>
          <a:prstGeom prst="straightConnector1">
            <a:avLst/>
          </a:prstGeom>
          <a:ln>
            <a:solidFill>
              <a:srgbClr val="E85100"/>
            </a:solidFill>
            <a:tailEnd type="arrow"/>
          </a:ln>
        </p:spPr>
        <p:style>
          <a:lnRef idx="2">
            <a:schemeClr val="accent1"/>
          </a:lnRef>
          <a:fillRef idx="0">
            <a:schemeClr val="accent1"/>
          </a:fillRef>
          <a:effectRef idx="1">
            <a:schemeClr val="accent1"/>
          </a:effectRef>
          <a:fontRef idx="minor">
            <a:schemeClr val="tx1"/>
          </a:fontRef>
        </p:style>
      </p:cxnSp>
      <p:cxnSp>
        <p:nvCxnSpPr>
          <p:cNvPr id="18" name="Straight Arrow Connector 17"/>
          <p:cNvCxnSpPr>
            <a:stCxn id="19" idx="0"/>
          </p:cNvCxnSpPr>
          <p:nvPr/>
        </p:nvCxnSpPr>
        <p:spPr>
          <a:xfrm flipH="1" flipV="1">
            <a:off x="2339754" y="4925373"/>
            <a:ext cx="1735640" cy="1136282"/>
          </a:xfrm>
          <a:prstGeom prst="straightConnector1">
            <a:avLst/>
          </a:prstGeom>
          <a:ln>
            <a:solidFill>
              <a:srgbClr val="E85100"/>
            </a:solidFill>
            <a:tailEnd type="arrow"/>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5181600" y="6553200"/>
            <a:ext cx="3886200" cy="276999"/>
          </a:xfrm>
          <a:prstGeom prst="rect">
            <a:avLst/>
          </a:prstGeom>
          <a:noFill/>
        </p:spPr>
        <p:txBody>
          <a:bodyPr wrap="square" rtlCol="0">
            <a:spAutoFit/>
          </a:bodyPr>
          <a:lstStyle/>
          <a:p>
            <a:pPr algn="r"/>
            <a:r>
              <a:rPr lang="en-US" sz="1200" dirty="0" smtClean="0"/>
              <a:t>Dowling et al. (2008) BMC Cell </a:t>
            </a:r>
            <a:r>
              <a:rPr lang="en-US" sz="1200" dirty="0" err="1" smtClean="0"/>
              <a:t>Biol</a:t>
            </a:r>
            <a:r>
              <a:rPr lang="en-US" sz="1200" dirty="0" smtClean="0"/>
              <a:t> 9:36.</a:t>
            </a:r>
            <a:endParaRPr lang="en-US" sz="1200" dirty="0"/>
          </a:p>
        </p:txBody>
      </p:sp>
      <p:sp>
        <p:nvSpPr>
          <p:cNvPr id="19" name="Rounded Rectangle 18"/>
          <p:cNvSpPr/>
          <p:nvPr/>
        </p:nvSpPr>
        <p:spPr>
          <a:xfrm>
            <a:off x="3059832" y="6061655"/>
            <a:ext cx="2031124" cy="491545"/>
          </a:xfrm>
          <a:prstGeom prst="roundRect">
            <a:avLst/>
          </a:prstGeom>
          <a:solidFill>
            <a:srgbClr val="E851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000" b="1" dirty="0" smtClean="0"/>
              <a:t>Clear indicators</a:t>
            </a:r>
            <a:endParaRPr lang="en-US" sz="2000" b="1" dirty="0"/>
          </a:p>
        </p:txBody>
      </p:sp>
      <p:sp>
        <p:nvSpPr>
          <p:cNvPr id="14" name="Rounded Rectangle 13"/>
          <p:cNvSpPr/>
          <p:nvPr/>
        </p:nvSpPr>
        <p:spPr>
          <a:xfrm>
            <a:off x="5194157" y="4139193"/>
            <a:ext cx="3312368" cy="432048"/>
          </a:xfrm>
          <a:prstGeom prst="round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Title of the experiment</a:t>
            </a:r>
            <a:endParaRPr lang="en-US" sz="2400" b="1" dirty="0"/>
          </a:p>
        </p:txBody>
      </p:sp>
      <p:sp>
        <p:nvSpPr>
          <p:cNvPr id="28" name="Rounded Rectangle 27"/>
          <p:cNvSpPr/>
          <p:nvPr/>
        </p:nvSpPr>
        <p:spPr>
          <a:xfrm>
            <a:off x="5194157" y="4696862"/>
            <a:ext cx="3312368" cy="432048"/>
          </a:xfrm>
          <a:prstGeom prst="round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Brief methodology</a:t>
            </a:r>
            <a:endParaRPr lang="en-US" sz="2400" b="1" dirty="0"/>
          </a:p>
        </p:txBody>
      </p:sp>
      <p:sp>
        <p:nvSpPr>
          <p:cNvPr id="29" name="Rounded Rectangle 28"/>
          <p:cNvSpPr/>
          <p:nvPr/>
        </p:nvSpPr>
        <p:spPr>
          <a:xfrm>
            <a:off x="5222981" y="5277489"/>
            <a:ext cx="3312368" cy="432048"/>
          </a:xfrm>
          <a:prstGeom prst="round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Key findings</a:t>
            </a:r>
            <a:endParaRPr lang="en-US" sz="2400" b="1" dirty="0"/>
          </a:p>
        </p:txBody>
      </p:sp>
    </p:spTree>
    <p:extLst>
      <p:ext uri="{BB962C8B-B14F-4D97-AF65-F5344CB8AC3E}">
        <p14:creationId xmlns="" xmlns:p14="http://schemas.microsoft.com/office/powerpoint/2010/main" val="192475600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4"/>
                                        </p:tgtEl>
                                        <p:attrNameLst>
                                          <p:attrName>style.visibility</p:attrName>
                                        </p:attrNameLst>
                                      </p:cBhvr>
                                      <p:to>
                                        <p:strVal val="visible"/>
                                      </p:to>
                                    </p:set>
                                    <p:animEffect transition="in" filter="fade">
                                      <p:cBhvr>
                                        <p:cTn id="11" dur="500"/>
                                        <p:tgtEl>
                                          <p:spTgt spid="1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21"/>
                                        </p:tgtEl>
                                        <p:attrNameLst>
                                          <p:attrName>style.visibility</p:attrName>
                                        </p:attrNameLst>
                                      </p:cBhvr>
                                      <p:to>
                                        <p:strVal val="visible"/>
                                      </p:to>
                                    </p:set>
                                    <p:animEffect transition="in" filter="fade">
                                      <p:cBhvr>
                                        <p:cTn id="16" dur="500"/>
                                        <p:tgtEl>
                                          <p:spTgt spid="21"/>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childTnLst>
                          </p:cTn>
                        </p:par>
                        <p:par>
                          <p:cTn id="20" fill="hold">
                            <p:stCondLst>
                              <p:cond delay="500"/>
                            </p:stCondLst>
                            <p:childTnLst>
                              <p:par>
                                <p:cTn id="21" presetID="10" presetClass="entr" presetSubtype="0" fill="hold" grpId="0" nodeType="after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fade">
                                      <p:cBhvr>
                                        <p:cTn id="23" dur="500"/>
                                        <p:tgtEl>
                                          <p:spTgt spid="2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23"/>
                                        </p:tgtEl>
                                        <p:attrNameLst>
                                          <p:attrName>style.visibility</p:attrName>
                                        </p:attrNameLst>
                                      </p:cBhvr>
                                      <p:to>
                                        <p:strVal val="visible"/>
                                      </p:to>
                                    </p:set>
                                    <p:animEffect transition="in" filter="fade">
                                      <p:cBhvr>
                                        <p:cTn id="28" dur="500"/>
                                        <p:tgtEl>
                                          <p:spTgt spid="2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4"/>
                                        </p:tgtEl>
                                        <p:attrNameLst>
                                          <p:attrName>style.visibility</p:attrName>
                                        </p:attrNameLst>
                                      </p:cBhvr>
                                      <p:to>
                                        <p:strVal val="visible"/>
                                      </p:to>
                                    </p:set>
                                    <p:animEffect transition="in" filter="fade">
                                      <p:cBhvr>
                                        <p:cTn id="31" dur="500"/>
                                        <p:tgtEl>
                                          <p:spTgt spid="24"/>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27"/>
                                        </p:tgtEl>
                                        <p:attrNameLst>
                                          <p:attrName>style.visibility</p:attrName>
                                        </p:attrNameLst>
                                      </p:cBhvr>
                                      <p:to>
                                        <p:strVal val="visible"/>
                                      </p:to>
                                    </p:set>
                                    <p:animEffect transition="in" filter="fade">
                                      <p:cBhvr>
                                        <p:cTn id="34" dur="500"/>
                                        <p:tgtEl>
                                          <p:spTgt spid="27"/>
                                        </p:tgtEl>
                                      </p:cBhvr>
                                    </p:animEffect>
                                  </p:childTnLst>
                                </p:cTn>
                              </p:par>
                            </p:childTnLst>
                          </p:cTn>
                        </p:par>
                        <p:par>
                          <p:cTn id="35" fill="hold">
                            <p:stCondLst>
                              <p:cond delay="500"/>
                            </p:stCondLst>
                            <p:childTnLst>
                              <p:par>
                                <p:cTn id="36" presetID="10" presetClass="entr" presetSubtype="0" fill="hold" grpId="0" nodeType="after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fade">
                                      <p:cBhvr>
                                        <p:cTn id="38" dur="500"/>
                                        <p:tgtEl>
                                          <p:spTgt spid="29"/>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fade">
                                      <p:cBhvr>
                                        <p:cTn id="43" dur="500"/>
                                        <p:tgtEl>
                                          <p:spTgt spid="19"/>
                                        </p:tgtEl>
                                      </p:cBhvr>
                                    </p:animEffect>
                                  </p:childTnLst>
                                </p:cTn>
                              </p:par>
                            </p:childTnLst>
                          </p:cTn>
                        </p:par>
                        <p:par>
                          <p:cTn id="44" fill="hold">
                            <p:stCondLst>
                              <p:cond delay="500"/>
                            </p:stCondLst>
                            <p:childTnLst>
                              <p:par>
                                <p:cTn id="45" presetID="22" presetClass="entr" presetSubtype="4" fill="hold" nodeType="afterEffect">
                                  <p:stCondLst>
                                    <p:cond delay="0"/>
                                  </p:stCondLst>
                                  <p:childTnLst>
                                    <p:set>
                                      <p:cBhvr>
                                        <p:cTn id="46" dur="1" fill="hold">
                                          <p:stCondLst>
                                            <p:cond delay="0"/>
                                          </p:stCondLst>
                                        </p:cTn>
                                        <p:tgtEl>
                                          <p:spTgt spid="11"/>
                                        </p:tgtEl>
                                        <p:attrNameLst>
                                          <p:attrName>style.visibility</p:attrName>
                                        </p:attrNameLst>
                                      </p:cBhvr>
                                      <p:to>
                                        <p:strVal val="visible"/>
                                      </p:to>
                                    </p:set>
                                    <p:animEffect transition="in" filter="wipe(down)">
                                      <p:cBhvr>
                                        <p:cTn id="47" dur="500"/>
                                        <p:tgtEl>
                                          <p:spTgt spid="11"/>
                                        </p:tgtEl>
                                      </p:cBhvr>
                                    </p:animEffect>
                                  </p:childTnLst>
                                </p:cTn>
                              </p:par>
                            </p:childTnLst>
                          </p:cTn>
                        </p:par>
                        <p:par>
                          <p:cTn id="48" fill="hold">
                            <p:stCondLst>
                              <p:cond delay="1000"/>
                            </p:stCondLst>
                            <p:childTnLst>
                              <p:par>
                                <p:cTn id="49" presetID="22" presetClass="entr" presetSubtype="4" fill="hold" nodeType="afterEffect">
                                  <p:stCondLst>
                                    <p:cond delay="0"/>
                                  </p:stCondLst>
                                  <p:childTnLst>
                                    <p:set>
                                      <p:cBhvr>
                                        <p:cTn id="50" dur="1" fill="hold">
                                          <p:stCondLst>
                                            <p:cond delay="0"/>
                                          </p:stCondLst>
                                        </p:cTn>
                                        <p:tgtEl>
                                          <p:spTgt spid="18"/>
                                        </p:tgtEl>
                                        <p:attrNameLst>
                                          <p:attrName>style.visibility</p:attrName>
                                        </p:attrNameLst>
                                      </p:cBhvr>
                                      <p:to>
                                        <p:strVal val="visible"/>
                                      </p:to>
                                    </p:set>
                                    <p:animEffect transition="in" filter="wipe(down)">
                                      <p:cBhvr>
                                        <p:cTn id="51" dur="500"/>
                                        <p:tgtEl>
                                          <p:spTgt spid="18"/>
                                        </p:tgtEl>
                                      </p:cBhvr>
                                    </p:animEffect>
                                  </p:childTnLst>
                                </p:cTn>
                              </p:par>
                            </p:childTnLst>
                          </p:cTn>
                        </p:par>
                        <p:par>
                          <p:cTn id="52" fill="hold">
                            <p:stCondLst>
                              <p:cond delay="1500"/>
                            </p:stCondLst>
                            <p:childTnLst>
                              <p:par>
                                <p:cTn id="53" presetID="22" presetClass="entr" presetSubtype="4" fill="hold" nodeType="after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wipe(down)">
                                      <p:cBhvr>
                                        <p:cTn id="55"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1" grpId="0" animBg="1"/>
      <p:bldP spid="22" grpId="0" animBg="1"/>
      <p:bldP spid="23" grpId="0" animBg="1"/>
      <p:bldP spid="24" grpId="0" animBg="1"/>
      <p:bldP spid="27" grpId="0" animBg="1"/>
      <p:bldP spid="19" grpId="0" animBg="1"/>
      <p:bldP spid="14" grpId="0" animBg="1"/>
      <p:bldP spid="28" grpId="0" animBg="1"/>
      <p:bldP spid="2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683569" y="1517226"/>
            <a:ext cx="7704856" cy="4804744"/>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itle 5"/>
          <p:cNvSpPr>
            <a:spLocks noGrp="1"/>
          </p:cNvSpPr>
          <p:nvPr>
            <p:ph type="title"/>
          </p:nvPr>
        </p:nvSpPr>
        <p:spPr>
          <a:xfrm>
            <a:off x="2412504" y="274638"/>
            <a:ext cx="4751784" cy="854281"/>
          </a:xfrm>
        </p:spPr>
        <p:txBody>
          <a:bodyPr/>
          <a:lstStyle/>
          <a:p>
            <a:pPr algn="ctr"/>
            <a:r>
              <a:rPr lang="en-US" dirty="0" smtClean="0"/>
              <a:t>Discussion</a:t>
            </a:r>
            <a:endParaRPr lang="en-US" i="1" dirty="0">
              <a:solidFill>
                <a:srgbClr val="BFBFBF"/>
              </a:solidFill>
            </a:endParaRPr>
          </a:p>
        </p:txBody>
      </p:sp>
      <p:sp>
        <p:nvSpPr>
          <p:cNvPr id="7" name="Flowchart: Extract 6"/>
          <p:cNvSpPr/>
          <p:nvPr/>
        </p:nvSpPr>
        <p:spPr>
          <a:xfrm rot="10800000" flipV="1">
            <a:off x="1259632" y="1700807"/>
            <a:ext cx="3513194" cy="4215609"/>
          </a:xfrm>
          <a:prstGeom prst="flowChartExtract">
            <a:avLst/>
          </a:prstGeom>
          <a:gradFill>
            <a:gsLst>
              <a:gs pos="0">
                <a:schemeClr val="accent1"/>
              </a:gs>
              <a:gs pos="100000">
                <a:schemeClr val="tx2"/>
              </a:gs>
            </a:gsLs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Rounded Rectangle 1"/>
          <p:cNvSpPr/>
          <p:nvPr/>
        </p:nvSpPr>
        <p:spPr>
          <a:xfrm>
            <a:off x="5220072" y="1700808"/>
            <a:ext cx="2880320" cy="792088"/>
          </a:xfrm>
          <a:prstGeom prst="round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Summary of findings</a:t>
            </a:r>
            <a:endParaRPr lang="en-US" sz="2400" b="1" dirty="0"/>
          </a:p>
        </p:txBody>
      </p:sp>
      <p:sp>
        <p:nvSpPr>
          <p:cNvPr id="3" name="Rounded Rectangle 2"/>
          <p:cNvSpPr/>
          <p:nvPr/>
        </p:nvSpPr>
        <p:spPr>
          <a:xfrm>
            <a:off x="5220072" y="3429000"/>
            <a:ext cx="2880320" cy="792088"/>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Relevance of findings</a:t>
            </a:r>
            <a:endParaRPr lang="en-US" sz="2400" b="1" dirty="0"/>
          </a:p>
        </p:txBody>
      </p:sp>
      <p:sp>
        <p:nvSpPr>
          <p:cNvPr id="5" name="Rounded Rectangle 4"/>
          <p:cNvSpPr/>
          <p:nvPr/>
        </p:nvSpPr>
        <p:spPr>
          <a:xfrm>
            <a:off x="5220072" y="5157192"/>
            <a:ext cx="2880320" cy="720080"/>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Implications for </a:t>
            </a:r>
          </a:p>
          <a:p>
            <a:pPr algn="ctr"/>
            <a:r>
              <a:rPr lang="en-US" sz="2400" b="1" dirty="0" smtClean="0"/>
              <a:t>the field</a:t>
            </a:r>
            <a:endParaRPr lang="en-US" sz="2400" b="1" dirty="0"/>
          </a:p>
        </p:txBody>
      </p:sp>
      <p:cxnSp>
        <p:nvCxnSpPr>
          <p:cNvPr id="8" name="Straight Arrow Connector 7"/>
          <p:cNvCxnSpPr>
            <a:stCxn id="2" idx="2"/>
          </p:cNvCxnSpPr>
          <p:nvPr/>
        </p:nvCxnSpPr>
        <p:spPr>
          <a:xfrm>
            <a:off x="6660232" y="2492896"/>
            <a:ext cx="0" cy="864096"/>
          </a:xfrm>
          <a:prstGeom prst="straightConnector1">
            <a:avLst/>
          </a:prstGeom>
          <a:ln w="28575">
            <a:gradFill flip="none" rotWithShape="1">
              <a:gsLst>
                <a:gs pos="0">
                  <a:schemeClr val="tx2"/>
                </a:gs>
                <a:gs pos="100000">
                  <a:srgbClr val="512AAD"/>
                </a:gs>
              </a:gsLst>
              <a:lin ang="5400000" scaled="0"/>
              <a:tileRect/>
            </a:gradFill>
            <a:tailEnd type="arrow"/>
          </a:ln>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3" idx="2"/>
          </p:cNvCxnSpPr>
          <p:nvPr/>
        </p:nvCxnSpPr>
        <p:spPr>
          <a:xfrm>
            <a:off x="6660232" y="4221088"/>
            <a:ext cx="0" cy="864096"/>
          </a:xfrm>
          <a:prstGeom prst="straightConnector1">
            <a:avLst/>
          </a:prstGeom>
          <a:ln w="28575">
            <a:gradFill flip="none" rotWithShape="1">
              <a:gsLst>
                <a:gs pos="0">
                  <a:srgbClr val="512AAD"/>
                </a:gs>
                <a:gs pos="100000">
                  <a:schemeClr val="accent1"/>
                </a:gs>
              </a:gsLst>
              <a:lin ang="5400000" scaled="0"/>
              <a:tileRect/>
            </a:gradFill>
            <a:tailEnd type="arrow"/>
          </a:ln>
        </p:spPr>
        <p:style>
          <a:lnRef idx="2">
            <a:schemeClr val="accent1"/>
          </a:lnRef>
          <a:fillRef idx="0">
            <a:schemeClr val="accent1"/>
          </a:fillRef>
          <a:effectRef idx="1">
            <a:schemeClr val="accent1"/>
          </a:effectRef>
          <a:fontRef idx="minor">
            <a:schemeClr val="tx1"/>
          </a:fontRef>
        </p:style>
      </p:cxnSp>
      <p:sp>
        <p:nvSpPr>
          <p:cNvPr id="12" name="Rounded Rectangle 1"/>
          <p:cNvSpPr/>
          <p:nvPr/>
        </p:nvSpPr>
        <p:spPr>
          <a:xfrm>
            <a:off x="683568" y="5085184"/>
            <a:ext cx="8136904" cy="1440160"/>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dirty="0" err="1" smtClean="0">
                <a:solidFill>
                  <a:schemeClr val="bg1"/>
                </a:solidFill>
                <a:ea typeface="Lucida Grande"/>
                <a:cs typeface="Calibri"/>
              </a:rPr>
              <a:t>Resumen</a:t>
            </a:r>
            <a:r>
              <a:rPr lang="en-US" sz="3200" dirty="0" smtClean="0">
                <a:solidFill>
                  <a:schemeClr val="bg1"/>
                </a:solidFill>
                <a:ea typeface="Lucida Grande"/>
                <a:cs typeface="Calibri"/>
              </a:rPr>
              <a:t> de </a:t>
            </a:r>
            <a:r>
              <a:rPr lang="en-US" sz="3200" dirty="0" err="1" smtClean="0">
                <a:solidFill>
                  <a:schemeClr val="bg1"/>
                </a:solidFill>
                <a:ea typeface="Lucida Grande"/>
                <a:cs typeface="Calibri"/>
              </a:rPr>
              <a:t>los</a:t>
            </a:r>
            <a:r>
              <a:rPr lang="en-US" sz="3200" dirty="0" smtClean="0">
                <a:solidFill>
                  <a:schemeClr val="bg1"/>
                </a:solidFill>
                <a:ea typeface="Lucida Grande"/>
                <a:cs typeface="Calibri"/>
              </a:rPr>
              <a:t> </a:t>
            </a:r>
            <a:r>
              <a:rPr lang="en-US" sz="3200" dirty="0" err="1" smtClean="0">
                <a:solidFill>
                  <a:schemeClr val="bg1"/>
                </a:solidFill>
                <a:ea typeface="Lucida Grande"/>
                <a:cs typeface="Calibri"/>
              </a:rPr>
              <a:t>resultados</a:t>
            </a:r>
            <a:r>
              <a:rPr lang="en-US" sz="3200" dirty="0" smtClean="0">
                <a:solidFill>
                  <a:schemeClr val="bg1"/>
                </a:solidFill>
                <a:ea typeface="Lucida Grande"/>
                <a:cs typeface="Calibri"/>
              </a:rPr>
              <a:t>, </a:t>
            </a:r>
            <a:r>
              <a:rPr lang="en-US" sz="3200" dirty="0" err="1" smtClean="0">
                <a:solidFill>
                  <a:schemeClr val="bg1"/>
                </a:solidFill>
                <a:ea typeface="Lucida Grande"/>
                <a:cs typeface="Calibri"/>
              </a:rPr>
              <a:t>interpretaci</a:t>
            </a:r>
            <a:r>
              <a:rPr lang="es-PA" sz="3200" dirty="0" err="1" smtClean="0">
                <a:solidFill>
                  <a:schemeClr val="bg1"/>
                </a:solidFill>
                <a:ea typeface="Lucida Grande"/>
                <a:cs typeface="Calibri"/>
              </a:rPr>
              <a:t>ó</a:t>
            </a:r>
            <a:r>
              <a:rPr lang="en-US" sz="3200" dirty="0" smtClean="0">
                <a:solidFill>
                  <a:schemeClr val="bg1"/>
                </a:solidFill>
                <a:ea typeface="Lucida Grande"/>
                <a:cs typeface="Calibri"/>
              </a:rPr>
              <a:t>n de </a:t>
            </a:r>
            <a:r>
              <a:rPr lang="en-US" sz="3200" dirty="0" err="1" smtClean="0">
                <a:solidFill>
                  <a:schemeClr val="bg1"/>
                </a:solidFill>
                <a:ea typeface="Lucida Grande"/>
                <a:cs typeface="Calibri"/>
              </a:rPr>
              <a:t>los</a:t>
            </a:r>
            <a:r>
              <a:rPr lang="en-US" sz="3200" dirty="0" smtClean="0">
                <a:solidFill>
                  <a:schemeClr val="bg1"/>
                </a:solidFill>
                <a:ea typeface="Lucida Grande"/>
                <a:cs typeface="Calibri"/>
              </a:rPr>
              <a:t> </a:t>
            </a:r>
            <a:r>
              <a:rPr lang="en-US" sz="3200" dirty="0" err="1" smtClean="0">
                <a:solidFill>
                  <a:schemeClr val="bg1"/>
                </a:solidFill>
                <a:ea typeface="Lucida Grande"/>
                <a:cs typeface="Calibri"/>
              </a:rPr>
              <a:t>resultados</a:t>
            </a:r>
            <a:r>
              <a:rPr lang="en-US" sz="3200" dirty="0" smtClean="0">
                <a:solidFill>
                  <a:schemeClr val="bg1"/>
                </a:solidFill>
                <a:ea typeface="Lucida Grande"/>
                <a:cs typeface="Calibri"/>
              </a:rPr>
              <a:t> </a:t>
            </a:r>
            <a:r>
              <a:rPr lang="en-US" sz="3200" dirty="0" err="1" smtClean="0">
                <a:solidFill>
                  <a:schemeClr val="bg1"/>
                </a:solidFill>
                <a:ea typeface="Lucida Grande"/>
                <a:cs typeface="Calibri"/>
              </a:rPr>
              <a:t>en</a:t>
            </a:r>
            <a:r>
              <a:rPr lang="en-US" sz="3200" dirty="0" smtClean="0">
                <a:solidFill>
                  <a:schemeClr val="bg1"/>
                </a:solidFill>
                <a:ea typeface="Lucida Grande"/>
                <a:cs typeface="Calibri"/>
              </a:rPr>
              <a:t> el </a:t>
            </a:r>
            <a:r>
              <a:rPr lang="en-US" sz="3200" dirty="0" err="1" smtClean="0">
                <a:solidFill>
                  <a:schemeClr val="bg1"/>
                </a:solidFill>
                <a:ea typeface="Lucida Grande"/>
                <a:cs typeface="Calibri"/>
              </a:rPr>
              <a:t>contexto</a:t>
            </a:r>
            <a:r>
              <a:rPr lang="en-US" sz="3200" dirty="0" smtClean="0">
                <a:solidFill>
                  <a:schemeClr val="bg1"/>
                </a:solidFill>
                <a:ea typeface="Lucida Grande"/>
                <a:cs typeface="Calibri"/>
              </a:rPr>
              <a:t> de lo </a:t>
            </a:r>
            <a:r>
              <a:rPr lang="en-US" sz="3200" dirty="0" err="1" smtClean="0">
                <a:solidFill>
                  <a:schemeClr val="bg1"/>
                </a:solidFill>
                <a:ea typeface="Lucida Grande"/>
                <a:cs typeface="Calibri"/>
              </a:rPr>
              <a:t>publicado</a:t>
            </a:r>
            <a:r>
              <a:rPr lang="en-US" sz="3200" dirty="0" smtClean="0">
                <a:solidFill>
                  <a:schemeClr val="bg1"/>
                </a:solidFill>
                <a:ea typeface="Lucida Grande"/>
                <a:cs typeface="Calibri"/>
              </a:rPr>
              <a:t> </a:t>
            </a:r>
            <a:r>
              <a:rPr lang="en-US" sz="3200" dirty="0" err="1" smtClean="0">
                <a:solidFill>
                  <a:schemeClr val="bg1"/>
                </a:solidFill>
                <a:ea typeface="Lucida Grande"/>
                <a:cs typeface="Calibri"/>
              </a:rPr>
              <a:t>previamente</a:t>
            </a:r>
            <a:r>
              <a:rPr lang="en-US" sz="3200" dirty="0" smtClean="0">
                <a:solidFill>
                  <a:schemeClr val="bg1"/>
                </a:solidFill>
                <a:ea typeface="Lucida Grande"/>
                <a:cs typeface="Calibri"/>
              </a:rPr>
              <a:t>, </a:t>
            </a:r>
            <a:r>
              <a:rPr lang="en-US" sz="3200" dirty="0" err="1" smtClean="0">
                <a:solidFill>
                  <a:schemeClr val="bg1"/>
                </a:solidFill>
                <a:ea typeface="Lucida Grande"/>
                <a:cs typeface="Calibri"/>
              </a:rPr>
              <a:t>relevancia</a:t>
            </a:r>
            <a:r>
              <a:rPr lang="en-US" sz="3200" dirty="0" smtClean="0">
                <a:solidFill>
                  <a:schemeClr val="bg1"/>
                </a:solidFill>
                <a:ea typeface="Lucida Grande"/>
                <a:cs typeface="Calibri"/>
              </a:rPr>
              <a:t> de </a:t>
            </a:r>
            <a:r>
              <a:rPr lang="en-US" sz="3200" dirty="0" err="1" smtClean="0">
                <a:solidFill>
                  <a:schemeClr val="bg1"/>
                </a:solidFill>
                <a:ea typeface="Lucida Grande"/>
                <a:cs typeface="Calibri"/>
              </a:rPr>
              <a:t>los</a:t>
            </a:r>
            <a:r>
              <a:rPr lang="en-US" sz="3200" dirty="0" smtClean="0">
                <a:solidFill>
                  <a:schemeClr val="bg1"/>
                </a:solidFill>
                <a:ea typeface="Lucida Grande"/>
                <a:cs typeface="Calibri"/>
              </a:rPr>
              <a:t> </a:t>
            </a:r>
            <a:r>
              <a:rPr lang="en-US" sz="3200" dirty="0" err="1" smtClean="0">
                <a:solidFill>
                  <a:schemeClr val="bg1"/>
                </a:solidFill>
                <a:ea typeface="Lucida Grande"/>
                <a:cs typeface="Calibri"/>
              </a:rPr>
              <a:t>resultados</a:t>
            </a:r>
            <a:endParaRPr lang="en-US" sz="3200" dirty="0">
              <a:solidFill>
                <a:schemeClr val="bg1"/>
              </a:solidFill>
              <a:cs typeface="Calibri"/>
            </a:endParaRPr>
          </a:p>
        </p:txBody>
      </p:sp>
    </p:spTree>
    <p:extLst>
      <p:ext uri="{BB962C8B-B14F-4D97-AF65-F5344CB8AC3E}">
        <p14:creationId xmlns="" xmlns:p14="http://schemas.microsoft.com/office/powerpoint/2010/main" val="231003693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up)">
                                      <p:cBhvr>
                                        <p:cTn id="17" dur="500"/>
                                        <p:tgtEl>
                                          <p:spTgt spid="8"/>
                                        </p:tgtEl>
                                      </p:cBhvr>
                                    </p:animEffect>
                                  </p:childTnLst>
                                </p:cTn>
                              </p:par>
                            </p:childTnLst>
                          </p:cTn>
                        </p:par>
                        <p:par>
                          <p:cTn id="18" fill="hold">
                            <p:stCondLst>
                              <p:cond delay="500"/>
                            </p:stCondLst>
                            <p:childTnLst>
                              <p:par>
                                <p:cTn id="19" presetID="10" presetClass="entr" presetSubtype="0" fill="hold" grpId="0" nodeType="after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fade">
                                      <p:cBhvr>
                                        <p:cTn id="21" dur="500"/>
                                        <p:tgtEl>
                                          <p:spTgt spid="3"/>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Effect transition="in" filter="wipe(up)">
                                      <p:cBhvr>
                                        <p:cTn id="26" dur="500"/>
                                        <p:tgtEl>
                                          <p:spTgt spid="11"/>
                                        </p:tgtEl>
                                      </p:cBhvr>
                                    </p:animEffect>
                                  </p:childTnLst>
                                </p:cTn>
                              </p:par>
                            </p:childTnLst>
                          </p:cTn>
                        </p:par>
                        <p:par>
                          <p:cTn id="27" fill="hold">
                            <p:stCondLst>
                              <p:cond delay="500"/>
                            </p:stCondLst>
                            <p:childTnLst>
                              <p:par>
                                <p:cTn id="28" presetID="10" presetClass="entr" presetSubtype="0" fill="hold" grpId="0" nodeType="afterEffect">
                                  <p:stCondLst>
                                    <p:cond delay="0"/>
                                  </p:stCondLst>
                                  <p:childTnLst>
                                    <p:set>
                                      <p:cBhvr>
                                        <p:cTn id="29" dur="1" fill="hold">
                                          <p:stCondLst>
                                            <p:cond delay="0"/>
                                          </p:stCondLst>
                                        </p:cTn>
                                        <p:tgtEl>
                                          <p:spTgt spid="5"/>
                                        </p:tgtEl>
                                        <p:attrNameLst>
                                          <p:attrName>style.visibility</p:attrName>
                                        </p:attrNameLst>
                                      </p:cBhvr>
                                      <p:to>
                                        <p:strVal val="visible"/>
                                      </p:to>
                                    </p:set>
                                    <p:animEffect transition="in" filter="fade">
                                      <p:cBhvr>
                                        <p:cTn id="30" dur="500"/>
                                        <p:tgtEl>
                                          <p:spTgt spid="5"/>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P spid="3" grpId="0" animBg="1"/>
      <p:bldP spid="5" grpId="0" animBg="1"/>
      <p:bldP spid="1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304800"/>
            <a:ext cx="5867400" cy="854281"/>
          </a:xfrm>
        </p:spPr>
        <p:txBody>
          <a:bodyPr/>
          <a:lstStyle/>
          <a:p>
            <a:pPr algn="ctr"/>
            <a:r>
              <a:rPr lang="en-US" dirty="0" smtClean="0"/>
              <a:t>How many journals </a:t>
            </a:r>
            <a:br>
              <a:rPr lang="en-US" dirty="0" smtClean="0"/>
            </a:br>
            <a:r>
              <a:rPr lang="en-US" dirty="0" smtClean="0"/>
              <a:t>are there?</a:t>
            </a:r>
            <a:endParaRPr lang="en-US" dirty="0"/>
          </a:p>
        </p:txBody>
      </p:sp>
      <p:sp>
        <p:nvSpPr>
          <p:cNvPr id="11" name="Rectangle 10"/>
          <p:cNvSpPr/>
          <p:nvPr/>
        </p:nvSpPr>
        <p:spPr>
          <a:xfrm>
            <a:off x="263242" y="1628801"/>
            <a:ext cx="8534400" cy="4464496"/>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3" name="Group 2"/>
          <p:cNvGrpSpPr/>
          <p:nvPr/>
        </p:nvGrpSpPr>
        <p:grpSpPr>
          <a:xfrm>
            <a:off x="1893168" y="2564904"/>
            <a:ext cx="5127104" cy="782960"/>
            <a:chOff x="381000" y="2732308"/>
            <a:chExt cx="5127104" cy="782960"/>
          </a:xfrm>
          <a:solidFill>
            <a:schemeClr val="tx2"/>
          </a:solidFill>
        </p:grpSpPr>
        <p:sp>
          <p:nvSpPr>
            <p:cNvPr id="7" name="Rounded Rectangle 6"/>
            <p:cNvSpPr/>
            <p:nvPr/>
          </p:nvSpPr>
          <p:spPr>
            <a:xfrm>
              <a:off x="3995936" y="2732308"/>
              <a:ext cx="1512168" cy="782960"/>
            </a:xfrm>
            <a:prstGeom prst="roundRect">
              <a:avLst/>
            </a:prstGeom>
            <a:solidFill>
              <a:schemeClr val="bg1"/>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8613</a:t>
              </a:r>
              <a:endParaRPr lang="en-US" sz="2400" b="1" dirty="0">
                <a:solidFill>
                  <a:schemeClr val="tx2"/>
                </a:solidFill>
              </a:endParaRPr>
            </a:p>
          </p:txBody>
        </p:sp>
        <p:sp>
          <p:nvSpPr>
            <p:cNvPr id="13" name="Rounded Rectangle 12"/>
            <p:cNvSpPr/>
            <p:nvPr/>
          </p:nvSpPr>
          <p:spPr>
            <a:xfrm>
              <a:off x="381000" y="2732308"/>
              <a:ext cx="3182888" cy="782960"/>
            </a:xfrm>
            <a:prstGeom prst="roundRect">
              <a:avLst/>
            </a:prstGeom>
            <a:grp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Science Citation Index</a:t>
              </a:r>
              <a:endParaRPr lang="en-US" sz="2400" b="1" dirty="0"/>
            </a:p>
          </p:txBody>
        </p:sp>
      </p:grpSp>
      <p:grpSp>
        <p:nvGrpSpPr>
          <p:cNvPr id="6" name="Group 16"/>
          <p:cNvGrpSpPr/>
          <p:nvPr/>
        </p:nvGrpSpPr>
        <p:grpSpPr>
          <a:xfrm>
            <a:off x="1893168" y="3563434"/>
            <a:ext cx="5127104" cy="782960"/>
            <a:chOff x="381000" y="2732308"/>
            <a:chExt cx="5127104" cy="782960"/>
          </a:xfrm>
          <a:solidFill>
            <a:schemeClr val="tx2"/>
          </a:solidFill>
        </p:grpSpPr>
        <p:sp>
          <p:nvSpPr>
            <p:cNvPr id="18" name="Rounded Rectangle 17"/>
            <p:cNvSpPr/>
            <p:nvPr/>
          </p:nvSpPr>
          <p:spPr>
            <a:xfrm>
              <a:off x="3995936" y="2732308"/>
              <a:ext cx="1512168" cy="782960"/>
            </a:xfrm>
            <a:prstGeom prst="roundRect">
              <a:avLst/>
            </a:prstGeom>
            <a:solidFill>
              <a:schemeClr val="bg1"/>
            </a:solidFill>
            <a:ln w="28575">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accent1"/>
                  </a:solidFill>
                </a:rPr>
                <a:t>3114</a:t>
              </a:r>
              <a:endParaRPr lang="en-US" sz="2400" b="1" dirty="0">
                <a:solidFill>
                  <a:schemeClr val="accent1"/>
                </a:solidFill>
              </a:endParaRPr>
            </a:p>
          </p:txBody>
        </p:sp>
        <p:sp>
          <p:nvSpPr>
            <p:cNvPr id="19" name="Rounded Rectangle 18"/>
            <p:cNvSpPr/>
            <p:nvPr/>
          </p:nvSpPr>
          <p:spPr>
            <a:xfrm>
              <a:off x="381000" y="2732308"/>
              <a:ext cx="3182888" cy="782960"/>
            </a:xfrm>
            <a:prstGeom prst="round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Social Science Citation Index</a:t>
              </a:r>
              <a:endParaRPr lang="en-US" sz="2400" b="1" dirty="0"/>
            </a:p>
          </p:txBody>
        </p:sp>
      </p:grpSp>
      <p:grpSp>
        <p:nvGrpSpPr>
          <p:cNvPr id="9" name="Group 19"/>
          <p:cNvGrpSpPr/>
          <p:nvPr/>
        </p:nvGrpSpPr>
        <p:grpSpPr>
          <a:xfrm>
            <a:off x="1893168" y="4561964"/>
            <a:ext cx="5127104" cy="782960"/>
            <a:chOff x="381000" y="2732308"/>
            <a:chExt cx="5127104" cy="782960"/>
          </a:xfrm>
          <a:solidFill>
            <a:schemeClr val="tx2"/>
          </a:solidFill>
        </p:grpSpPr>
        <p:sp>
          <p:nvSpPr>
            <p:cNvPr id="21" name="Rounded Rectangle 20"/>
            <p:cNvSpPr/>
            <p:nvPr/>
          </p:nvSpPr>
          <p:spPr>
            <a:xfrm>
              <a:off x="3995936" y="2732308"/>
              <a:ext cx="1512168" cy="782960"/>
            </a:xfrm>
            <a:prstGeom prst="roundRect">
              <a:avLst/>
            </a:prstGeom>
            <a:solidFill>
              <a:schemeClr val="bg1"/>
            </a:solidFill>
            <a:ln w="28575">
              <a:solidFill>
                <a:srgbClr val="512AAD"/>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rgbClr val="512AAD"/>
                  </a:solidFill>
                </a:rPr>
                <a:t>1440</a:t>
              </a:r>
              <a:endParaRPr lang="en-US" sz="2400" b="1" dirty="0">
                <a:solidFill>
                  <a:srgbClr val="512AAD"/>
                </a:solidFill>
              </a:endParaRPr>
            </a:p>
          </p:txBody>
        </p:sp>
        <p:sp>
          <p:nvSpPr>
            <p:cNvPr id="22" name="Rounded Rectangle 21"/>
            <p:cNvSpPr/>
            <p:nvPr/>
          </p:nvSpPr>
          <p:spPr>
            <a:xfrm>
              <a:off x="381000" y="2732308"/>
              <a:ext cx="3182888" cy="782960"/>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Arts and Humanities Citation Index</a:t>
              </a:r>
              <a:endParaRPr lang="en-US" sz="2400" b="1" dirty="0"/>
            </a:p>
          </p:txBody>
        </p:sp>
      </p:grpSp>
      <p:sp>
        <p:nvSpPr>
          <p:cNvPr id="4" name="TextBox 3"/>
          <p:cNvSpPr txBox="1"/>
          <p:nvPr/>
        </p:nvSpPr>
        <p:spPr>
          <a:xfrm>
            <a:off x="5436096" y="5498068"/>
            <a:ext cx="1800200" cy="584775"/>
          </a:xfrm>
          <a:prstGeom prst="rect">
            <a:avLst/>
          </a:prstGeom>
          <a:noFill/>
        </p:spPr>
        <p:txBody>
          <a:bodyPr wrap="square" rtlCol="0">
            <a:spAutoFit/>
          </a:bodyPr>
          <a:lstStyle/>
          <a:p>
            <a:pPr algn="ctr"/>
            <a:r>
              <a:rPr lang="en-US" sz="3200" b="1" i="1" dirty="0" smtClean="0"/>
              <a:t>13,167</a:t>
            </a:r>
            <a:r>
              <a:rPr lang="en-US" sz="3200" b="1" i="1" baseline="30000" dirty="0" smtClean="0"/>
              <a:t>*</a:t>
            </a:r>
            <a:endParaRPr lang="en-US" sz="3200" b="1" i="1" baseline="30000" dirty="0"/>
          </a:p>
        </p:txBody>
      </p:sp>
      <p:sp>
        <p:nvSpPr>
          <p:cNvPr id="8" name="TextBox 7"/>
          <p:cNvSpPr txBox="1"/>
          <p:nvPr/>
        </p:nvSpPr>
        <p:spPr>
          <a:xfrm>
            <a:off x="275771" y="1856437"/>
            <a:ext cx="8521871" cy="492443"/>
          </a:xfrm>
          <a:prstGeom prst="rect">
            <a:avLst/>
          </a:prstGeom>
          <a:noFill/>
        </p:spPr>
        <p:txBody>
          <a:bodyPr wrap="square" rtlCol="0">
            <a:spAutoFit/>
          </a:bodyPr>
          <a:lstStyle/>
          <a:p>
            <a:pPr algn="ctr"/>
            <a:r>
              <a:rPr lang="en-US" sz="2600" b="1" i="1" dirty="0" smtClean="0"/>
              <a:t>How many journals are indexed by ISI (have impact factors)?</a:t>
            </a:r>
            <a:endParaRPr lang="en-US" sz="2600" b="1" i="1" dirty="0"/>
          </a:p>
        </p:txBody>
      </p:sp>
      <p:sp>
        <p:nvSpPr>
          <p:cNvPr id="5" name="TextBox 4"/>
          <p:cNvSpPr txBox="1"/>
          <p:nvPr/>
        </p:nvSpPr>
        <p:spPr>
          <a:xfrm>
            <a:off x="4139952" y="6505599"/>
            <a:ext cx="4968552" cy="307777"/>
          </a:xfrm>
          <a:prstGeom prst="rect">
            <a:avLst/>
          </a:prstGeom>
          <a:noFill/>
        </p:spPr>
        <p:txBody>
          <a:bodyPr wrap="square" rtlCol="0">
            <a:spAutoFit/>
          </a:bodyPr>
          <a:lstStyle/>
          <a:p>
            <a:pPr algn="r"/>
            <a:r>
              <a:rPr lang="en-US" sz="1400" dirty="0"/>
              <a:t>http://ip-science.thomsonreuters.com/mjl/</a:t>
            </a:r>
          </a:p>
        </p:txBody>
      </p:sp>
      <p:sp>
        <p:nvSpPr>
          <p:cNvPr id="16" name="TextBox 15"/>
          <p:cNvSpPr txBox="1"/>
          <p:nvPr/>
        </p:nvSpPr>
        <p:spPr>
          <a:xfrm>
            <a:off x="4139952" y="6145559"/>
            <a:ext cx="4968552" cy="307777"/>
          </a:xfrm>
          <a:prstGeom prst="rect">
            <a:avLst/>
          </a:prstGeom>
          <a:noFill/>
        </p:spPr>
        <p:txBody>
          <a:bodyPr wrap="square" rtlCol="0">
            <a:spAutoFit/>
          </a:bodyPr>
          <a:lstStyle/>
          <a:p>
            <a:pPr algn="r"/>
            <a:r>
              <a:rPr lang="en-US" sz="1400" dirty="0" smtClean="0"/>
              <a:t>*October 2013</a:t>
            </a:r>
            <a:endParaRPr lang="en-US" sz="1400" dirty="0"/>
          </a:p>
        </p:txBody>
      </p:sp>
      <p:sp>
        <p:nvSpPr>
          <p:cNvPr id="17" name="Rounded Rectangle 20"/>
          <p:cNvSpPr/>
          <p:nvPr/>
        </p:nvSpPr>
        <p:spPr>
          <a:xfrm>
            <a:off x="796624" y="2859975"/>
            <a:ext cx="7405647" cy="1143000"/>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ltLang="ja-JP" sz="2800" dirty="0">
                <a:solidFill>
                  <a:schemeClr val="bg2"/>
                </a:solidFill>
                <a:ea typeface="SimSun" pitchFamily="2" charset="-122"/>
                <a:cs typeface="Arial" pitchFamily="34" charset="0"/>
              </a:rPr>
              <a:t>¿Cómo se elige la publicación adecuada para enviar su manuscrito?</a:t>
            </a:r>
            <a:endParaRPr lang="ja-JP" altLang="en-US" sz="2800" dirty="0">
              <a:solidFill>
                <a:schemeClr val="bg2"/>
              </a:solidFill>
              <a:ea typeface="SimSun" pitchFamily="2" charset="-122"/>
              <a:cs typeface="Arial" pitchFamily="34" charset="0"/>
            </a:endParaRPr>
          </a:p>
        </p:txBody>
      </p:sp>
    </p:spTree>
    <p:extLst>
      <p:ext uri="{BB962C8B-B14F-4D97-AF65-F5344CB8AC3E}">
        <p14:creationId xmlns="" xmlns:p14="http://schemas.microsoft.com/office/powerpoint/2010/main" val="168877679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p:cTn id="27" dur="500" fill="hold"/>
                                        <p:tgtEl>
                                          <p:spTgt spid="4"/>
                                        </p:tgtEl>
                                        <p:attrNameLst>
                                          <p:attrName>ppt_w</p:attrName>
                                        </p:attrNameLst>
                                      </p:cBhvr>
                                      <p:tavLst>
                                        <p:tav tm="0">
                                          <p:val>
                                            <p:fltVal val="0"/>
                                          </p:val>
                                        </p:tav>
                                        <p:tav tm="100000">
                                          <p:val>
                                            <p:strVal val="#ppt_w"/>
                                          </p:val>
                                        </p:tav>
                                      </p:tavLst>
                                    </p:anim>
                                    <p:anim calcmode="lin" valueType="num">
                                      <p:cBhvr>
                                        <p:cTn id="28" dur="500" fill="hold"/>
                                        <p:tgtEl>
                                          <p:spTgt spid="4"/>
                                        </p:tgtEl>
                                        <p:attrNameLst>
                                          <p:attrName>ppt_h</p:attrName>
                                        </p:attrNameLst>
                                      </p:cBhvr>
                                      <p:tavLst>
                                        <p:tav tm="0">
                                          <p:val>
                                            <p:fltVal val="0"/>
                                          </p:val>
                                        </p:tav>
                                        <p:tav tm="100000">
                                          <p:val>
                                            <p:strVal val="#ppt_h"/>
                                          </p:val>
                                        </p:tav>
                                      </p:tavLst>
                                    </p:anim>
                                    <p:animEffect transition="in" filter="fade">
                                      <p:cBhvr>
                                        <p:cTn id="29" dur="500"/>
                                        <p:tgtEl>
                                          <p:spTgt spid="4"/>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6"/>
                                        </p:tgtEl>
                                        <p:attrNameLst>
                                          <p:attrName>style.visibility</p:attrName>
                                        </p:attrNameLst>
                                      </p:cBhvr>
                                      <p:to>
                                        <p:strVal val="visible"/>
                                      </p:to>
                                    </p:set>
                                    <p:animEffect transition="in" filter="fade">
                                      <p:cBhvr>
                                        <p:cTn id="32" dur="500"/>
                                        <p:tgtEl>
                                          <p:spTgt spid="16"/>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6" grpId="0"/>
      <p:bldP spid="1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179512" y="1524268"/>
            <a:ext cx="8812088" cy="4766210"/>
          </a:xfrm>
          <a:prstGeom prst="rect">
            <a:avLst/>
          </a:prstGeom>
          <a:solidFill>
            <a:schemeClr val="bg1"/>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 name="Rounded Rectangle 2"/>
          <p:cNvSpPr/>
          <p:nvPr/>
        </p:nvSpPr>
        <p:spPr>
          <a:xfrm>
            <a:off x="179512" y="1556792"/>
            <a:ext cx="6840760" cy="756084"/>
          </a:xfrm>
          <a:prstGeom prst="roundRect">
            <a:avLst/>
          </a:prstGeom>
          <a:solidFill>
            <a:srgbClr val="B5002F">
              <a:alpha val="14902"/>
            </a:srgbClr>
          </a:solidFill>
          <a:ln w="28575">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ounded Rectangle 11"/>
          <p:cNvSpPr/>
          <p:nvPr/>
        </p:nvSpPr>
        <p:spPr>
          <a:xfrm>
            <a:off x="156704" y="2338606"/>
            <a:ext cx="6840760" cy="2787046"/>
          </a:xfrm>
          <a:prstGeom prst="roundRect">
            <a:avLst>
              <a:gd name="adj" fmla="val 5737"/>
            </a:avLst>
          </a:prstGeom>
          <a:solidFill>
            <a:srgbClr val="512AAD">
              <a:alpha val="14902"/>
            </a:srgbClr>
          </a:solidFill>
          <a:ln w="28575">
            <a:solidFill>
              <a:srgbClr val="512AAD"/>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Rounded Rectangle 19"/>
          <p:cNvSpPr/>
          <p:nvPr/>
        </p:nvSpPr>
        <p:spPr>
          <a:xfrm>
            <a:off x="181418" y="5156474"/>
            <a:ext cx="6840760" cy="1070564"/>
          </a:xfrm>
          <a:prstGeom prst="roundRect">
            <a:avLst>
              <a:gd name="adj" fmla="val 11035"/>
            </a:avLst>
          </a:prstGeom>
          <a:solidFill>
            <a:srgbClr val="0081B1">
              <a:alpha val="14902"/>
            </a:srgbClr>
          </a:solidFill>
          <a:ln w="28575">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TextBox 7"/>
          <p:cNvSpPr txBox="1"/>
          <p:nvPr/>
        </p:nvSpPr>
        <p:spPr>
          <a:xfrm>
            <a:off x="179512" y="1610791"/>
            <a:ext cx="6840760" cy="4770537"/>
          </a:xfrm>
          <a:prstGeom prst="rect">
            <a:avLst/>
          </a:prstGeom>
          <a:noFill/>
        </p:spPr>
        <p:txBody>
          <a:bodyPr wrap="square" rtlCol="0">
            <a:spAutoFit/>
          </a:bodyPr>
          <a:lstStyle/>
          <a:p>
            <a:pPr algn="just"/>
            <a:r>
              <a:rPr lang="en-US" sz="800" dirty="0" err="1">
                <a:solidFill>
                  <a:schemeClr val="tx1">
                    <a:lumMod val="50000"/>
                  </a:schemeClr>
                </a:solidFill>
              </a:rPr>
              <a:t>GPER</a:t>
            </a:r>
            <a:r>
              <a:rPr lang="en-US" sz="800" dirty="0">
                <a:solidFill>
                  <a:schemeClr val="tx1">
                    <a:lumMod val="50000"/>
                  </a:schemeClr>
                </a:solidFill>
              </a:rPr>
              <a:t> is an E</a:t>
            </a:r>
            <a:r>
              <a:rPr lang="en-US" sz="800" baseline="-25000" dirty="0">
                <a:solidFill>
                  <a:schemeClr val="tx1">
                    <a:lumMod val="50000"/>
                  </a:schemeClr>
                </a:solidFill>
              </a:rPr>
              <a:t>2</a:t>
            </a:r>
            <a:r>
              <a:rPr lang="en-US" sz="800" dirty="0">
                <a:solidFill>
                  <a:schemeClr val="tx1">
                    <a:lumMod val="50000"/>
                  </a:schemeClr>
                </a:solidFill>
              </a:rPr>
              <a:t> binding, G-protein coupled membrane </a:t>
            </a:r>
            <a:r>
              <a:rPr lang="en-US" sz="800" dirty="0" smtClean="0">
                <a:solidFill>
                  <a:schemeClr val="tx1">
                    <a:lumMod val="50000"/>
                  </a:schemeClr>
                </a:solidFill>
              </a:rPr>
              <a:t>receptor </a:t>
            </a:r>
            <a:r>
              <a:rPr lang="en-US" sz="800" dirty="0">
                <a:solidFill>
                  <a:schemeClr val="tx1">
                    <a:lumMod val="50000"/>
                  </a:schemeClr>
                </a:solidFill>
              </a:rPr>
              <a:t>that was reported to be overexpressed in </a:t>
            </a:r>
            <a:r>
              <a:rPr lang="en-US" sz="800" dirty="0" smtClean="0">
                <a:solidFill>
                  <a:schemeClr val="tx1">
                    <a:lumMod val="50000"/>
                  </a:schemeClr>
                </a:solidFill>
              </a:rPr>
              <a:t>breast endometrial, </a:t>
            </a:r>
            <a:r>
              <a:rPr lang="en-US" sz="800" dirty="0">
                <a:solidFill>
                  <a:schemeClr val="tx1">
                    <a:lumMod val="50000"/>
                  </a:schemeClr>
                </a:solidFill>
              </a:rPr>
              <a:t>ovarian </a:t>
            </a:r>
            <a:r>
              <a:rPr lang="en-US" sz="800" dirty="0" smtClean="0">
                <a:solidFill>
                  <a:schemeClr val="tx1">
                    <a:lumMod val="50000"/>
                  </a:schemeClr>
                </a:solidFill>
              </a:rPr>
              <a:t> </a:t>
            </a:r>
            <a:r>
              <a:rPr lang="en-US" sz="800" dirty="0">
                <a:solidFill>
                  <a:schemeClr val="tx1">
                    <a:lumMod val="50000"/>
                  </a:schemeClr>
                </a:solidFill>
              </a:rPr>
              <a:t>and thyroid </a:t>
            </a:r>
            <a:r>
              <a:rPr lang="en-US" sz="800" dirty="0" smtClean="0">
                <a:solidFill>
                  <a:schemeClr val="tx1">
                    <a:lumMod val="50000"/>
                  </a:schemeClr>
                </a:solidFill>
              </a:rPr>
              <a:t>cancers. </a:t>
            </a:r>
            <a:r>
              <a:rPr lang="en-US" sz="800" dirty="0">
                <a:solidFill>
                  <a:schemeClr val="tx1">
                    <a:lumMod val="50000"/>
                  </a:schemeClr>
                </a:solidFill>
              </a:rPr>
              <a:t>The results presented here extend these observations to show that different types of lung cancers including adenocarcinomas, squamous cell carcinoma and large cell carcinomas express higher </a:t>
            </a:r>
            <a:r>
              <a:rPr lang="en-US" sz="800" dirty="0" err="1">
                <a:solidFill>
                  <a:schemeClr val="tx1">
                    <a:lumMod val="50000"/>
                  </a:schemeClr>
                </a:solidFill>
              </a:rPr>
              <a:t>GPER</a:t>
            </a:r>
            <a:r>
              <a:rPr lang="en-US" sz="800" dirty="0">
                <a:solidFill>
                  <a:schemeClr val="tx1">
                    <a:lumMod val="50000"/>
                  </a:schemeClr>
                </a:solidFill>
              </a:rPr>
              <a:t> than normal lung tissue.  </a:t>
            </a:r>
            <a:r>
              <a:rPr lang="en-US" sz="800" dirty="0" smtClean="0">
                <a:solidFill>
                  <a:schemeClr val="tx1">
                    <a:lumMod val="50000"/>
                  </a:schemeClr>
                </a:solidFill>
              </a:rPr>
              <a:t>Here</a:t>
            </a:r>
            <a:r>
              <a:rPr lang="en-US" sz="800" dirty="0">
                <a:solidFill>
                  <a:schemeClr val="tx1">
                    <a:lumMod val="50000"/>
                  </a:schemeClr>
                </a:solidFill>
              </a:rPr>
              <a:t>, we demonstrate for the first time that </a:t>
            </a:r>
            <a:r>
              <a:rPr lang="en-US" sz="800" dirty="0" err="1">
                <a:solidFill>
                  <a:schemeClr val="tx1">
                    <a:lumMod val="50000"/>
                  </a:schemeClr>
                </a:solidFill>
              </a:rPr>
              <a:t>GPER</a:t>
            </a:r>
            <a:r>
              <a:rPr lang="en-US" sz="800" dirty="0">
                <a:solidFill>
                  <a:schemeClr val="tx1">
                    <a:lumMod val="50000"/>
                  </a:schemeClr>
                </a:solidFill>
              </a:rPr>
              <a:t> is overexpressed in lung tumors and lung adenocarcinoma cell lines relative to normal lung and immortalized normal lung cell lines, although the expression of </a:t>
            </a:r>
            <a:r>
              <a:rPr lang="en-US" sz="800" dirty="0" err="1">
                <a:solidFill>
                  <a:schemeClr val="tx1">
                    <a:lumMod val="50000"/>
                  </a:schemeClr>
                </a:solidFill>
              </a:rPr>
              <a:t>GPER</a:t>
            </a:r>
            <a:r>
              <a:rPr lang="en-US" sz="800" dirty="0">
                <a:solidFill>
                  <a:schemeClr val="tx1">
                    <a:lumMod val="50000"/>
                  </a:schemeClr>
                </a:solidFill>
              </a:rPr>
              <a:t> transcript in HPL1D cells is higher than </a:t>
            </a:r>
            <a:r>
              <a:rPr lang="en-US" sz="800" dirty="0" err="1">
                <a:solidFill>
                  <a:schemeClr val="tx1">
                    <a:lumMod val="50000"/>
                  </a:schemeClr>
                </a:solidFill>
              </a:rPr>
              <a:t>HBECs</a:t>
            </a:r>
            <a:r>
              <a:rPr lang="en-US" sz="800" dirty="0">
                <a:solidFill>
                  <a:schemeClr val="tx1">
                    <a:lumMod val="50000"/>
                  </a:schemeClr>
                </a:solidFill>
              </a:rPr>
              <a:t>. </a:t>
            </a:r>
            <a:endParaRPr lang="en-US" sz="800" dirty="0" smtClean="0">
              <a:solidFill>
                <a:schemeClr val="tx1">
                  <a:lumMod val="50000"/>
                </a:schemeClr>
              </a:solidFill>
            </a:endParaRPr>
          </a:p>
          <a:p>
            <a:pPr algn="just"/>
            <a:endParaRPr lang="en-US" sz="800" dirty="0">
              <a:solidFill>
                <a:schemeClr val="tx1">
                  <a:lumMod val="50000"/>
                </a:schemeClr>
              </a:solidFill>
            </a:endParaRPr>
          </a:p>
          <a:p>
            <a:pPr algn="just"/>
            <a:r>
              <a:rPr lang="en-US" sz="800" dirty="0" err="1" smtClean="0">
                <a:solidFill>
                  <a:schemeClr val="tx1">
                    <a:lumMod val="50000"/>
                  </a:schemeClr>
                </a:solidFill>
              </a:rPr>
              <a:t>GPER</a:t>
            </a:r>
            <a:r>
              <a:rPr lang="en-US" sz="800" dirty="0" smtClean="0">
                <a:solidFill>
                  <a:schemeClr val="tx1">
                    <a:lumMod val="50000"/>
                  </a:schemeClr>
                </a:solidFill>
              </a:rPr>
              <a:t> </a:t>
            </a:r>
            <a:r>
              <a:rPr lang="en-US" sz="800" dirty="0">
                <a:solidFill>
                  <a:schemeClr val="tx1">
                    <a:lumMod val="50000"/>
                  </a:schemeClr>
                </a:solidFill>
              </a:rPr>
              <a:t>has been postulated to be involved in E</a:t>
            </a:r>
            <a:r>
              <a:rPr lang="en-US" sz="800" baseline="-25000" dirty="0">
                <a:solidFill>
                  <a:schemeClr val="tx1">
                    <a:lumMod val="50000"/>
                  </a:schemeClr>
                </a:solidFill>
              </a:rPr>
              <a:t>2</a:t>
            </a:r>
            <a:r>
              <a:rPr lang="en-US" sz="800" dirty="0">
                <a:solidFill>
                  <a:schemeClr val="tx1">
                    <a:lumMod val="50000"/>
                  </a:schemeClr>
                </a:solidFill>
              </a:rPr>
              <a:t>-activation of </a:t>
            </a:r>
            <a:r>
              <a:rPr lang="en-US" sz="800" dirty="0" smtClean="0">
                <a:solidFill>
                  <a:schemeClr val="tx1">
                    <a:lumMod val="50000"/>
                  </a:schemeClr>
                </a:solidFill>
              </a:rPr>
              <a:t>EGFR. </a:t>
            </a:r>
            <a:r>
              <a:rPr lang="en-US" sz="800" dirty="0" err="1">
                <a:solidFill>
                  <a:schemeClr val="tx1">
                    <a:lumMod val="50000"/>
                  </a:schemeClr>
                </a:solidFill>
              </a:rPr>
              <a:t>Filardo’s</a:t>
            </a:r>
            <a:r>
              <a:rPr lang="en-US" sz="800" dirty="0">
                <a:solidFill>
                  <a:schemeClr val="tx1">
                    <a:lumMod val="50000"/>
                  </a:schemeClr>
                </a:solidFill>
              </a:rPr>
              <a:t> group showed a link between </a:t>
            </a:r>
            <a:r>
              <a:rPr lang="en-US" sz="800" dirty="0" err="1">
                <a:solidFill>
                  <a:schemeClr val="tx1">
                    <a:lumMod val="50000"/>
                  </a:schemeClr>
                </a:solidFill>
              </a:rPr>
              <a:t>GPER</a:t>
            </a:r>
            <a:r>
              <a:rPr lang="en-US" sz="800" dirty="0">
                <a:solidFill>
                  <a:schemeClr val="tx1">
                    <a:lumMod val="50000"/>
                  </a:schemeClr>
                </a:solidFill>
              </a:rPr>
              <a:t> expression and tumor progression and increased tumor size in breast cancer </a:t>
            </a:r>
            <a:r>
              <a:rPr lang="en-US" sz="800" dirty="0" smtClean="0">
                <a:solidFill>
                  <a:schemeClr val="tx1">
                    <a:lumMod val="50000"/>
                  </a:schemeClr>
                </a:solidFill>
              </a:rPr>
              <a:t>patients. </a:t>
            </a:r>
            <a:r>
              <a:rPr lang="en-US" sz="800" dirty="0">
                <a:solidFill>
                  <a:schemeClr val="tx1">
                    <a:lumMod val="50000"/>
                  </a:schemeClr>
                </a:solidFill>
              </a:rPr>
              <a:t>Recently, </a:t>
            </a:r>
            <a:r>
              <a:rPr lang="en-US" sz="800" dirty="0" err="1">
                <a:solidFill>
                  <a:schemeClr val="tx1">
                    <a:lumMod val="50000"/>
                  </a:schemeClr>
                </a:solidFill>
              </a:rPr>
              <a:t>GPER</a:t>
            </a:r>
            <a:r>
              <a:rPr lang="en-US" sz="800" dirty="0">
                <a:solidFill>
                  <a:schemeClr val="tx1">
                    <a:lumMod val="50000"/>
                  </a:schemeClr>
                </a:solidFill>
              </a:rPr>
              <a:t> overexpression was reported to be independent of ERα expression in breast cancer patient samples, indicating the importance of </a:t>
            </a:r>
            <a:r>
              <a:rPr lang="en-US" sz="800" dirty="0" err="1">
                <a:solidFill>
                  <a:schemeClr val="tx1">
                    <a:lumMod val="50000"/>
                  </a:schemeClr>
                </a:solidFill>
              </a:rPr>
              <a:t>GPER</a:t>
            </a:r>
            <a:r>
              <a:rPr lang="en-US" sz="800" dirty="0">
                <a:solidFill>
                  <a:schemeClr val="tx1">
                    <a:lumMod val="50000"/>
                  </a:schemeClr>
                </a:solidFill>
              </a:rPr>
              <a:t> in ERα negative </a:t>
            </a:r>
            <a:r>
              <a:rPr lang="en-US" sz="800" dirty="0" smtClean="0">
                <a:solidFill>
                  <a:schemeClr val="tx1">
                    <a:lumMod val="50000"/>
                  </a:schemeClr>
                </a:solidFill>
              </a:rPr>
              <a:t>tumors. </a:t>
            </a:r>
            <a:r>
              <a:rPr lang="en-US" sz="800" dirty="0" err="1">
                <a:solidFill>
                  <a:schemeClr val="tx1">
                    <a:lumMod val="50000"/>
                  </a:schemeClr>
                </a:solidFill>
              </a:rPr>
              <a:t>GPER</a:t>
            </a:r>
            <a:r>
              <a:rPr lang="en-US" sz="800" dirty="0">
                <a:solidFill>
                  <a:schemeClr val="tx1">
                    <a:lumMod val="50000"/>
                  </a:schemeClr>
                </a:solidFill>
              </a:rPr>
              <a:t> and EGFR expression were correlated in endometrial </a:t>
            </a:r>
            <a:r>
              <a:rPr lang="en-US" sz="800" dirty="0" smtClean="0">
                <a:solidFill>
                  <a:schemeClr val="tx1">
                    <a:lumMod val="50000"/>
                  </a:schemeClr>
                </a:solidFill>
              </a:rPr>
              <a:t>adenocarcinoma. </a:t>
            </a:r>
            <a:r>
              <a:rPr lang="en-US" sz="800" dirty="0">
                <a:solidFill>
                  <a:schemeClr val="tx1">
                    <a:lumMod val="50000"/>
                  </a:schemeClr>
                </a:solidFill>
              </a:rPr>
              <a:t>Further, overexpression of </a:t>
            </a:r>
            <a:r>
              <a:rPr lang="en-US" sz="800" dirty="0" err="1">
                <a:solidFill>
                  <a:schemeClr val="tx1">
                    <a:lumMod val="50000"/>
                  </a:schemeClr>
                </a:solidFill>
              </a:rPr>
              <a:t>GPER</a:t>
            </a:r>
            <a:r>
              <a:rPr lang="en-US" sz="800" dirty="0">
                <a:solidFill>
                  <a:schemeClr val="tx1">
                    <a:lumMod val="50000"/>
                  </a:schemeClr>
                </a:solidFill>
              </a:rPr>
              <a:t> in advanced stage endometrial adenocarcinoma correlated with poor </a:t>
            </a:r>
            <a:r>
              <a:rPr lang="en-US" sz="800" dirty="0" smtClean="0">
                <a:solidFill>
                  <a:schemeClr val="tx1">
                    <a:lumMod val="50000"/>
                  </a:schemeClr>
                </a:solidFill>
              </a:rPr>
              <a:t>survival. </a:t>
            </a:r>
            <a:r>
              <a:rPr lang="en-US" sz="800" dirty="0">
                <a:solidFill>
                  <a:schemeClr val="tx1">
                    <a:lumMod val="50000"/>
                  </a:schemeClr>
                </a:solidFill>
              </a:rPr>
              <a:t>Other studies also suggest increased </a:t>
            </a:r>
            <a:r>
              <a:rPr lang="en-US" sz="800" dirty="0" err="1">
                <a:solidFill>
                  <a:schemeClr val="tx1">
                    <a:lumMod val="50000"/>
                  </a:schemeClr>
                </a:solidFill>
              </a:rPr>
              <a:t>GPER</a:t>
            </a:r>
            <a:r>
              <a:rPr lang="en-US" sz="800" dirty="0">
                <a:solidFill>
                  <a:schemeClr val="tx1">
                    <a:lumMod val="50000"/>
                  </a:schemeClr>
                </a:solidFill>
              </a:rPr>
              <a:t> in breast, ovarian and endometrial cancers correlates with disease severity and reduced </a:t>
            </a:r>
            <a:r>
              <a:rPr lang="en-US" sz="800" dirty="0" smtClean="0">
                <a:solidFill>
                  <a:schemeClr val="tx1">
                    <a:lumMod val="50000"/>
                  </a:schemeClr>
                </a:solidFill>
              </a:rPr>
              <a:t>survival. </a:t>
            </a:r>
            <a:r>
              <a:rPr lang="en-US" sz="800" dirty="0">
                <a:solidFill>
                  <a:schemeClr val="tx1">
                    <a:lumMod val="50000"/>
                  </a:schemeClr>
                </a:solidFill>
              </a:rPr>
              <a:t>These results are in agreement with studies demonstrating association of </a:t>
            </a:r>
            <a:r>
              <a:rPr lang="en-US" sz="800" dirty="0" err="1">
                <a:solidFill>
                  <a:schemeClr val="tx1">
                    <a:lumMod val="50000"/>
                  </a:schemeClr>
                </a:solidFill>
              </a:rPr>
              <a:t>GPER</a:t>
            </a:r>
            <a:r>
              <a:rPr lang="en-US" sz="800" dirty="0">
                <a:solidFill>
                  <a:schemeClr val="tx1">
                    <a:lumMod val="50000"/>
                  </a:schemeClr>
                </a:solidFill>
              </a:rPr>
              <a:t> overexpression in other </a:t>
            </a:r>
            <a:r>
              <a:rPr lang="en-US" sz="800" dirty="0" smtClean="0">
                <a:solidFill>
                  <a:schemeClr val="tx1">
                    <a:lumMod val="50000"/>
                  </a:schemeClr>
                </a:solidFill>
              </a:rPr>
              <a:t>cancers, </a:t>
            </a:r>
            <a:r>
              <a:rPr lang="en-US" sz="800" dirty="0">
                <a:solidFill>
                  <a:schemeClr val="tx1">
                    <a:lumMod val="50000"/>
                  </a:schemeClr>
                </a:solidFill>
              </a:rPr>
              <a:t>although the scoring patterns and correlation of expression levels to disease state may vary among these studies. </a:t>
            </a:r>
            <a:endParaRPr lang="en-US" sz="800" dirty="0" smtClean="0">
              <a:solidFill>
                <a:schemeClr val="tx1">
                  <a:lumMod val="50000"/>
                </a:schemeClr>
              </a:solidFill>
            </a:endParaRPr>
          </a:p>
          <a:p>
            <a:pPr algn="just"/>
            <a:endParaRPr lang="en-US" sz="800" dirty="0">
              <a:solidFill>
                <a:schemeClr val="tx1">
                  <a:lumMod val="50000"/>
                </a:schemeClr>
              </a:solidFill>
            </a:endParaRPr>
          </a:p>
          <a:p>
            <a:pPr algn="just"/>
            <a:r>
              <a:rPr lang="en-US" sz="800" dirty="0" smtClean="0">
                <a:solidFill>
                  <a:schemeClr val="tx1">
                    <a:lumMod val="50000"/>
                  </a:schemeClr>
                </a:solidFill>
              </a:rPr>
              <a:t>A </a:t>
            </a:r>
            <a:r>
              <a:rPr lang="en-US" sz="800" dirty="0">
                <a:solidFill>
                  <a:schemeClr val="tx1">
                    <a:lumMod val="50000"/>
                  </a:schemeClr>
                </a:solidFill>
              </a:rPr>
              <a:t>limitation of our study is that the average </a:t>
            </a:r>
            <a:r>
              <a:rPr lang="en-US" sz="800" dirty="0" err="1">
                <a:solidFill>
                  <a:schemeClr val="tx1">
                    <a:lumMod val="50000"/>
                  </a:schemeClr>
                </a:solidFill>
              </a:rPr>
              <a:t>GPER</a:t>
            </a:r>
            <a:r>
              <a:rPr lang="en-US" sz="800" dirty="0">
                <a:solidFill>
                  <a:schemeClr val="tx1">
                    <a:lumMod val="50000"/>
                  </a:schemeClr>
                </a:solidFill>
              </a:rPr>
              <a:t> staining scores among different lung cancer grades (I (10 cases), II (30 cases), III (16 cases)) were not significantly different. One other limitation of the current study is that we cannot conclude at this time whether </a:t>
            </a:r>
            <a:r>
              <a:rPr lang="en-US" sz="800" dirty="0" err="1">
                <a:solidFill>
                  <a:schemeClr val="tx1">
                    <a:lumMod val="50000"/>
                  </a:schemeClr>
                </a:solidFill>
              </a:rPr>
              <a:t>GPER</a:t>
            </a:r>
            <a:r>
              <a:rPr lang="en-US" sz="800" dirty="0">
                <a:solidFill>
                  <a:schemeClr val="tx1">
                    <a:lumMod val="50000"/>
                  </a:schemeClr>
                </a:solidFill>
              </a:rPr>
              <a:t> overexpression is cause or consequence of cancer. It is also possible that overexpression of </a:t>
            </a:r>
            <a:r>
              <a:rPr lang="en-US" sz="800" dirty="0" err="1">
                <a:solidFill>
                  <a:schemeClr val="tx1">
                    <a:lumMod val="50000"/>
                  </a:schemeClr>
                </a:solidFill>
              </a:rPr>
              <a:t>GPER</a:t>
            </a:r>
            <a:r>
              <a:rPr lang="en-US" sz="800" dirty="0">
                <a:solidFill>
                  <a:schemeClr val="tx1">
                    <a:lumMod val="50000"/>
                  </a:schemeClr>
                </a:solidFill>
              </a:rPr>
              <a:t> in lung cancers may reflect a defense mechanism to counteract excessive proliferation. Indeed, a recent report by </a:t>
            </a:r>
            <a:r>
              <a:rPr lang="en-US" sz="800" dirty="0" err="1">
                <a:solidFill>
                  <a:schemeClr val="tx1">
                    <a:lumMod val="50000"/>
                  </a:schemeClr>
                </a:solidFill>
              </a:rPr>
              <a:t>Krakstad</a:t>
            </a:r>
            <a:r>
              <a:rPr lang="en-US" sz="800" dirty="0">
                <a:solidFill>
                  <a:schemeClr val="tx1">
                    <a:lumMod val="50000"/>
                  </a:schemeClr>
                </a:solidFill>
              </a:rPr>
              <a:t> </a:t>
            </a:r>
            <a:r>
              <a:rPr lang="en-US" sz="800" i="1" dirty="0">
                <a:solidFill>
                  <a:schemeClr val="tx1">
                    <a:lumMod val="50000"/>
                  </a:schemeClr>
                </a:solidFill>
              </a:rPr>
              <a:t>et al.</a:t>
            </a:r>
            <a:r>
              <a:rPr lang="en-US" sz="800" dirty="0">
                <a:solidFill>
                  <a:schemeClr val="tx1">
                    <a:lumMod val="50000"/>
                  </a:schemeClr>
                </a:solidFill>
              </a:rPr>
              <a:t> showed that loss of </a:t>
            </a:r>
            <a:r>
              <a:rPr lang="en-US" sz="800" dirty="0" err="1">
                <a:solidFill>
                  <a:schemeClr val="tx1">
                    <a:lumMod val="50000"/>
                  </a:schemeClr>
                </a:solidFill>
              </a:rPr>
              <a:t>GPER</a:t>
            </a:r>
            <a:r>
              <a:rPr lang="en-US" sz="800" dirty="0">
                <a:solidFill>
                  <a:schemeClr val="tx1">
                    <a:lumMod val="50000"/>
                  </a:schemeClr>
                </a:solidFill>
              </a:rPr>
              <a:t> in ERα-positive endometrial cancers is associated with poor </a:t>
            </a:r>
            <a:r>
              <a:rPr lang="en-US" sz="800" dirty="0" smtClean="0">
                <a:solidFill>
                  <a:schemeClr val="tx1">
                    <a:lumMod val="50000"/>
                  </a:schemeClr>
                </a:solidFill>
              </a:rPr>
              <a:t>prognosis. </a:t>
            </a:r>
            <a:r>
              <a:rPr lang="en-US" sz="800" dirty="0">
                <a:solidFill>
                  <a:schemeClr val="tx1">
                    <a:lumMod val="50000"/>
                  </a:schemeClr>
                </a:solidFill>
              </a:rPr>
              <a:t>Another study showed that the </a:t>
            </a:r>
            <a:r>
              <a:rPr lang="en-US" sz="800" dirty="0" err="1">
                <a:solidFill>
                  <a:schemeClr val="tx1">
                    <a:lumMod val="50000"/>
                  </a:schemeClr>
                </a:solidFill>
              </a:rPr>
              <a:t>GPER</a:t>
            </a:r>
            <a:r>
              <a:rPr lang="en-US" sz="800" dirty="0">
                <a:solidFill>
                  <a:schemeClr val="tx1">
                    <a:lumMod val="50000"/>
                  </a:schemeClr>
                </a:solidFill>
              </a:rPr>
              <a:t> agonist G-1 inhibited E</a:t>
            </a:r>
            <a:r>
              <a:rPr lang="en-US" sz="800" baseline="-25000" dirty="0">
                <a:solidFill>
                  <a:schemeClr val="tx1">
                    <a:lumMod val="50000"/>
                  </a:schemeClr>
                </a:solidFill>
              </a:rPr>
              <a:t>2</a:t>
            </a:r>
            <a:r>
              <a:rPr lang="en-US" sz="800" dirty="0">
                <a:solidFill>
                  <a:schemeClr val="tx1">
                    <a:lumMod val="50000"/>
                  </a:schemeClr>
                </a:solidFill>
              </a:rPr>
              <a:t>-induced uterine epithelial cell proliferation in mice by repressing MAPK activation, indicating that </a:t>
            </a:r>
            <a:r>
              <a:rPr lang="en-US" sz="800" dirty="0" err="1">
                <a:solidFill>
                  <a:schemeClr val="tx1">
                    <a:lumMod val="50000"/>
                  </a:schemeClr>
                </a:solidFill>
              </a:rPr>
              <a:t>GPER</a:t>
            </a:r>
            <a:r>
              <a:rPr lang="en-US" sz="800" dirty="0">
                <a:solidFill>
                  <a:schemeClr val="tx1">
                    <a:lumMod val="50000"/>
                  </a:schemeClr>
                </a:solidFill>
              </a:rPr>
              <a:t> effects are tissue </a:t>
            </a:r>
            <a:r>
              <a:rPr lang="en-US" sz="800" dirty="0" smtClean="0">
                <a:solidFill>
                  <a:schemeClr val="tx1">
                    <a:lumMod val="50000"/>
                  </a:schemeClr>
                </a:solidFill>
              </a:rPr>
              <a:t>specific. </a:t>
            </a:r>
            <a:r>
              <a:rPr lang="en-US" sz="800" dirty="0">
                <a:solidFill>
                  <a:schemeClr val="tx1">
                    <a:lumMod val="50000"/>
                  </a:schemeClr>
                </a:solidFill>
              </a:rPr>
              <a:t>Because our studies were performed on commercial </a:t>
            </a:r>
            <a:r>
              <a:rPr lang="en-US" sz="800" dirty="0" err="1">
                <a:solidFill>
                  <a:schemeClr val="tx1">
                    <a:lumMod val="50000"/>
                  </a:schemeClr>
                </a:solidFill>
              </a:rPr>
              <a:t>TMAs</a:t>
            </a:r>
            <a:r>
              <a:rPr lang="en-US" sz="800" dirty="0">
                <a:solidFill>
                  <a:schemeClr val="tx1">
                    <a:lumMod val="50000"/>
                  </a:schemeClr>
                </a:solidFill>
              </a:rPr>
              <a:t>, the results cannot be extrapolated to correlate </a:t>
            </a:r>
            <a:r>
              <a:rPr lang="en-US" sz="800" dirty="0" err="1">
                <a:solidFill>
                  <a:schemeClr val="tx1">
                    <a:lumMod val="50000"/>
                  </a:schemeClr>
                </a:solidFill>
              </a:rPr>
              <a:t>GPER</a:t>
            </a:r>
            <a:r>
              <a:rPr lang="en-US" sz="800" dirty="0">
                <a:solidFill>
                  <a:schemeClr val="tx1">
                    <a:lumMod val="50000"/>
                  </a:schemeClr>
                </a:solidFill>
              </a:rPr>
              <a:t> expression levels to disease outcomes. Clearly, this is a next logical step in light of the novel findings. </a:t>
            </a:r>
            <a:endParaRPr lang="en-US" sz="800" dirty="0" smtClean="0">
              <a:solidFill>
                <a:schemeClr val="tx1">
                  <a:lumMod val="50000"/>
                </a:schemeClr>
              </a:solidFill>
            </a:endParaRPr>
          </a:p>
          <a:p>
            <a:pPr algn="just"/>
            <a:endParaRPr lang="en-US" sz="800" dirty="0">
              <a:solidFill>
                <a:schemeClr val="tx1">
                  <a:lumMod val="50000"/>
                </a:schemeClr>
              </a:solidFill>
            </a:endParaRPr>
          </a:p>
          <a:p>
            <a:pPr algn="just"/>
            <a:r>
              <a:rPr lang="en-US" sz="800" dirty="0">
                <a:solidFill>
                  <a:schemeClr val="tx1">
                    <a:lumMod val="50000"/>
                  </a:schemeClr>
                </a:solidFill>
              </a:rPr>
              <a:t>We observed no differences in </a:t>
            </a:r>
            <a:r>
              <a:rPr lang="en-US" sz="800" dirty="0" err="1">
                <a:solidFill>
                  <a:schemeClr val="tx1">
                    <a:lumMod val="50000"/>
                  </a:schemeClr>
                </a:solidFill>
              </a:rPr>
              <a:t>GPER</a:t>
            </a:r>
            <a:r>
              <a:rPr lang="en-US" sz="800" dirty="0">
                <a:solidFill>
                  <a:schemeClr val="tx1">
                    <a:lumMod val="50000"/>
                  </a:schemeClr>
                </a:solidFill>
              </a:rPr>
              <a:t> expression between adenocarcinoma cell lines or tumors from male and female patients, similar to the previous findings of no difference in ERα or ERβ expression in </a:t>
            </a:r>
            <a:r>
              <a:rPr lang="en-US" sz="800" dirty="0" err="1">
                <a:solidFill>
                  <a:schemeClr val="tx1">
                    <a:lumMod val="50000"/>
                  </a:schemeClr>
                </a:solidFill>
              </a:rPr>
              <a:t>NSCLC</a:t>
            </a:r>
            <a:r>
              <a:rPr lang="en-US" sz="800" dirty="0">
                <a:solidFill>
                  <a:schemeClr val="tx1">
                    <a:lumMod val="50000"/>
                  </a:schemeClr>
                </a:solidFill>
              </a:rPr>
              <a:t> cells and tumors based on </a:t>
            </a:r>
            <a:r>
              <a:rPr lang="en-US" sz="800" dirty="0" smtClean="0">
                <a:solidFill>
                  <a:schemeClr val="tx1">
                    <a:lumMod val="50000"/>
                  </a:schemeClr>
                </a:solidFill>
              </a:rPr>
              <a:t>gender. </a:t>
            </a:r>
            <a:r>
              <a:rPr lang="en-US" sz="800" dirty="0">
                <a:solidFill>
                  <a:schemeClr val="tx1">
                    <a:lumMod val="50000"/>
                  </a:schemeClr>
                </a:solidFill>
              </a:rPr>
              <a:t>In Western blots, rather than rely on one </a:t>
            </a:r>
            <a:r>
              <a:rPr lang="en-US" sz="800" dirty="0" err="1">
                <a:solidFill>
                  <a:schemeClr val="tx1">
                    <a:lumMod val="50000"/>
                  </a:schemeClr>
                </a:solidFill>
              </a:rPr>
              <a:t>GPER</a:t>
            </a:r>
            <a:r>
              <a:rPr lang="en-US" sz="800" dirty="0">
                <a:solidFill>
                  <a:schemeClr val="tx1">
                    <a:lumMod val="50000"/>
                  </a:schemeClr>
                </a:solidFill>
              </a:rPr>
              <a:t> antibody in our study, we used 3 different commercial antibodies to determine the correlation between mRNA and protein levels. It is indeed evident from our Western blot data that </a:t>
            </a:r>
            <a:r>
              <a:rPr lang="en-US" sz="800" dirty="0" err="1">
                <a:solidFill>
                  <a:schemeClr val="tx1">
                    <a:lumMod val="50000"/>
                  </a:schemeClr>
                </a:solidFill>
              </a:rPr>
              <a:t>GPER</a:t>
            </a:r>
            <a:r>
              <a:rPr lang="en-US" sz="800" dirty="0">
                <a:solidFill>
                  <a:schemeClr val="tx1">
                    <a:lumMod val="50000"/>
                  </a:schemeClr>
                </a:solidFill>
              </a:rPr>
              <a:t> appears to have different MW forms, likely due to </a:t>
            </a:r>
            <a:r>
              <a:rPr lang="en-US" sz="800" dirty="0" smtClean="0">
                <a:solidFill>
                  <a:schemeClr val="tx1">
                    <a:lumMod val="50000"/>
                  </a:schemeClr>
                </a:solidFill>
              </a:rPr>
              <a:t>glycosylation, dimerization, </a:t>
            </a:r>
            <a:r>
              <a:rPr lang="en-US" sz="800" dirty="0">
                <a:solidFill>
                  <a:schemeClr val="tx1">
                    <a:lumMod val="50000"/>
                  </a:schemeClr>
                </a:solidFill>
              </a:rPr>
              <a:t>and interaction with other membrane </a:t>
            </a:r>
            <a:r>
              <a:rPr lang="en-US" sz="800" dirty="0" smtClean="0">
                <a:solidFill>
                  <a:schemeClr val="tx1">
                    <a:lumMod val="50000"/>
                  </a:schemeClr>
                </a:solidFill>
              </a:rPr>
              <a:t>proteins, </a:t>
            </a:r>
            <a:r>
              <a:rPr lang="en-US" sz="800" dirty="0">
                <a:solidFill>
                  <a:schemeClr val="tx1">
                    <a:lumMod val="50000"/>
                  </a:schemeClr>
                </a:solidFill>
              </a:rPr>
              <a:t>and levels in the lung adenocarcinoma cell lines. More trivial explanations for the different staining patterns of </a:t>
            </a:r>
            <a:r>
              <a:rPr lang="en-US" sz="800" dirty="0" err="1">
                <a:solidFill>
                  <a:schemeClr val="tx1">
                    <a:lumMod val="50000"/>
                  </a:schemeClr>
                </a:solidFill>
              </a:rPr>
              <a:t>GPER</a:t>
            </a:r>
            <a:r>
              <a:rPr lang="en-US" sz="800" dirty="0">
                <a:solidFill>
                  <a:schemeClr val="tx1">
                    <a:lumMod val="50000"/>
                  </a:schemeClr>
                </a:solidFill>
              </a:rPr>
              <a:t> in Western blots may be due to differential purity/affinity of the three </a:t>
            </a:r>
            <a:r>
              <a:rPr lang="en-US" sz="800" dirty="0" err="1">
                <a:solidFill>
                  <a:schemeClr val="tx1">
                    <a:lumMod val="50000"/>
                  </a:schemeClr>
                </a:solidFill>
              </a:rPr>
              <a:t>GPER</a:t>
            </a:r>
            <a:r>
              <a:rPr lang="en-US" sz="800" dirty="0">
                <a:solidFill>
                  <a:schemeClr val="tx1">
                    <a:lumMod val="50000"/>
                  </a:schemeClr>
                </a:solidFill>
              </a:rPr>
              <a:t> antibodies as well as their capacity to bind to secondary antibodies. It will be important to determine the nature of these forms by proteomic analysis and gene sequencing to evaluate their biological significance. </a:t>
            </a:r>
            <a:endParaRPr lang="en-US" sz="800" dirty="0" smtClean="0">
              <a:solidFill>
                <a:schemeClr val="tx1">
                  <a:lumMod val="50000"/>
                </a:schemeClr>
              </a:solidFill>
            </a:endParaRPr>
          </a:p>
          <a:p>
            <a:pPr algn="just"/>
            <a:endParaRPr lang="en-US" sz="800" dirty="0">
              <a:solidFill>
                <a:schemeClr val="tx1">
                  <a:lumMod val="50000"/>
                </a:schemeClr>
              </a:solidFill>
            </a:endParaRPr>
          </a:p>
          <a:p>
            <a:pPr algn="just"/>
            <a:r>
              <a:rPr lang="en-US" sz="800" dirty="0">
                <a:solidFill>
                  <a:schemeClr val="tx1">
                    <a:lumMod val="50000"/>
                  </a:schemeClr>
                </a:solidFill>
              </a:rPr>
              <a:t>Mechanism-based studies showed that </a:t>
            </a:r>
            <a:r>
              <a:rPr lang="en-US" sz="800" dirty="0" err="1">
                <a:solidFill>
                  <a:schemeClr val="tx1">
                    <a:lumMod val="50000"/>
                  </a:schemeClr>
                </a:solidFill>
              </a:rPr>
              <a:t>GPER</a:t>
            </a:r>
            <a:r>
              <a:rPr lang="en-US" sz="800" dirty="0">
                <a:solidFill>
                  <a:schemeClr val="tx1">
                    <a:lumMod val="50000"/>
                  </a:schemeClr>
                </a:solidFill>
              </a:rPr>
              <a:t> </a:t>
            </a:r>
            <a:r>
              <a:rPr lang="en-US" sz="800" dirty="0" err="1">
                <a:solidFill>
                  <a:schemeClr val="tx1">
                    <a:lumMod val="50000"/>
                  </a:schemeClr>
                </a:solidFill>
              </a:rPr>
              <a:t>transactivates</a:t>
            </a:r>
            <a:r>
              <a:rPr lang="en-US" sz="800" dirty="0">
                <a:solidFill>
                  <a:schemeClr val="tx1">
                    <a:lumMod val="50000"/>
                  </a:schemeClr>
                </a:solidFill>
              </a:rPr>
              <a:t> EGFR in breast cancer cells </a:t>
            </a:r>
            <a:r>
              <a:rPr lang="en-US" sz="800" dirty="0" smtClean="0">
                <a:solidFill>
                  <a:schemeClr val="tx1">
                    <a:lumMod val="50000"/>
                  </a:schemeClr>
                </a:solidFill>
              </a:rPr>
              <a:t> </a:t>
            </a:r>
            <a:r>
              <a:rPr lang="en-US" sz="800" dirty="0">
                <a:solidFill>
                  <a:schemeClr val="tx1">
                    <a:lumMod val="50000"/>
                  </a:schemeClr>
                </a:solidFill>
              </a:rPr>
              <a:t>as well as in thyroid, endometrial and ovarian cancer cell </a:t>
            </a:r>
            <a:r>
              <a:rPr lang="en-US" sz="800" dirty="0" smtClean="0">
                <a:solidFill>
                  <a:schemeClr val="tx1">
                    <a:lumMod val="50000"/>
                  </a:schemeClr>
                </a:solidFill>
              </a:rPr>
              <a:t>lines. </a:t>
            </a:r>
            <a:r>
              <a:rPr lang="en-US" sz="800" dirty="0">
                <a:solidFill>
                  <a:schemeClr val="tx1">
                    <a:lumMod val="50000"/>
                  </a:schemeClr>
                </a:solidFill>
              </a:rPr>
              <a:t>Inhibitors of EGFR tyrosine kinase (</a:t>
            </a:r>
            <a:r>
              <a:rPr lang="en-US" sz="800" dirty="0" err="1">
                <a:solidFill>
                  <a:schemeClr val="tx1">
                    <a:lumMod val="50000"/>
                  </a:schemeClr>
                </a:solidFill>
              </a:rPr>
              <a:t>gefitinib</a:t>
            </a:r>
            <a:r>
              <a:rPr lang="en-US" sz="800" dirty="0">
                <a:solidFill>
                  <a:schemeClr val="tx1">
                    <a:lumMod val="50000"/>
                  </a:schemeClr>
                </a:solidFill>
              </a:rPr>
              <a:t>) and ER (</a:t>
            </a:r>
            <a:r>
              <a:rPr lang="en-US" sz="800" dirty="0" err="1">
                <a:solidFill>
                  <a:schemeClr val="tx1">
                    <a:lumMod val="50000"/>
                  </a:schemeClr>
                </a:solidFill>
              </a:rPr>
              <a:t>fulvestrant</a:t>
            </a:r>
            <a:r>
              <a:rPr lang="en-US" sz="800" dirty="0">
                <a:solidFill>
                  <a:schemeClr val="tx1">
                    <a:lumMod val="50000"/>
                  </a:schemeClr>
                </a:solidFill>
              </a:rPr>
              <a:t>, </a:t>
            </a:r>
            <a:r>
              <a:rPr lang="en-US" sz="800" dirty="0" err="1">
                <a:solidFill>
                  <a:schemeClr val="tx1">
                    <a:lumMod val="50000"/>
                  </a:schemeClr>
                </a:solidFill>
              </a:rPr>
              <a:t>ICI</a:t>
            </a:r>
            <a:r>
              <a:rPr lang="en-US" sz="800" dirty="0">
                <a:solidFill>
                  <a:schemeClr val="tx1">
                    <a:lumMod val="50000"/>
                  </a:schemeClr>
                </a:solidFill>
              </a:rPr>
              <a:t> 182,780) were reported to synergize their anti-proliferative effects in </a:t>
            </a:r>
            <a:r>
              <a:rPr lang="en-US" sz="800" dirty="0" err="1">
                <a:solidFill>
                  <a:schemeClr val="tx1">
                    <a:lumMod val="50000"/>
                  </a:schemeClr>
                </a:solidFill>
              </a:rPr>
              <a:t>NSCLC</a:t>
            </a:r>
            <a:r>
              <a:rPr lang="en-US" sz="800" dirty="0">
                <a:solidFill>
                  <a:schemeClr val="tx1">
                    <a:lumMod val="50000"/>
                  </a:schemeClr>
                </a:solidFill>
              </a:rPr>
              <a:t> </a:t>
            </a:r>
            <a:r>
              <a:rPr lang="en-US" sz="800" dirty="0" smtClean="0">
                <a:solidFill>
                  <a:schemeClr val="tx1">
                    <a:lumMod val="50000"/>
                  </a:schemeClr>
                </a:solidFill>
              </a:rPr>
              <a:t>. </a:t>
            </a:r>
            <a:r>
              <a:rPr lang="en-US" sz="800" dirty="0">
                <a:solidFill>
                  <a:schemeClr val="tx1">
                    <a:lumMod val="50000"/>
                  </a:schemeClr>
                </a:solidFill>
              </a:rPr>
              <a:t>Given the importance of EGFR signaling as a therapeutic target in lung </a:t>
            </a:r>
            <a:r>
              <a:rPr lang="en-US" sz="800" dirty="0" smtClean="0">
                <a:solidFill>
                  <a:schemeClr val="tx1">
                    <a:lumMod val="50000"/>
                  </a:schemeClr>
                </a:solidFill>
              </a:rPr>
              <a:t>cancer, </a:t>
            </a:r>
            <a:r>
              <a:rPr lang="en-US" sz="800" dirty="0">
                <a:solidFill>
                  <a:schemeClr val="tx1">
                    <a:lumMod val="50000"/>
                  </a:schemeClr>
                </a:solidFill>
              </a:rPr>
              <a:t>further examination of the effect of EGF, </a:t>
            </a:r>
            <a:r>
              <a:rPr lang="en-US" sz="800" dirty="0" err="1">
                <a:solidFill>
                  <a:schemeClr val="tx1">
                    <a:lumMod val="50000"/>
                  </a:schemeClr>
                </a:solidFill>
              </a:rPr>
              <a:t>heregulin</a:t>
            </a:r>
            <a:r>
              <a:rPr lang="en-US" sz="800" dirty="0">
                <a:solidFill>
                  <a:schemeClr val="tx1">
                    <a:lumMod val="50000"/>
                  </a:schemeClr>
                </a:solidFill>
              </a:rPr>
              <a:t>, and </a:t>
            </a:r>
            <a:r>
              <a:rPr lang="en-US" sz="800" dirty="0" err="1">
                <a:solidFill>
                  <a:schemeClr val="tx1">
                    <a:lumMod val="50000"/>
                  </a:schemeClr>
                </a:solidFill>
              </a:rPr>
              <a:t>amphiregulin</a:t>
            </a:r>
            <a:r>
              <a:rPr lang="en-US" sz="800" dirty="0">
                <a:solidFill>
                  <a:schemeClr val="tx1">
                    <a:lumMod val="50000"/>
                  </a:schemeClr>
                </a:solidFill>
              </a:rPr>
              <a:t> on </a:t>
            </a:r>
            <a:r>
              <a:rPr lang="en-US" sz="800" dirty="0" err="1">
                <a:solidFill>
                  <a:schemeClr val="tx1">
                    <a:lumMod val="50000"/>
                  </a:schemeClr>
                </a:solidFill>
              </a:rPr>
              <a:t>GPER</a:t>
            </a:r>
            <a:r>
              <a:rPr lang="en-US" sz="800" dirty="0">
                <a:solidFill>
                  <a:schemeClr val="tx1">
                    <a:lumMod val="50000"/>
                  </a:schemeClr>
                </a:solidFill>
              </a:rPr>
              <a:t> expression and function in lung cancer may provide new insights into resistance to EGFR inhibitors and or how estrogens stimulate lung cancer. </a:t>
            </a:r>
            <a:endParaRPr lang="en-US" sz="800" dirty="0" smtClean="0">
              <a:solidFill>
                <a:schemeClr val="tx1">
                  <a:lumMod val="50000"/>
                </a:schemeClr>
              </a:solidFill>
            </a:endParaRPr>
          </a:p>
          <a:p>
            <a:pPr algn="just"/>
            <a:endParaRPr lang="en-US" sz="800" dirty="0">
              <a:solidFill>
                <a:schemeClr val="tx1">
                  <a:lumMod val="50000"/>
                </a:schemeClr>
              </a:solidFill>
            </a:endParaRPr>
          </a:p>
          <a:p>
            <a:pPr algn="just"/>
            <a:r>
              <a:rPr lang="en-US" sz="800" dirty="0" smtClean="0">
                <a:solidFill>
                  <a:schemeClr val="tx1">
                    <a:lumMod val="50000"/>
                  </a:schemeClr>
                </a:solidFill>
              </a:rPr>
              <a:t>In </a:t>
            </a:r>
            <a:r>
              <a:rPr lang="en-US" sz="800" dirty="0">
                <a:solidFill>
                  <a:schemeClr val="tx1">
                    <a:lumMod val="50000"/>
                  </a:schemeClr>
                </a:solidFill>
              </a:rPr>
              <a:t>conclusion, the data presented in this manuscript demonstrate that </a:t>
            </a:r>
            <a:r>
              <a:rPr lang="en-US" sz="800" dirty="0" err="1">
                <a:solidFill>
                  <a:schemeClr val="tx1">
                    <a:lumMod val="50000"/>
                  </a:schemeClr>
                </a:solidFill>
              </a:rPr>
              <a:t>GPER</a:t>
            </a:r>
            <a:r>
              <a:rPr lang="en-US" sz="800" dirty="0">
                <a:solidFill>
                  <a:schemeClr val="tx1">
                    <a:lumMod val="50000"/>
                  </a:schemeClr>
                </a:solidFill>
              </a:rPr>
              <a:t> expression is higher in lung tumors compared to normal lung tissue. While it is not yet clear that elevated </a:t>
            </a:r>
            <a:r>
              <a:rPr lang="en-US" sz="800" dirty="0" err="1">
                <a:solidFill>
                  <a:schemeClr val="tx1">
                    <a:lumMod val="50000"/>
                  </a:schemeClr>
                </a:solidFill>
              </a:rPr>
              <a:t>GPER</a:t>
            </a:r>
            <a:r>
              <a:rPr lang="en-US" sz="800" dirty="0">
                <a:solidFill>
                  <a:schemeClr val="tx1">
                    <a:lumMod val="50000"/>
                  </a:schemeClr>
                </a:solidFill>
              </a:rPr>
              <a:t> expression is a cause of or consequence from lung cancer progression. Functional analysis of the effect of </a:t>
            </a:r>
            <a:r>
              <a:rPr lang="en-US" sz="800" dirty="0" err="1">
                <a:solidFill>
                  <a:schemeClr val="tx1">
                    <a:lumMod val="50000"/>
                  </a:schemeClr>
                </a:solidFill>
              </a:rPr>
              <a:t>GPER</a:t>
            </a:r>
            <a:r>
              <a:rPr lang="en-US" sz="800" dirty="0">
                <a:solidFill>
                  <a:schemeClr val="tx1">
                    <a:lumMod val="50000"/>
                  </a:schemeClr>
                </a:solidFill>
              </a:rPr>
              <a:t> expression will facilitate further delineation of the role of </a:t>
            </a:r>
            <a:r>
              <a:rPr lang="en-US" sz="800" dirty="0" err="1">
                <a:solidFill>
                  <a:schemeClr val="tx1">
                    <a:lumMod val="50000"/>
                  </a:schemeClr>
                </a:solidFill>
              </a:rPr>
              <a:t>GPER</a:t>
            </a:r>
            <a:r>
              <a:rPr lang="en-US" sz="800" dirty="0">
                <a:solidFill>
                  <a:schemeClr val="tx1">
                    <a:lumMod val="50000"/>
                  </a:schemeClr>
                </a:solidFill>
              </a:rPr>
              <a:t> in lung cancer. </a:t>
            </a:r>
          </a:p>
          <a:p>
            <a:pPr algn="just"/>
            <a:endParaRPr lang="en-US" sz="800" dirty="0">
              <a:solidFill>
                <a:schemeClr val="tx1">
                  <a:lumMod val="50000"/>
                </a:schemeClr>
              </a:solidFill>
            </a:endParaRPr>
          </a:p>
        </p:txBody>
      </p:sp>
      <p:sp>
        <p:nvSpPr>
          <p:cNvPr id="11" name="TextBox 10"/>
          <p:cNvSpPr txBox="1"/>
          <p:nvPr/>
        </p:nvSpPr>
        <p:spPr>
          <a:xfrm>
            <a:off x="4648200" y="6504801"/>
            <a:ext cx="4343400" cy="276999"/>
          </a:xfrm>
          <a:prstGeom prst="rect">
            <a:avLst/>
          </a:prstGeom>
          <a:noFill/>
        </p:spPr>
        <p:txBody>
          <a:bodyPr wrap="square" rtlCol="0">
            <a:spAutoFit/>
          </a:bodyPr>
          <a:lstStyle/>
          <a:p>
            <a:pPr algn="r"/>
            <a:r>
              <a:rPr lang="en-US" sz="1200" dirty="0" err="1" smtClean="0"/>
              <a:t>Rao</a:t>
            </a:r>
            <a:r>
              <a:rPr lang="en-US" sz="1200" dirty="0" smtClean="0"/>
              <a:t> </a:t>
            </a:r>
            <a:r>
              <a:rPr lang="en-US" sz="1200" dirty="0" err="1" smtClean="0"/>
              <a:t>Jala</a:t>
            </a:r>
            <a:r>
              <a:rPr lang="en-US" sz="1200" dirty="0" smtClean="0"/>
              <a:t> et al. </a:t>
            </a:r>
            <a:r>
              <a:rPr lang="en-US" sz="1200" i="1" dirty="0" smtClean="0"/>
              <a:t>BMC Cancer </a:t>
            </a:r>
            <a:r>
              <a:rPr lang="en-US" sz="1200" dirty="0" smtClean="0"/>
              <a:t>2012;12:624.</a:t>
            </a:r>
            <a:endParaRPr lang="en-US" sz="1200" dirty="0"/>
          </a:p>
        </p:txBody>
      </p:sp>
      <p:sp>
        <p:nvSpPr>
          <p:cNvPr id="51" name="Title 5"/>
          <p:cNvSpPr>
            <a:spLocks noGrp="1"/>
          </p:cNvSpPr>
          <p:nvPr>
            <p:ph type="title"/>
          </p:nvPr>
        </p:nvSpPr>
        <p:spPr>
          <a:xfrm>
            <a:off x="2411760" y="274638"/>
            <a:ext cx="5867400" cy="854281"/>
          </a:xfrm>
        </p:spPr>
        <p:txBody>
          <a:bodyPr/>
          <a:lstStyle/>
          <a:p>
            <a:pPr algn="ctr"/>
            <a:r>
              <a:rPr lang="en-US" dirty="0" smtClean="0"/>
              <a:t>Discussion – </a:t>
            </a:r>
            <a:br>
              <a:rPr lang="en-US" dirty="0" smtClean="0"/>
            </a:br>
            <a:r>
              <a:rPr lang="en-US" dirty="0" smtClean="0"/>
              <a:t>flow of information</a:t>
            </a:r>
            <a:endParaRPr lang="en-US" sz="3200" i="1" dirty="0">
              <a:solidFill>
                <a:schemeClr val="bg2">
                  <a:lumMod val="75000"/>
                </a:schemeClr>
              </a:solidFill>
            </a:endParaRPr>
          </a:p>
        </p:txBody>
      </p:sp>
      <p:grpSp>
        <p:nvGrpSpPr>
          <p:cNvPr id="4" name="Group 3"/>
          <p:cNvGrpSpPr/>
          <p:nvPr/>
        </p:nvGrpSpPr>
        <p:grpSpPr>
          <a:xfrm>
            <a:off x="7081829" y="1434288"/>
            <a:ext cx="1882659" cy="779868"/>
            <a:chOff x="7081829" y="1434288"/>
            <a:chExt cx="1882659" cy="779868"/>
          </a:xfrm>
        </p:grpSpPr>
        <p:sp>
          <p:nvSpPr>
            <p:cNvPr id="35" name="Rounded Rectangle 34"/>
            <p:cNvSpPr/>
            <p:nvPr/>
          </p:nvSpPr>
          <p:spPr>
            <a:xfrm>
              <a:off x="7081829" y="1434288"/>
              <a:ext cx="1870302" cy="402572"/>
            </a:xfrm>
            <a:prstGeom prst="roundRect">
              <a:avLst/>
            </a:prstGeom>
            <a:solidFill>
              <a:schemeClr val="tx2"/>
            </a:solidFill>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Summary</a:t>
              </a:r>
              <a:endParaRPr lang="en-US" sz="2400" dirty="0"/>
            </a:p>
          </p:txBody>
        </p:sp>
        <p:sp>
          <p:nvSpPr>
            <p:cNvPr id="2" name="TextBox 1"/>
            <p:cNvSpPr txBox="1"/>
            <p:nvPr/>
          </p:nvSpPr>
          <p:spPr>
            <a:xfrm>
              <a:off x="7094186" y="1844824"/>
              <a:ext cx="1870302" cy="369332"/>
            </a:xfrm>
            <a:prstGeom prst="rect">
              <a:avLst/>
            </a:prstGeom>
            <a:noFill/>
          </p:spPr>
          <p:txBody>
            <a:bodyPr wrap="square" rtlCol="0">
              <a:spAutoFit/>
            </a:bodyPr>
            <a:lstStyle/>
            <a:p>
              <a:pPr algn="ctr"/>
              <a:r>
                <a:rPr lang="en-US" b="1" dirty="0" smtClean="0">
                  <a:solidFill>
                    <a:schemeClr val="tx2"/>
                  </a:solidFill>
                </a:rPr>
                <a:t>Key findings</a:t>
              </a:r>
            </a:p>
          </p:txBody>
        </p:sp>
      </p:grpSp>
      <p:grpSp>
        <p:nvGrpSpPr>
          <p:cNvPr id="5" name="Group 4"/>
          <p:cNvGrpSpPr/>
          <p:nvPr/>
        </p:nvGrpSpPr>
        <p:grpSpPr>
          <a:xfrm>
            <a:off x="6948264" y="2420888"/>
            <a:ext cx="2088232" cy="2169532"/>
            <a:chOff x="6948264" y="2420888"/>
            <a:chExt cx="2088232" cy="2169532"/>
          </a:xfrm>
        </p:grpSpPr>
        <p:sp>
          <p:nvSpPr>
            <p:cNvPr id="16" name="TextBox 15"/>
            <p:cNvSpPr txBox="1"/>
            <p:nvPr/>
          </p:nvSpPr>
          <p:spPr>
            <a:xfrm>
              <a:off x="6948264" y="4221088"/>
              <a:ext cx="2039032" cy="369332"/>
            </a:xfrm>
            <a:prstGeom prst="rect">
              <a:avLst/>
            </a:prstGeom>
            <a:noFill/>
          </p:spPr>
          <p:txBody>
            <a:bodyPr wrap="square" rtlCol="0">
              <a:spAutoFit/>
            </a:bodyPr>
            <a:lstStyle/>
            <a:p>
              <a:pPr algn="ctr"/>
              <a:r>
                <a:rPr lang="en-US" b="1" dirty="0" smtClean="0">
                  <a:solidFill>
                    <a:srgbClr val="512AAD"/>
                  </a:solidFill>
                </a:rPr>
                <a:t>Limitations</a:t>
              </a:r>
            </a:p>
          </p:txBody>
        </p:sp>
        <p:sp>
          <p:nvSpPr>
            <p:cNvPr id="13" name="Rounded Rectangle 12"/>
            <p:cNvSpPr/>
            <p:nvPr/>
          </p:nvSpPr>
          <p:spPr>
            <a:xfrm>
              <a:off x="7094186" y="2420888"/>
              <a:ext cx="1870301" cy="402572"/>
            </a:xfrm>
            <a:prstGeom prst="roundRect">
              <a:avLst/>
            </a:prstGeom>
            <a:solidFill>
              <a:srgbClr val="512AAD"/>
            </a:solidFill>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Relevance</a:t>
              </a:r>
              <a:endParaRPr lang="en-US" sz="2400" dirty="0"/>
            </a:p>
          </p:txBody>
        </p:sp>
        <p:sp>
          <p:nvSpPr>
            <p:cNvPr id="15" name="TextBox 14"/>
            <p:cNvSpPr txBox="1"/>
            <p:nvPr/>
          </p:nvSpPr>
          <p:spPr>
            <a:xfrm>
              <a:off x="6997464" y="2771636"/>
              <a:ext cx="2039032" cy="369332"/>
            </a:xfrm>
            <a:prstGeom prst="rect">
              <a:avLst/>
            </a:prstGeom>
            <a:noFill/>
          </p:spPr>
          <p:txBody>
            <a:bodyPr wrap="square" rtlCol="0">
              <a:spAutoFit/>
            </a:bodyPr>
            <a:lstStyle/>
            <a:p>
              <a:pPr algn="ctr"/>
              <a:r>
                <a:rPr lang="en-US" b="1" dirty="0" smtClean="0">
                  <a:solidFill>
                    <a:srgbClr val="512AAD"/>
                  </a:solidFill>
                </a:rPr>
                <a:t>Previous studies</a:t>
              </a:r>
            </a:p>
          </p:txBody>
        </p:sp>
        <p:sp>
          <p:nvSpPr>
            <p:cNvPr id="17" name="TextBox 16"/>
            <p:cNvSpPr txBox="1"/>
            <p:nvPr/>
          </p:nvSpPr>
          <p:spPr>
            <a:xfrm>
              <a:off x="6948264" y="3501008"/>
              <a:ext cx="2039032" cy="369332"/>
            </a:xfrm>
            <a:prstGeom prst="rect">
              <a:avLst/>
            </a:prstGeom>
            <a:noFill/>
          </p:spPr>
          <p:txBody>
            <a:bodyPr wrap="square" rtlCol="0">
              <a:spAutoFit/>
            </a:bodyPr>
            <a:lstStyle/>
            <a:p>
              <a:pPr algn="ctr"/>
              <a:r>
                <a:rPr lang="en-US" b="1" dirty="0" smtClean="0">
                  <a:solidFill>
                    <a:srgbClr val="512AAD"/>
                  </a:solidFill>
                </a:rPr>
                <a:t>Unexpected results</a:t>
              </a:r>
            </a:p>
          </p:txBody>
        </p:sp>
      </p:grpSp>
      <p:grpSp>
        <p:nvGrpSpPr>
          <p:cNvPr id="6" name="Group 5"/>
          <p:cNvGrpSpPr/>
          <p:nvPr/>
        </p:nvGrpSpPr>
        <p:grpSpPr>
          <a:xfrm>
            <a:off x="7009821" y="5085184"/>
            <a:ext cx="2049483" cy="1141854"/>
            <a:chOff x="7009821" y="5085184"/>
            <a:chExt cx="2049483" cy="1141854"/>
          </a:xfrm>
        </p:grpSpPr>
        <p:sp>
          <p:nvSpPr>
            <p:cNvPr id="21" name="Rounded Rectangle 20"/>
            <p:cNvSpPr/>
            <p:nvPr/>
          </p:nvSpPr>
          <p:spPr>
            <a:xfrm>
              <a:off x="7106543" y="5085184"/>
              <a:ext cx="1870302" cy="402572"/>
            </a:xfrm>
            <a:prstGeom prst="roundRect">
              <a:avLst/>
            </a:prstGeom>
            <a:solidFill>
              <a:schemeClr val="accent1"/>
            </a:solidFill>
            <a:effectLst>
              <a:outerShdw blurRad="40000" dist="23000" dir="5400000" rotWithShape="0">
                <a:srgbClr val="000000">
                  <a:alpha val="35000"/>
                </a:srgbClr>
              </a:outerShdw>
              <a:softEdge rad="63500"/>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t>Conclusions</a:t>
              </a:r>
              <a:endParaRPr lang="en-US" sz="2400" dirty="0"/>
            </a:p>
          </p:txBody>
        </p:sp>
        <p:sp>
          <p:nvSpPr>
            <p:cNvPr id="22" name="TextBox 21"/>
            <p:cNvSpPr txBox="1"/>
            <p:nvPr/>
          </p:nvSpPr>
          <p:spPr>
            <a:xfrm>
              <a:off x="7009821" y="5857706"/>
              <a:ext cx="2039032" cy="369332"/>
            </a:xfrm>
            <a:prstGeom prst="rect">
              <a:avLst/>
            </a:prstGeom>
            <a:noFill/>
          </p:spPr>
          <p:txBody>
            <a:bodyPr wrap="square" rtlCol="0">
              <a:spAutoFit/>
            </a:bodyPr>
            <a:lstStyle/>
            <a:p>
              <a:pPr algn="ctr"/>
              <a:r>
                <a:rPr lang="en-US" b="1" dirty="0" smtClean="0">
                  <a:solidFill>
                    <a:schemeClr val="accent1"/>
                  </a:solidFill>
                </a:rPr>
                <a:t>Implications</a:t>
              </a:r>
            </a:p>
          </p:txBody>
        </p:sp>
        <p:sp>
          <p:nvSpPr>
            <p:cNvPr id="23" name="TextBox 22"/>
            <p:cNvSpPr txBox="1"/>
            <p:nvPr/>
          </p:nvSpPr>
          <p:spPr>
            <a:xfrm>
              <a:off x="7020272" y="5507090"/>
              <a:ext cx="2039032" cy="369332"/>
            </a:xfrm>
            <a:prstGeom prst="rect">
              <a:avLst/>
            </a:prstGeom>
            <a:noFill/>
          </p:spPr>
          <p:txBody>
            <a:bodyPr wrap="square" rtlCol="0">
              <a:spAutoFit/>
            </a:bodyPr>
            <a:lstStyle/>
            <a:p>
              <a:pPr algn="ctr"/>
              <a:r>
                <a:rPr lang="en-US" b="1" dirty="0" smtClean="0">
                  <a:solidFill>
                    <a:schemeClr val="accent1"/>
                  </a:solidFill>
                </a:rPr>
                <a:t>Major conclusion</a:t>
              </a:r>
            </a:p>
          </p:txBody>
        </p:sp>
      </p:grpSp>
      <p:sp>
        <p:nvSpPr>
          <p:cNvPr id="24" name="Rounded Rectangle 1"/>
          <p:cNvSpPr/>
          <p:nvPr/>
        </p:nvSpPr>
        <p:spPr>
          <a:xfrm>
            <a:off x="683568" y="4016016"/>
            <a:ext cx="7848872"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dirty="0">
                <a:solidFill>
                  <a:schemeClr val="bg1"/>
                </a:solidFill>
                <a:ea typeface="Lucida Grande"/>
                <a:cs typeface="Calibri"/>
              </a:rPr>
              <a:t>Si </a:t>
            </a:r>
            <a:r>
              <a:rPr lang="en-US" sz="3200" dirty="0" err="1">
                <a:solidFill>
                  <a:schemeClr val="bg1"/>
                </a:solidFill>
                <a:ea typeface="Lucida Grande"/>
                <a:cs typeface="Calibri"/>
              </a:rPr>
              <a:t>usted</a:t>
            </a:r>
            <a:r>
              <a:rPr lang="en-US" sz="3200" dirty="0">
                <a:solidFill>
                  <a:schemeClr val="bg1"/>
                </a:solidFill>
                <a:ea typeface="Lucida Grande"/>
                <a:cs typeface="Calibri"/>
              </a:rPr>
              <a:t> no </a:t>
            </a:r>
            <a:r>
              <a:rPr lang="en-US" sz="3200" dirty="0" err="1">
                <a:solidFill>
                  <a:schemeClr val="bg1"/>
                </a:solidFill>
                <a:ea typeface="Lucida Grande"/>
                <a:cs typeface="Calibri"/>
              </a:rPr>
              <a:t>presenta</a:t>
            </a:r>
            <a:r>
              <a:rPr lang="en-US" sz="3200" dirty="0">
                <a:solidFill>
                  <a:schemeClr val="bg1"/>
                </a:solidFill>
                <a:ea typeface="Lucida Grande"/>
                <a:cs typeface="Calibri"/>
              </a:rPr>
              <a:t> las </a:t>
            </a:r>
            <a:r>
              <a:rPr lang="en-US" sz="3200" dirty="0" err="1">
                <a:solidFill>
                  <a:schemeClr val="bg1"/>
                </a:solidFill>
                <a:ea typeface="Lucida Grande"/>
                <a:cs typeface="Calibri"/>
              </a:rPr>
              <a:t>limitaciones</a:t>
            </a:r>
            <a:r>
              <a:rPr lang="en-US" sz="3200" dirty="0">
                <a:solidFill>
                  <a:schemeClr val="bg1"/>
                </a:solidFill>
                <a:ea typeface="Lucida Grande"/>
                <a:cs typeface="Calibri"/>
              </a:rPr>
              <a:t> de </a:t>
            </a:r>
            <a:r>
              <a:rPr lang="en-US" sz="3200" dirty="0" err="1">
                <a:solidFill>
                  <a:schemeClr val="bg1"/>
                </a:solidFill>
                <a:ea typeface="Lucida Grande"/>
                <a:cs typeface="Calibri"/>
              </a:rPr>
              <a:t>sus</a:t>
            </a:r>
            <a:r>
              <a:rPr lang="en-US" sz="3200" dirty="0">
                <a:solidFill>
                  <a:schemeClr val="bg1"/>
                </a:solidFill>
                <a:ea typeface="Lucida Grande"/>
                <a:cs typeface="Calibri"/>
              </a:rPr>
              <a:t> </a:t>
            </a:r>
            <a:r>
              <a:rPr lang="en-US" sz="3200" dirty="0" err="1">
                <a:solidFill>
                  <a:schemeClr val="bg1"/>
                </a:solidFill>
                <a:ea typeface="Lucida Grande"/>
                <a:cs typeface="Calibri"/>
              </a:rPr>
              <a:t>experimentos</a:t>
            </a:r>
            <a:r>
              <a:rPr lang="en-US" sz="3200" dirty="0">
                <a:solidFill>
                  <a:schemeClr val="bg1"/>
                </a:solidFill>
                <a:ea typeface="Lucida Grande"/>
                <a:cs typeface="Calibri"/>
              </a:rPr>
              <a:t>, lo </a:t>
            </a:r>
            <a:r>
              <a:rPr lang="en-US" sz="3200" dirty="0" err="1">
                <a:solidFill>
                  <a:schemeClr val="bg1"/>
                </a:solidFill>
                <a:ea typeface="Lucida Grande"/>
                <a:cs typeface="Calibri"/>
              </a:rPr>
              <a:t>harán</a:t>
            </a:r>
            <a:r>
              <a:rPr lang="en-US" sz="3200" dirty="0">
                <a:solidFill>
                  <a:schemeClr val="bg1"/>
                </a:solidFill>
                <a:ea typeface="Lucida Grande"/>
                <a:cs typeface="Calibri"/>
              </a:rPr>
              <a:t> </a:t>
            </a:r>
            <a:r>
              <a:rPr lang="en-US" sz="3200" dirty="0" err="1">
                <a:solidFill>
                  <a:schemeClr val="bg1"/>
                </a:solidFill>
                <a:ea typeface="Lucida Grande"/>
                <a:cs typeface="Calibri"/>
              </a:rPr>
              <a:t>los</a:t>
            </a:r>
            <a:r>
              <a:rPr lang="en-US" sz="3200" dirty="0">
                <a:solidFill>
                  <a:schemeClr val="bg1"/>
                </a:solidFill>
                <a:ea typeface="Lucida Grande"/>
                <a:cs typeface="Calibri"/>
              </a:rPr>
              <a:t> </a:t>
            </a:r>
            <a:r>
              <a:rPr lang="en-US" sz="3200" dirty="0" err="1">
                <a:solidFill>
                  <a:schemeClr val="bg1"/>
                </a:solidFill>
                <a:ea typeface="Lucida Grande"/>
                <a:cs typeface="Calibri"/>
              </a:rPr>
              <a:t>revisores</a:t>
            </a:r>
            <a:endParaRPr lang="en-US" sz="3200" dirty="0">
              <a:solidFill>
                <a:schemeClr val="bg1"/>
              </a:solidFill>
              <a:cs typeface="Calibri"/>
            </a:endParaRPr>
          </a:p>
        </p:txBody>
      </p:sp>
      <p:sp>
        <p:nvSpPr>
          <p:cNvPr id="25" name="Rounded Rectangle 1"/>
          <p:cNvSpPr/>
          <p:nvPr/>
        </p:nvSpPr>
        <p:spPr>
          <a:xfrm>
            <a:off x="683568" y="5517232"/>
            <a:ext cx="7848872"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dirty="0" err="1">
                <a:solidFill>
                  <a:schemeClr val="bg1"/>
                </a:solidFill>
                <a:ea typeface="Lucida Grande"/>
                <a:cs typeface="Calibri"/>
              </a:rPr>
              <a:t>Cuando</a:t>
            </a:r>
            <a:r>
              <a:rPr lang="en-US" sz="3200" dirty="0">
                <a:solidFill>
                  <a:schemeClr val="bg1"/>
                </a:solidFill>
                <a:ea typeface="Lucida Grande"/>
                <a:cs typeface="Calibri"/>
              </a:rPr>
              <a:t> </a:t>
            </a:r>
            <a:r>
              <a:rPr lang="en-US" sz="3200" dirty="0" err="1">
                <a:solidFill>
                  <a:schemeClr val="bg1"/>
                </a:solidFill>
                <a:ea typeface="Lucida Grande"/>
                <a:cs typeface="Calibri"/>
              </a:rPr>
              <a:t>sugiera</a:t>
            </a:r>
            <a:r>
              <a:rPr lang="en-US" sz="3200" dirty="0">
                <a:solidFill>
                  <a:schemeClr val="bg1"/>
                </a:solidFill>
                <a:ea typeface="Lucida Grande"/>
                <a:cs typeface="Calibri"/>
              </a:rPr>
              <a:t> </a:t>
            </a:r>
            <a:r>
              <a:rPr lang="en-US" sz="3200" dirty="0" err="1">
                <a:solidFill>
                  <a:schemeClr val="bg1"/>
                </a:solidFill>
                <a:ea typeface="Lucida Grande"/>
                <a:cs typeface="Calibri"/>
              </a:rPr>
              <a:t>trabajos</a:t>
            </a:r>
            <a:r>
              <a:rPr lang="en-US" sz="3200" dirty="0">
                <a:solidFill>
                  <a:schemeClr val="bg1"/>
                </a:solidFill>
                <a:ea typeface="Lucida Grande"/>
                <a:cs typeface="Calibri"/>
              </a:rPr>
              <a:t> </a:t>
            </a:r>
            <a:r>
              <a:rPr lang="en-US" sz="3200" dirty="0" err="1">
                <a:solidFill>
                  <a:schemeClr val="bg1"/>
                </a:solidFill>
                <a:ea typeface="Lucida Grande"/>
                <a:cs typeface="Calibri"/>
              </a:rPr>
              <a:t>en</a:t>
            </a:r>
            <a:r>
              <a:rPr lang="en-US" sz="3200" dirty="0">
                <a:solidFill>
                  <a:schemeClr val="bg1"/>
                </a:solidFill>
                <a:ea typeface="Lucida Grande"/>
                <a:cs typeface="Calibri"/>
              </a:rPr>
              <a:t> el </a:t>
            </a:r>
            <a:r>
              <a:rPr lang="en-US" sz="3200" dirty="0" err="1">
                <a:solidFill>
                  <a:schemeClr val="bg1"/>
                </a:solidFill>
                <a:ea typeface="Lucida Grande"/>
                <a:cs typeface="Calibri"/>
              </a:rPr>
              <a:t>futuro</a:t>
            </a:r>
            <a:r>
              <a:rPr lang="en-US" sz="3200" dirty="0">
                <a:solidFill>
                  <a:schemeClr val="bg1"/>
                </a:solidFill>
                <a:ea typeface="Lucida Grande"/>
                <a:cs typeface="Calibri"/>
              </a:rPr>
              <a:t>, </a:t>
            </a:r>
            <a:r>
              <a:rPr lang="en-US" sz="3200" dirty="0" err="1">
                <a:solidFill>
                  <a:schemeClr val="bg1"/>
                </a:solidFill>
                <a:ea typeface="Lucida Grande"/>
                <a:cs typeface="Calibri"/>
              </a:rPr>
              <a:t>indique</a:t>
            </a:r>
            <a:r>
              <a:rPr lang="en-US" sz="3200" dirty="0">
                <a:solidFill>
                  <a:schemeClr val="bg1"/>
                </a:solidFill>
                <a:ea typeface="Lucida Grande"/>
                <a:cs typeface="Calibri"/>
              </a:rPr>
              <a:t> </a:t>
            </a:r>
            <a:r>
              <a:rPr lang="en-US" sz="3200" dirty="0" err="1">
                <a:solidFill>
                  <a:schemeClr val="bg1"/>
                </a:solidFill>
                <a:ea typeface="Lucida Grande"/>
                <a:cs typeface="Calibri"/>
              </a:rPr>
              <a:t>por</a:t>
            </a:r>
            <a:r>
              <a:rPr lang="en-US" sz="3200" dirty="0">
                <a:solidFill>
                  <a:schemeClr val="bg1"/>
                </a:solidFill>
                <a:ea typeface="Lucida Grande"/>
                <a:cs typeface="Calibri"/>
              </a:rPr>
              <a:t> </a:t>
            </a:r>
            <a:r>
              <a:rPr lang="en-US" sz="3200" dirty="0" err="1">
                <a:solidFill>
                  <a:schemeClr val="bg1"/>
                </a:solidFill>
                <a:ea typeface="Lucida Grande"/>
                <a:cs typeface="Calibri"/>
              </a:rPr>
              <a:t>qué</a:t>
            </a:r>
            <a:r>
              <a:rPr lang="en-US" sz="3200" dirty="0">
                <a:solidFill>
                  <a:schemeClr val="bg1"/>
                </a:solidFill>
                <a:ea typeface="Lucida Grande"/>
                <a:cs typeface="Calibri"/>
              </a:rPr>
              <a:t> son </a:t>
            </a:r>
            <a:r>
              <a:rPr lang="en-US" sz="3200" dirty="0" err="1" smtClean="0">
                <a:solidFill>
                  <a:schemeClr val="bg1"/>
                </a:solidFill>
                <a:ea typeface="Lucida Grande"/>
                <a:cs typeface="Calibri"/>
              </a:rPr>
              <a:t>necesarios</a:t>
            </a:r>
            <a:endParaRPr lang="en-US" sz="3200" dirty="0">
              <a:solidFill>
                <a:schemeClr val="bg1"/>
              </a:solidFill>
              <a:cs typeface="Calibri"/>
            </a:endParaRPr>
          </a:p>
        </p:txBody>
      </p:sp>
    </p:spTree>
    <p:extLst>
      <p:ext uri="{BB962C8B-B14F-4D97-AF65-F5344CB8AC3E}">
        <p14:creationId xmlns="" xmlns:p14="http://schemas.microsoft.com/office/powerpoint/2010/main" val="417775242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fade">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grpId="0" nodeType="click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fade">
                                      <p:cBhvr>
                                        <p:cTn id="16" dur="500"/>
                                        <p:tgtEl>
                                          <p:spTgt spid="12"/>
                                        </p:tgtEl>
                                      </p:cBhvr>
                                    </p:animEffect>
                                  </p:childTnLst>
                                </p:cTn>
                              </p:par>
                            </p:childTnLst>
                          </p:cTn>
                        </p:par>
                        <p:par>
                          <p:cTn id="17" fill="hold">
                            <p:stCondLst>
                              <p:cond delay="500"/>
                            </p:stCondLst>
                            <p:childTnLst>
                              <p:par>
                                <p:cTn id="18" presetID="10" presetClass="entr" presetSubtype="0" fill="hold" nodeType="after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500"/>
                                        <p:tgtEl>
                                          <p:spTgt spid="5"/>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fade">
                                      <p:cBhvr>
                                        <p:cTn id="25" dur="500"/>
                                        <p:tgtEl>
                                          <p:spTgt spid="20"/>
                                        </p:tgtEl>
                                      </p:cBhvr>
                                    </p:animEffect>
                                  </p:childTnLst>
                                </p:cTn>
                              </p:par>
                            </p:childTnLst>
                          </p:cTn>
                        </p:par>
                        <p:par>
                          <p:cTn id="26" fill="hold">
                            <p:stCondLst>
                              <p:cond delay="500"/>
                            </p:stCondLst>
                            <p:childTnLst>
                              <p:par>
                                <p:cTn id="27" presetID="10" presetClass="entr" presetSubtype="0" fill="hold" nodeType="after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fade">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4"/>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2" grpId="0" animBg="1"/>
      <p:bldP spid="20" grpId="0" animBg="1"/>
      <p:bldP spid="24" grpId="0" animBg="1"/>
      <p:bldP spid="2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27784" y="274638"/>
            <a:ext cx="5867400" cy="854281"/>
          </a:xfrm>
        </p:spPr>
        <p:txBody>
          <a:bodyPr/>
          <a:lstStyle/>
          <a:p>
            <a:pPr algn="ctr"/>
            <a:r>
              <a:rPr lang="en-US" dirty="0" smtClean="0"/>
              <a:t>Linking your ideas</a:t>
            </a:r>
            <a:endParaRPr lang="en-US" dirty="0"/>
          </a:p>
        </p:txBody>
      </p:sp>
      <p:sp>
        <p:nvSpPr>
          <p:cNvPr id="9" name="Rectangle 8"/>
          <p:cNvSpPr/>
          <p:nvPr/>
        </p:nvSpPr>
        <p:spPr>
          <a:xfrm>
            <a:off x="533400" y="1752600"/>
            <a:ext cx="8077200" cy="4191000"/>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nvGrpSpPr>
          <p:cNvPr id="2" name="Group 6"/>
          <p:cNvGrpSpPr/>
          <p:nvPr/>
        </p:nvGrpSpPr>
        <p:grpSpPr>
          <a:xfrm>
            <a:off x="2453580" y="1933575"/>
            <a:ext cx="2381250" cy="3810000"/>
            <a:chOff x="2819400" y="1905000"/>
            <a:chExt cx="2381250" cy="3810000"/>
          </a:xfrm>
        </p:grpSpPr>
        <p:sp>
          <p:nvSpPr>
            <p:cNvPr id="5" name="Isosceles Triangle 4"/>
            <p:cNvSpPr/>
            <p:nvPr/>
          </p:nvSpPr>
          <p:spPr>
            <a:xfrm rot="10800000">
              <a:off x="2838450" y="1905000"/>
              <a:ext cx="2362200" cy="1524000"/>
            </a:xfrm>
            <a:prstGeom prst="triangle">
              <a:avLst>
                <a:gd name="adj" fmla="val 50403"/>
              </a:avLst>
            </a:prstGeom>
            <a:gradFill>
              <a:gsLst>
                <a:gs pos="0">
                  <a:schemeClr val="accent1"/>
                </a:gs>
                <a:gs pos="62000">
                  <a:schemeClr val="tx2"/>
                </a:gs>
              </a:gsLst>
              <a:lin ang="16200000" scaled="1"/>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3857625" y="3200400"/>
              <a:ext cx="304800" cy="1447800"/>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Isosceles Triangle 12"/>
            <p:cNvSpPr/>
            <p:nvPr/>
          </p:nvSpPr>
          <p:spPr>
            <a:xfrm>
              <a:off x="2819400" y="4191000"/>
              <a:ext cx="2362200" cy="1524000"/>
            </a:xfrm>
            <a:prstGeom prst="triangle">
              <a:avLst>
                <a:gd name="adj" fmla="val 50403"/>
              </a:avLst>
            </a:prstGeom>
            <a:gradFill>
              <a:gsLst>
                <a:gs pos="0">
                  <a:schemeClr val="accent1"/>
                </a:gs>
                <a:gs pos="62000">
                  <a:schemeClr val="tx2"/>
                </a:gs>
              </a:gsLst>
              <a:lin ang="16200000" scaled="1"/>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1" name="TextBox 10"/>
          <p:cNvSpPr txBox="1"/>
          <p:nvPr/>
        </p:nvSpPr>
        <p:spPr>
          <a:xfrm>
            <a:off x="5006280" y="1772816"/>
            <a:ext cx="3429000" cy="369332"/>
          </a:xfrm>
          <a:prstGeom prst="rect">
            <a:avLst/>
          </a:prstGeom>
          <a:noFill/>
        </p:spPr>
        <p:txBody>
          <a:bodyPr wrap="square" rtlCol="0">
            <a:spAutoFit/>
          </a:bodyPr>
          <a:lstStyle/>
          <a:p>
            <a:r>
              <a:rPr lang="en-US" b="1" dirty="0" smtClean="0">
                <a:solidFill>
                  <a:schemeClr val="accent1"/>
                </a:solidFill>
              </a:rPr>
              <a:t>General background</a:t>
            </a:r>
            <a:endParaRPr lang="en-US" b="1" dirty="0">
              <a:solidFill>
                <a:schemeClr val="accent1"/>
              </a:solidFill>
            </a:endParaRPr>
          </a:p>
        </p:txBody>
      </p:sp>
      <p:sp>
        <p:nvSpPr>
          <p:cNvPr id="15" name="TextBox 14"/>
          <p:cNvSpPr txBox="1"/>
          <p:nvPr/>
        </p:nvSpPr>
        <p:spPr>
          <a:xfrm>
            <a:off x="5006280" y="2987660"/>
            <a:ext cx="3429000" cy="369332"/>
          </a:xfrm>
          <a:prstGeom prst="rect">
            <a:avLst/>
          </a:prstGeom>
          <a:noFill/>
        </p:spPr>
        <p:txBody>
          <a:bodyPr wrap="square" rtlCol="0">
            <a:spAutoFit/>
          </a:bodyPr>
          <a:lstStyle/>
          <a:p>
            <a:r>
              <a:rPr lang="en-US" b="1" dirty="0" smtClean="0">
                <a:solidFill>
                  <a:schemeClr val="tx2"/>
                </a:solidFill>
              </a:rPr>
              <a:t>Objectives</a:t>
            </a:r>
            <a:endParaRPr lang="en-US" b="1" dirty="0">
              <a:solidFill>
                <a:schemeClr val="tx2"/>
              </a:solidFill>
            </a:endParaRPr>
          </a:p>
        </p:txBody>
      </p:sp>
      <p:sp>
        <p:nvSpPr>
          <p:cNvPr id="16" name="TextBox 15"/>
          <p:cNvSpPr txBox="1"/>
          <p:nvPr/>
        </p:nvSpPr>
        <p:spPr>
          <a:xfrm>
            <a:off x="5006280" y="3419708"/>
            <a:ext cx="3429000" cy="369332"/>
          </a:xfrm>
          <a:prstGeom prst="rect">
            <a:avLst/>
          </a:prstGeom>
          <a:noFill/>
        </p:spPr>
        <p:txBody>
          <a:bodyPr wrap="square" rtlCol="0">
            <a:spAutoFit/>
          </a:bodyPr>
          <a:lstStyle/>
          <a:p>
            <a:r>
              <a:rPr lang="en-US" b="1" dirty="0" smtClean="0">
                <a:solidFill>
                  <a:schemeClr val="tx2"/>
                </a:solidFill>
              </a:rPr>
              <a:t>Methodology</a:t>
            </a:r>
            <a:endParaRPr lang="en-US" b="1" dirty="0">
              <a:solidFill>
                <a:schemeClr val="tx2"/>
              </a:solidFill>
            </a:endParaRPr>
          </a:p>
        </p:txBody>
      </p:sp>
      <p:sp>
        <p:nvSpPr>
          <p:cNvPr id="17" name="TextBox 16"/>
          <p:cNvSpPr txBox="1"/>
          <p:nvPr/>
        </p:nvSpPr>
        <p:spPr>
          <a:xfrm>
            <a:off x="5006280" y="3923764"/>
            <a:ext cx="3429000" cy="369332"/>
          </a:xfrm>
          <a:prstGeom prst="rect">
            <a:avLst/>
          </a:prstGeom>
          <a:noFill/>
        </p:spPr>
        <p:txBody>
          <a:bodyPr wrap="square" rtlCol="0">
            <a:spAutoFit/>
          </a:bodyPr>
          <a:lstStyle/>
          <a:p>
            <a:r>
              <a:rPr lang="en-US" b="1" dirty="0" smtClean="0">
                <a:solidFill>
                  <a:schemeClr val="tx2"/>
                </a:solidFill>
              </a:rPr>
              <a:t>Results and figures</a:t>
            </a:r>
            <a:endParaRPr lang="en-US" b="1" dirty="0">
              <a:solidFill>
                <a:schemeClr val="tx2"/>
              </a:solidFill>
            </a:endParaRPr>
          </a:p>
        </p:txBody>
      </p:sp>
      <p:sp>
        <p:nvSpPr>
          <p:cNvPr id="18" name="TextBox 17"/>
          <p:cNvSpPr txBox="1"/>
          <p:nvPr/>
        </p:nvSpPr>
        <p:spPr>
          <a:xfrm>
            <a:off x="5006280" y="4419600"/>
            <a:ext cx="3429000" cy="369332"/>
          </a:xfrm>
          <a:prstGeom prst="rect">
            <a:avLst/>
          </a:prstGeom>
          <a:noFill/>
        </p:spPr>
        <p:txBody>
          <a:bodyPr wrap="square" rtlCol="0">
            <a:spAutoFit/>
          </a:bodyPr>
          <a:lstStyle/>
          <a:p>
            <a:r>
              <a:rPr lang="en-US" b="1" dirty="0" smtClean="0">
                <a:solidFill>
                  <a:schemeClr val="tx2"/>
                </a:solidFill>
              </a:rPr>
              <a:t>Summary of findings</a:t>
            </a:r>
            <a:endParaRPr lang="en-US" b="1" dirty="0">
              <a:solidFill>
                <a:schemeClr val="tx2"/>
              </a:solidFill>
            </a:endParaRPr>
          </a:p>
        </p:txBody>
      </p:sp>
      <p:sp>
        <p:nvSpPr>
          <p:cNvPr id="19" name="TextBox 18"/>
          <p:cNvSpPr txBox="1"/>
          <p:nvPr/>
        </p:nvSpPr>
        <p:spPr>
          <a:xfrm>
            <a:off x="5006280" y="5435932"/>
            <a:ext cx="3429000" cy="369332"/>
          </a:xfrm>
          <a:prstGeom prst="rect">
            <a:avLst/>
          </a:prstGeom>
          <a:noFill/>
        </p:spPr>
        <p:txBody>
          <a:bodyPr wrap="square" rtlCol="0">
            <a:spAutoFit/>
          </a:bodyPr>
          <a:lstStyle/>
          <a:p>
            <a:r>
              <a:rPr lang="en-US" b="1" dirty="0" smtClean="0">
                <a:solidFill>
                  <a:schemeClr val="accent1"/>
                </a:solidFill>
              </a:rPr>
              <a:t>Implications for the field</a:t>
            </a:r>
            <a:endParaRPr lang="en-US" b="1" dirty="0">
              <a:solidFill>
                <a:schemeClr val="accent1"/>
              </a:solidFill>
            </a:endParaRPr>
          </a:p>
        </p:txBody>
      </p:sp>
      <p:sp>
        <p:nvSpPr>
          <p:cNvPr id="20" name="TextBox 19"/>
          <p:cNvSpPr txBox="1"/>
          <p:nvPr/>
        </p:nvSpPr>
        <p:spPr>
          <a:xfrm>
            <a:off x="5006280" y="4931876"/>
            <a:ext cx="3429000" cy="369332"/>
          </a:xfrm>
          <a:prstGeom prst="rect">
            <a:avLst/>
          </a:prstGeom>
          <a:noFill/>
        </p:spPr>
        <p:txBody>
          <a:bodyPr wrap="square" rtlCol="0">
            <a:spAutoFit/>
          </a:bodyPr>
          <a:lstStyle/>
          <a:p>
            <a:r>
              <a:rPr lang="en-US" b="1" dirty="0" smtClean="0">
                <a:solidFill>
                  <a:srgbClr val="4C119B"/>
                </a:solidFill>
              </a:rPr>
              <a:t>Relevance of findings</a:t>
            </a:r>
            <a:endParaRPr lang="en-US" b="1" dirty="0">
              <a:solidFill>
                <a:srgbClr val="4C119B"/>
              </a:solidFill>
            </a:endParaRPr>
          </a:p>
        </p:txBody>
      </p:sp>
      <p:sp>
        <p:nvSpPr>
          <p:cNvPr id="21" name="TextBox 20"/>
          <p:cNvSpPr txBox="1"/>
          <p:nvPr/>
        </p:nvSpPr>
        <p:spPr>
          <a:xfrm>
            <a:off x="5006280" y="2555612"/>
            <a:ext cx="3429000" cy="369332"/>
          </a:xfrm>
          <a:prstGeom prst="rect">
            <a:avLst/>
          </a:prstGeom>
          <a:noFill/>
        </p:spPr>
        <p:txBody>
          <a:bodyPr wrap="square" rtlCol="0">
            <a:spAutoFit/>
          </a:bodyPr>
          <a:lstStyle/>
          <a:p>
            <a:r>
              <a:rPr lang="en-US" b="1" dirty="0" smtClean="0">
                <a:solidFill>
                  <a:srgbClr val="4C119B"/>
                </a:solidFill>
              </a:rPr>
              <a:t>Problems in the field</a:t>
            </a:r>
            <a:endParaRPr lang="en-US" b="1" dirty="0">
              <a:solidFill>
                <a:srgbClr val="4C119B"/>
              </a:solidFill>
            </a:endParaRPr>
          </a:p>
        </p:txBody>
      </p:sp>
      <p:sp>
        <p:nvSpPr>
          <p:cNvPr id="24" name="TextBox 23"/>
          <p:cNvSpPr txBox="1"/>
          <p:nvPr/>
        </p:nvSpPr>
        <p:spPr>
          <a:xfrm>
            <a:off x="1331640" y="5957082"/>
            <a:ext cx="6696744" cy="430887"/>
          </a:xfrm>
          <a:prstGeom prst="rect">
            <a:avLst/>
          </a:prstGeom>
          <a:noFill/>
        </p:spPr>
        <p:txBody>
          <a:bodyPr wrap="square" rtlCol="0">
            <a:spAutoFit/>
          </a:bodyPr>
          <a:lstStyle/>
          <a:p>
            <a:r>
              <a:rPr lang="en-US" sz="2200" b="1" i="1" dirty="0" smtClean="0">
                <a:solidFill>
                  <a:schemeClr val="accent3">
                    <a:lumMod val="75000"/>
                  </a:schemeClr>
                </a:solidFill>
              </a:rPr>
              <a:t>Logically link your ideas throughout your manuscript</a:t>
            </a:r>
            <a:endParaRPr lang="en-US" sz="2200" b="1" i="1" dirty="0">
              <a:solidFill>
                <a:schemeClr val="accent3">
                  <a:lumMod val="75000"/>
                </a:schemeClr>
              </a:solidFill>
            </a:endParaRPr>
          </a:p>
        </p:txBody>
      </p:sp>
      <p:sp>
        <p:nvSpPr>
          <p:cNvPr id="38" name="TextBox 37"/>
          <p:cNvSpPr txBox="1"/>
          <p:nvPr/>
        </p:nvSpPr>
        <p:spPr>
          <a:xfrm>
            <a:off x="4978896" y="2173801"/>
            <a:ext cx="3429000" cy="369332"/>
          </a:xfrm>
          <a:prstGeom prst="rect">
            <a:avLst/>
          </a:prstGeom>
          <a:noFill/>
        </p:spPr>
        <p:txBody>
          <a:bodyPr wrap="square" rtlCol="0">
            <a:spAutoFit/>
          </a:bodyPr>
          <a:lstStyle/>
          <a:p>
            <a:r>
              <a:rPr lang="en-US" b="1" dirty="0" smtClean="0">
                <a:solidFill>
                  <a:schemeClr val="accent1"/>
                </a:solidFill>
              </a:rPr>
              <a:t>Current state of the field</a:t>
            </a:r>
            <a:endParaRPr lang="en-US" b="1" dirty="0">
              <a:solidFill>
                <a:schemeClr val="accent1"/>
              </a:solidFill>
            </a:endParaRPr>
          </a:p>
        </p:txBody>
      </p:sp>
      <p:cxnSp>
        <p:nvCxnSpPr>
          <p:cNvPr id="40" name="Straight Arrow Connector 39"/>
          <p:cNvCxnSpPr/>
          <p:nvPr/>
        </p:nvCxnSpPr>
        <p:spPr>
          <a:xfrm>
            <a:off x="5338936" y="2078938"/>
            <a:ext cx="0" cy="190698"/>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44" name="Straight Arrow Connector 43"/>
          <p:cNvCxnSpPr/>
          <p:nvPr/>
        </p:nvCxnSpPr>
        <p:spPr>
          <a:xfrm>
            <a:off x="5338936" y="2885039"/>
            <a:ext cx="0" cy="183921"/>
          </a:xfrm>
          <a:prstGeom prst="straightConnector1">
            <a:avLst/>
          </a:prstGeom>
          <a:ln>
            <a:gradFill flip="none" rotWithShape="1">
              <a:gsLst>
                <a:gs pos="0">
                  <a:schemeClr val="tx2"/>
                </a:gs>
                <a:gs pos="100000">
                  <a:srgbClr val="512AAD"/>
                </a:gs>
              </a:gsLst>
              <a:lin ang="16200000" scaled="0"/>
              <a:tileRect/>
            </a:gradFill>
            <a:tailEnd type="arrow"/>
          </a:ln>
        </p:spPr>
        <p:style>
          <a:lnRef idx="2">
            <a:schemeClr val="accent1"/>
          </a:lnRef>
          <a:fillRef idx="0">
            <a:schemeClr val="accent1"/>
          </a:fillRef>
          <a:effectRef idx="1">
            <a:schemeClr val="accent1"/>
          </a:effectRef>
          <a:fontRef idx="minor">
            <a:schemeClr val="tx1"/>
          </a:fontRef>
        </p:style>
      </p:cxnSp>
      <p:cxnSp>
        <p:nvCxnSpPr>
          <p:cNvPr id="45" name="Straight Arrow Connector 44"/>
          <p:cNvCxnSpPr/>
          <p:nvPr/>
        </p:nvCxnSpPr>
        <p:spPr>
          <a:xfrm>
            <a:off x="5338936" y="3317087"/>
            <a:ext cx="0" cy="216024"/>
          </a:xfrm>
          <a:prstGeom prst="straightConnector1">
            <a:avLst/>
          </a:prstGeom>
          <a:ln>
            <a:solidFill>
              <a:srgbClr val="B5002F"/>
            </a:solidFill>
            <a:tailEnd type="arrow"/>
          </a:ln>
        </p:spPr>
        <p:style>
          <a:lnRef idx="2">
            <a:schemeClr val="accent1"/>
          </a:lnRef>
          <a:fillRef idx="0">
            <a:schemeClr val="accent1"/>
          </a:fillRef>
          <a:effectRef idx="1">
            <a:schemeClr val="accent1"/>
          </a:effectRef>
          <a:fontRef idx="minor">
            <a:schemeClr val="tx1"/>
          </a:fontRef>
        </p:style>
      </p:cxnSp>
      <p:cxnSp>
        <p:nvCxnSpPr>
          <p:cNvPr id="47" name="Straight Arrow Connector 46"/>
          <p:cNvCxnSpPr/>
          <p:nvPr/>
        </p:nvCxnSpPr>
        <p:spPr>
          <a:xfrm>
            <a:off x="5338936" y="3753370"/>
            <a:ext cx="0" cy="288032"/>
          </a:xfrm>
          <a:prstGeom prst="straightConnector1">
            <a:avLst/>
          </a:prstGeom>
          <a:ln>
            <a:solidFill>
              <a:srgbClr val="B5002F"/>
            </a:solidFill>
            <a:tailEnd type="arrow"/>
          </a:ln>
        </p:spPr>
        <p:style>
          <a:lnRef idx="2">
            <a:schemeClr val="accent1"/>
          </a:lnRef>
          <a:fillRef idx="0">
            <a:schemeClr val="accent1"/>
          </a:fillRef>
          <a:effectRef idx="1">
            <a:schemeClr val="accent1"/>
          </a:effectRef>
          <a:fontRef idx="minor">
            <a:schemeClr val="tx1"/>
          </a:fontRef>
        </p:style>
      </p:cxnSp>
      <p:cxnSp>
        <p:nvCxnSpPr>
          <p:cNvPr id="49" name="Straight Arrow Connector 48"/>
          <p:cNvCxnSpPr/>
          <p:nvPr/>
        </p:nvCxnSpPr>
        <p:spPr>
          <a:xfrm>
            <a:off x="5338936" y="4239025"/>
            <a:ext cx="0" cy="288032"/>
          </a:xfrm>
          <a:prstGeom prst="straightConnector1">
            <a:avLst/>
          </a:prstGeom>
          <a:ln>
            <a:solidFill>
              <a:schemeClr val="tx2"/>
            </a:solidFill>
            <a:tailEnd type="arrow"/>
          </a:ln>
        </p:spPr>
        <p:style>
          <a:lnRef idx="2">
            <a:schemeClr val="accent1"/>
          </a:lnRef>
          <a:fillRef idx="0">
            <a:schemeClr val="accent1"/>
          </a:fillRef>
          <a:effectRef idx="1">
            <a:schemeClr val="accent1"/>
          </a:effectRef>
          <a:fontRef idx="minor">
            <a:schemeClr val="tx1"/>
          </a:fontRef>
        </p:style>
      </p:cxnSp>
      <p:cxnSp>
        <p:nvCxnSpPr>
          <p:cNvPr id="50" name="Straight Arrow Connector 49"/>
          <p:cNvCxnSpPr/>
          <p:nvPr/>
        </p:nvCxnSpPr>
        <p:spPr>
          <a:xfrm>
            <a:off x="5338936" y="4765026"/>
            <a:ext cx="0" cy="216024"/>
          </a:xfrm>
          <a:prstGeom prst="straightConnector1">
            <a:avLst/>
          </a:prstGeom>
          <a:ln>
            <a:gradFill flip="none" rotWithShape="1">
              <a:gsLst>
                <a:gs pos="0">
                  <a:srgbClr val="512AAD"/>
                </a:gs>
                <a:gs pos="100000">
                  <a:schemeClr val="tx2"/>
                </a:gs>
              </a:gsLst>
              <a:lin ang="16200000" scaled="0"/>
              <a:tileRect/>
            </a:gradFill>
            <a:tailEnd type="arrow"/>
          </a:ln>
        </p:spPr>
        <p:style>
          <a:lnRef idx="2">
            <a:schemeClr val="accent1"/>
          </a:lnRef>
          <a:fillRef idx="0">
            <a:schemeClr val="accent1"/>
          </a:fillRef>
          <a:effectRef idx="1">
            <a:schemeClr val="accent1"/>
          </a:effectRef>
          <a:fontRef idx="minor">
            <a:schemeClr val="tx1"/>
          </a:fontRef>
        </p:style>
      </p:cxnSp>
      <p:cxnSp>
        <p:nvCxnSpPr>
          <p:cNvPr id="52" name="Straight Arrow Connector 51"/>
          <p:cNvCxnSpPr/>
          <p:nvPr/>
        </p:nvCxnSpPr>
        <p:spPr>
          <a:xfrm flipH="1">
            <a:off x="5338936" y="5283200"/>
            <a:ext cx="2321" cy="212324"/>
          </a:xfrm>
          <a:prstGeom prst="straightConnector1">
            <a:avLst/>
          </a:prstGeom>
          <a:ln>
            <a:gradFill flip="none" rotWithShape="1">
              <a:gsLst>
                <a:gs pos="0">
                  <a:schemeClr val="accent1"/>
                </a:gs>
                <a:gs pos="100000">
                  <a:srgbClr val="512AAD"/>
                </a:gs>
              </a:gsLst>
              <a:lin ang="16200000" scaled="0"/>
              <a:tileRect/>
            </a:gradFill>
            <a:tailEnd type="arrow"/>
          </a:ln>
        </p:spPr>
        <p:style>
          <a:lnRef idx="2">
            <a:schemeClr val="accent1"/>
          </a:lnRef>
          <a:fillRef idx="0">
            <a:schemeClr val="accent1"/>
          </a:fillRef>
          <a:effectRef idx="1">
            <a:schemeClr val="accent1"/>
          </a:effectRef>
          <a:fontRef idx="minor">
            <a:schemeClr val="tx1"/>
          </a:fontRef>
        </p:style>
      </p:cxnSp>
      <p:cxnSp>
        <p:nvCxnSpPr>
          <p:cNvPr id="58" name="Straight Arrow Connector 57"/>
          <p:cNvCxnSpPr/>
          <p:nvPr/>
        </p:nvCxnSpPr>
        <p:spPr>
          <a:xfrm>
            <a:off x="5338936" y="2492896"/>
            <a:ext cx="0" cy="190698"/>
          </a:xfrm>
          <a:prstGeom prst="straightConnector1">
            <a:avLst/>
          </a:prstGeom>
          <a:ln>
            <a:gradFill flip="none" rotWithShape="1">
              <a:gsLst>
                <a:gs pos="0">
                  <a:srgbClr val="512AAD"/>
                </a:gs>
                <a:gs pos="100000">
                  <a:schemeClr val="accent1"/>
                </a:gs>
              </a:gsLst>
              <a:lin ang="16200000" scaled="0"/>
              <a:tileRect/>
            </a:gradFill>
            <a:tailEnd type="arrow"/>
          </a:ln>
        </p:spPr>
        <p:style>
          <a:lnRef idx="2">
            <a:schemeClr val="accent1"/>
          </a:lnRef>
          <a:fillRef idx="0">
            <a:schemeClr val="accent1"/>
          </a:fillRef>
          <a:effectRef idx="1">
            <a:schemeClr val="accent1"/>
          </a:effectRef>
          <a:fontRef idx="minor">
            <a:schemeClr val="tx1"/>
          </a:fontRef>
        </p:style>
      </p:cxnSp>
      <p:sp>
        <p:nvSpPr>
          <p:cNvPr id="39" name="Arc 38"/>
          <p:cNvSpPr/>
          <p:nvPr/>
        </p:nvSpPr>
        <p:spPr>
          <a:xfrm flipH="1">
            <a:off x="4572000" y="2740278"/>
            <a:ext cx="703176" cy="451930"/>
          </a:xfrm>
          <a:prstGeom prst="arc">
            <a:avLst>
              <a:gd name="adj1" fmla="val 15092798"/>
              <a:gd name="adj2" fmla="val 6336895"/>
            </a:avLst>
          </a:prstGeom>
          <a:ln w="28575">
            <a:gradFill flip="none" rotWithShape="1">
              <a:gsLst>
                <a:gs pos="0">
                  <a:schemeClr val="tx2"/>
                </a:gs>
                <a:gs pos="100000">
                  <a:srgbClr val="512AAD"/>
                </a:gs>
              </a:gsLst>
              <a:lin ang="16200000" scaled="0"/>
              <a:tileRect/>
            </a:gradFill>
            <a:headEnd type="arrow"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 name="Left Brace 7"/>
          <p:cNvSpPr/>
          <p:nvPr/>
        </p:nvSpPr>
        <p:spPr>
          <a:xfrm>
            <a:off x="2133600" y="1974162"/>
            <a:ext cx="262830" cy="1254813"/>
          </a:xfrm>
          <a:prstGeom prst="leftBrace">
            <a:avLst/>
          </a:prstGeom>
          <a:no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1" name="Left Brace 40"/>
          <p:cNvSpPr/>
          <p:nvPr/>
        </p:nvSpPr>
        <p:spPr>
          <a:xfrm>
            <a:off x="2133600" y="4470277"/>
            <a:ext cx="262830" cy="1254813"/>
          </a:xfrm>
          <a:prstGeom prst="leftBrace">
            <a:avLst/>
          </a:prstGeom>
          <a:noFill/>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grpSp>
        <p:nvGrpSpPr>
          <p:cNvPr id="4" name="Group 11"/>
          <p:cNvGrpSpPr/>
          <p:nvPr/>
        </p:nvGrpSpPr>
        <p:grpSpPr>
          <a:xfrm>
            <a:off x="611560" y="2367574"/>
            <a:ext cx="1600200" cy="2894812"/>
            <a:chOff x="3733800" y="2396278"/>
            <a:chExt cx="1600200" cy="2894812"/>
          </a:xfrm>
        </p:grpSpPr>
        <p:sp>
          <p:nvSpPr>
            <p:cNvPr id="10" name="TextBox 9"/>
            <p:cNvSpPr txBox="1"/>
            <p:nvPr/>
          </p:nvSpPr>
          <p:spPr>
            <a:xfrm>
              <a:off x="3733800" y="2396278"/>
              <a:ext cx="1600200" cy="400110"/>
            </a:xfrm>
            <a:prstGeom prst="rect">
              <a:avLst/>
            </a:prstGeom>
            <a:noFill/>
          </p:spPr>
          <p:txBody>
            <a:bodyPr wrap="square" rtlCol="0">
              <a:spAutoFit/>
            </a:bodyPr>
            <a:lstStyle/>
            <a:p>
              <a:pPr algn="ctr"/>
              <a:r>
                <a:rPr lang="en-US" sz="2000" b="1" dirty="0" smtClean="0"/>
                <a:t>Introduction</a:t>
              </a:r>
              <a:endParaRPr lang="en-US" sz="2000" b="1" dirty="0"/>
            </a:p>
          </p:txBody>
        </p:sp>
        <p:sp>
          <p:nvSpPr>
            <p:cNvPr id="42" name="TextBox 41"/>
            <p:cNvSpPr txBox="1"/>
            <p:nvPr/>
          </p:nvSpPr>
          <p:spPr>
            <a:xfrm>
              <a:off x="3733800" y="3350392"/>
              <a:ext cx="1600200" cy="400110"/>
            </a:xfrm>
            <a:prstGeom prst="rect">
              <a:avLst/>
            </a:prstGeom>
            <a:noFill/>
          </p:spPr>
          <p:txBody>
            <a:bodyPr wrap="square" rtlCol="0">
              <a:spAutoFit/>
            </a:bodyPr>
            <a:lstStyle/>
            <a:p>
              <a:pPr algn="ctr"/>
              <a:r>
                <a:rPr lang="en-US" sz="2000" b="1" dirty="0" smtClean="0"/>
                <a:t>Methods</a:t>
              </a:r>
              <a:endParaRPr lang="en-US" sz="2000" b="1" dirty="0"/>
            </a:p>
          </p:txBody>
        </p:sp>
        <p:sp>
          <p:nvSpPr>
            <p:cNvPr id="43" name="TextBox 42"/>
            <p:cNvSpPr txBox="1"/>
            <p:nvPr/>
          </p:nvSpPr>
          <p:spPr>
            <a:xfrm>
              <a:off x="3733800" y="3890117"/>
              <a:ext cx="1600200" cy="400110"/>
            </a:xfrm>
            <a:prstGeom prst="rect">
              <a:avLst/>
            </a:prstGeom>
            <a:noFill/>
          </p:spPr>
          <p:txBody>
            <a:bodyPr wrap="square" rtlCol="0">
              <a:spAutoFit/>
            </a:bodyPr>
            <a:lstStyle/>
            <a:p>
              <a:pPr algn="ctr"/>
              <a:r>
                <a:rPr lang="en-US" sz="2000" b="1" dirty="0" smtClean="0"/>
                <a:t>Results</a:t>
              </a:r>
              <a:endParaRPr lang="en-US" sz="2000" b="1" dirty="0"/>
            </a:p>
          </p:txBody>
        </p:sp>
        <p:sp>
          <p:nvSpPr>
            <p:cNvPr id="46" name="TextBox 45"/>
            <p:cNvSpPr txBox="1"/>
            <p:nvPr/>
          </p:nvSpPr>
          <p:spPr>
            <a:xfrm>
              <a:off x="3733800" y="4890980"/>
              <a:ext cx="1600200" cy="400110"/>
            </a:xfrm>
            <a:prstGeom prst="rect">
              <a:avLst/>
            </a:prstGeom>
            <a:noFill/>
          </p:spPr>
          <p:txBody>
            <a:bodyPr wrap="square" rtlCol="0">
              <a:spAutoFit/>
            </a:bodyPr>
            <a:lstStyle/>
            <a:p>
              <a:pPr algn="ctr"/>
              <a:r>
                <a:rPr lang="en-US" sz="2000" b="1" dirty="0" smtClean="0"/>
                <a:t>Discussion</a:t>
              </a:r>
              <a:endParaRPr lang="en-US" sz="2000" b="1" dirty="0"/>
            </a:p>
          </p:txBody>
        </p:sp>
      </p:grpSp>
      <p:sp>
        <p:nvSpPr>
          <p:cNvPr id="35" name="Arc 34"/>
          <p:cNvSpPr/>
          <p:nvPr/>
        </p:nvSpPr>
        <p:spPr>
          <a:xfrm flipH="1">
            <a:off x="4355976" y="3212976"/>
            <a:ext cx="1008112" cy="936104"/>
          </a:xfrm>
          <a:prstGeom prst="arc">
            <a:avLst>
              <a:gd name="adj1" fmla="val 15092798"/>
              <a:gd name="adj2" fmla="val 6336895"/>
            </a:avLst>
          </a:prstGeom>
          <a:ln w="28575">
            <a:solidFill>
              <a:schemeClr val="tx2"/>
            </a:solidFill>
            <a:headEnd type="arrow"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6" name="Arc 35"/>
          <p:cNvSpPr/>
          <p:nvPr/>
        </p:nvSpPr>
        <p:spPr>
          <a:xfrm>
            <a:off x="6720780" y="2740278"/>
            <a:ext cx="1714500" cy="2880320"/>
          </a:xfrm>
          <a:prstGeom prst="arc">
            <a:avLst>
              <a:gd name="adj1" fmla="val 16101799"/>
              <a:gd name="adj2" fmla="val 5389425"/>
            </a:avLst>
          </a:prstGeom>
          <a:ln w="28575">
            <a:solidFill>
              <a:schemeClr val="accent1"/>
            </a:solidFill>
            <a:headEnd type="arrow" w="med" len="med"/>
            <a:tailEnd type="none" w="med" len="med"/>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7" name="Rounded Rectangle 1"/>
          <p:cNvSpPr/>
          <p:nvPr/>
        </p:nvSpPr>
        <p:spPr>
          <a:xfrm>
            <a:off x="1403648" y="1700808"/>
            <a:ext cx="6480720" cy="936104"/>
          </a:xfrm>
          <a:prstGeom prst="roundRect">
            <a:avLst/>
          </a:prstGeom>
          <a:solidFill>
            <a:srgbClr val="512A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dirty="0">
                <a:solidFill>
                  <a:schemeClr val="bg1"/>
                </a:solidFill>
                <a:ea typeface="Lucida Grande"/>
                <a:cs typeface="Calibri"/>
              </a:rPr>
              <a:t>Su </a:t>
            </a:r>
            <a:r>
              <a:rPr lang="en-US" sz="2800" dirty="0" err="1">
                <a:solidFill>
                  <a:schemeClr val="bg1"/>
                </a:solidFill>
                <a:ea typeface="Lucida Grande"/>
                <a:cs typeface="Calibri"/>
              </a:rPr>
              <a:t>manuscrito</a:t>
            </a:r>
            <a:r>
              <a:rPr lang="en-US" sz="2800" dirty="0">
                <a:solidFill>
                  <a:schemeClr val="bg1"/>
                </a:solidFill>
                <a:ea typeface="Lucida Grande"/>
                <a:cs typeface="Calibri"/>
              </a:rPr>
              <a:t> </a:t>
            </a:r>
            <a:r>
              <a:rPr lang="en-US" sz="2800" dirty="0" err="1">
                <a:solidFill>
                  <a:schemeClr val="bg1"/>
                </a:solidFill>
                <a:ea typeface="Lucida Grande"/>
                <a:cs typeface="Calibri"/>
              </a:rPr>
              <a:t>debe</a:t>
            </a:r>
            <a:r>
              <a:rPr lang="en-US" sz="2800" dirty="0">
                <a:solidFill>
                  <a:schemeClr val="bg1"/>
                </a:solidFill>
                <a:ea typeface="Lucida Grande"/>
                <a:cs typeface="Calibri"/>
              </a:rPr>
              <a:t> </a:t>
            </a:r>
            <a:r>
              <a:rPr lang="en-US" sz="2800" dirty="0" err="1">
                <a:solidFill>
                  <a:schemeClr val="bg1"/>
                </a:solidFill>
                <a:ea typeface="Lucida Grande"/>
                <a:cs typeface="Calibri"/>
              </a:rPr>
              <a:t>contar</a:t>
            </a:r>
            <a:r>
              <a:rPr lang="en-US" sz="2800" dirty="0">
                <a:solidFill>
                  <a:schemeClr val="bg1"/>
                </a:solidFill>
                <a:ea typeface="Lucida Grande"/>
                <a:cs typeface="Calibri"/>
              </a:rPr>
              <a:t> </a:t>
            </a:r>
            <a:r>
              <a:rPr lang="en-US" sz="2800" dirty="0" err="1">
                <a:solidFill>
                  <a:schemeClr val="bg1"/>
                </a:solidFill>
                <a:ea typeface="Lucida Grande"/>
                <a:cs typeface="Calibri"/>
              </a:rPr>
              <a:t>una</a:t>
            </a:r>
            <a:r>
              <a:rPr lang="en-US" sz="2800" dirty="0">
                <a:solidFill>
                  <a:schemeClr val="bg1"/>
                </a:solidFill>
                <a:ea typeface="Lucida Grande"/>
                <a:cs typeface="Calibri"/>
              </a:rPr>
              <a:t> </a:t>
            </a:r>
            <a:r>
              <a:rPr lang="en-US" sz="2800" dirty="0" err="1">
                <a:solidFill>
                  <a:schemeClr val="bg1"/>
                </a:solidFill>
                <a:ea typeface="Lucida Grande"/>
                <a:cs typeface="Calibri"/>
              </a:rPr>
              <a:t>historia</a:t>
            </a:r>
            <a:r>
              <a:rPr lang="en-US" sz="2800" dirty="0">
                <a:solidFill>
                  <a:schemeClr val="bg1"/>
                </a:solidFill>
                <a:ea typeface="Lucida Grande"/>
                <a:cs typeface="Calibri"/>
              </a:rPr>
              <a:t> </a:t>
            </a:r>
            <a:r>
              <a:rPr lang="en-US" sz="2800" dirty="0" err="1">
                <a:solidFill>
                  <a:schemeClr val="bg1"/>
                </a:solidFill>
                <a:ea typeface="Lucida Grande"/>
                <a:cs typeface="Calibri"/>
              </a:rPr>
              <a:t>sobre</a:t>
            </a:r>
            <a:r>
              <a:rPr lang="en-US" sz="2800" dirty="0">
                <a:solidFill>
                  <a:schemeClr val="bg1"/>
                </a:solidFill>
                <a:ea typeface="Lucida Grande"/>
                <a:cs typeface="Calibri"/>
              </a:rPr>
              <a:t> </a:t>
            </a:r>
            <a:r>
              <a:rPr lang="en-US" sz="2800" dirty="0" err="1">
                <a:solidFill>
                  <a:schemeClr val="bg1"/>
                </a:solidFill>
                <a:ea typeface="Lucida Grande"/>
                <a:cs typeface="Calibri"/>
              </a:rPr>
              <a:t>sus</a:t>
            </a:r>
            <a:r>
              <a:rPr lang="en-US" sz="2800" dirty="0">
                <a:solidFill>
                  <a:schemeClr val="bg1"/>
                </a:solidFill>
                <a:ea typeface="Lucida Grande"/>
                <a:cs typeface="Calibri"/>
              </a:rPr>
              <a:t> </a:t>
            </a:r>
            <a:r>
              <a:rPr lang="en-US" sz="2800" dirty="0" err="1">
                <a:solidFill>
                  <a:schemeClr val="bg1"/>
                </a:solidFill>
                <a:ea typeface="Lucida Grande"/>
                <a:cs typeface="Calibri"/>
              </a:rPr>
              <a:t>resultados</a:t>
            </a:r>
            <a:endParaRPr lang="en-US" sz="2800" dirty="0">
              <a:solidFill>
                <a:schemeClr val="bg1"/>
              </a:solidFill>
              <a:cs typeface="Calibri"/>
            </a:endParaRPr>
          </a:p>
        </p:txBody>
      </p:sp>
    </p:spTree>
    <p:extLst>
      <p:ext uri="{BB962C8B-B14F-4D97-AF65-F5344CB8AC3E}">
        <p14:creationId xmlns="" xmlns:p14="http://schemas.microsoft.com/office/powerpoint/2010/main" val="300280687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animEffect transition="in" filter="wipe(down)">
                                      <p:cBhvr>
                                        <p:cTn id="7" dur="500"/>
                                        <p:tgtEl>
                                          <p:spTgt spid="3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wipe(down)">
                                      <p:cBhvr>
                                        <p:cTn id="12" dur="500"/>
                                        <p:tgtEl>
                                          <p:spTgt spid="3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6"/>
                                        </p:tgtEl>
                                        <p:attrNameLst>
                                          <p:attrName>style.visibility</p:attrName>
                                        </p:attrNameLst>
                                      </p:cBhvr>
                                      <p:to>
                                        <p:strVal val="visible"/>
                                      </p:to>
                                    </p:set>
                                    <p:animEffect transition="in" filter="wipe(down)">
                                      <p:cBhvr>
                                        <p:cTn id="17" dur="500"/>
                                        <p:tgtEl>
                                          <p:spTgt spid="3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fade">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p:bldP spid="39" grpId="0" animBg="1"/>
      <p:bldP spid="35" grpId="0" animBg="1"/>
      <p:bldP spid="36" grpId="0" animBg="1"/>
      <p:bldP spid="3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627784" y="274638"/>
            <a:ext cx="5867400" cy="854281"/>
          </a:xfrm>
        </p:spPr>
        <p:txBody>
          <a:bodyPr/>
          <a:lstStyle/>
          <a:p>
            <a:pPr algn="ctr"/>
            <a:r>
              <a:rPr lang="en-US" dirty="0" smtClean="0"/>
              <a:t>Linking your ideas</a:t>
            </a:r>
            <a:endParaRPr lang="en-US" dirty="0"/>
          </a:p>
        </p:txBody>
      </p:sp>
      <p:sp>
        <p:nvSpPr>
          <p:cNvPr id="9" name="Rectangle 8"/>
          <p:cNvSpPr/>
          <p:nvPr/>
        </p:nvSpPr>
        <p:spPr>
          <a:xfrm>
            <a:off x="251520" y="1556792"/>
            <a:ext cx="8568952" cy="4752528"/>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6" name="Rounded Rectangle 35"/>
          <p:cNvSpPr/>
          <p:nvPr/>
        </p:nvSpPr>
        <p:spPr>
          <a:xfrm>
            <a:off x="315527" y="2155683"/>
            <a:ext cx="6624735" cy="841269"/>
          </a:xfrm>
          <a:prstGeom prst="roundRect">
            <a:avLst/>
          </a:prstGeom>
          <a:solidFill>
            <a:schemeClr val="accent1"/>
          </a:solidFill>
          <a:ln w="28575" cmpd="sng">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bg1"/>
                </a:solidFill>
              </a:rPr>
              <a:t>New ways to treat or prevent lung cancer</a:t>
            </a:r>
          </a:p>
          <a:p>
            <a:pPr algn="ctr"/>
            <a:r>
              <a:rPr lang="en-US" sz="2400" b="1" dirty="0" smtClean="0">
                <a:solidFill>
                  <a:schemeClr val="bg1"/>
                </a:solidFill>
              </a:rPr>
              <a:t> are therefore needed.</a:t>
            </a:r>
            <a:endParaRPr lang="en-US" sz="2400" b="1" dirty="0">
              <a:solidFill>
                <a:schemeClr val="bg1"/>
              </a:solidFill>
            </a:endParaRPr>
          </a:p>
        </p:txBody>
      </p:sp>
      <p:sp>
        <p:nvSpPr>
          <p:cNvPr id="37" name="Rounded Rectangle 36"/>
          <p:cNvSpPr/>
          <p:nvPr/>
        </p:nvSpPr>
        <p:spPr>
          <a:xfrm>
            <a:off x="315527" y="3140968"/>
            <a:ext cx="6624736" cy="936104"/>
          </a:xfrm>
          <a:prstGeom prst="roundRect">
            <a:avLst/>
          </a:prstGeom>
          <a:solidFill>
            <a:schemeClr val="tx2"/>
          </a:solidFill>
          <a:ln w="28575" cmpd="sng">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bg1"/>
                </a:solidFill>
              </a:rPr>
              <a:t>This study explored the hypothesis that inhibition of TNKS…would inhibit lung cancer growth…</a:t>
            </a:r>
            <a:endParaRPr lang="en-US" sz="2400" b="1" dirty="0">
              <a:solidFill>
                <a:schemeClr val="bg1"/>
              </a:solidFill>
            </a:endParaRPr>
          </a:p>
        </p:txBody>
      </p:sp>
      <p:sp>
        <p:nvSpPr>
          <p:cNvPr id="48" name="Rounded Rectangle 47"/>
          <p:cNvSpPr/>
          <p:nvPr/>
        </p:nvSpPr>
        <p:spPr>
          <a:xfrm>
            <a:off x="315528" y="5085184"/>
            <a:ext cx="6624734" cy="936104"/>
          </a:xfrm>
          <a:prstGeom prst="roundRect">
            <a:avLst/>
          </a:prstGeom>
          <a:solidFill>
            <a:schemeClr val="accent3">
              <a:lumMod val="75000"/>
            </a:schemeClr>
          </a:solidFill>
          <a:ln w="28575" cmpd="sng">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a:t>Pharmacological or genetic inhibition of TNKS1 and </a:t>
            </a:r>
            <a:r>
              <a:rPr lang="en-US" sz="2400" b="1" dirty="0" smtClean="0"/>
              <a:t>TNKS2…reduces </a:t>
            </a:r>
            <a:r>
              <a:rPr lang="en-US" sz="2400" b="1" dirty="0"/>
              <a:t>lung cancer </a:t>
            </a:r>
            <a:r>
              <a:rPr lang="en-US" sz="2400" b="1" dirty="0" smtClean="0"/>
              <a:t>proliferation... </a:t>
            </a:r>
            <a:endParaRPr lang="en-US" sz="2400" b="1" dirty="0">
              <a:solidFill>
                <a:schemeClr val="bg1"/>
              </a:solidFill>
            </a:endParaRPr>
          </a:p>
        </p:txBody>
      </p:sp>
      <p:sp>
        <p:nvSpPr>
          <p:cNvPr id="51" name="Rounded Rectangle 50"/>
          <p:cNvSpPr/>
          <p:nvPr/>
        </p:nvSpPr>
        <p:spPr>
          <a:xfrm>
            <a:off x="7031320" y="2288285"/>
            <a:ext cx="1728192" cy="576064"/>
          </a:xfrm>
          <a:prstGeom prst="roundRect">
            <a:avLst/>
          </a:prstGeom>
          <a:solidFill>
            <a:schemeClr val="bg2"/>
          </a:solidFill>
          <a:ln w="19050" cmpd="sng">
            <a:solidFill>
              <a:schemeClr val="accent1"/>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accent1"/>
                </a:solidFill>
              </a:rPr>
              <a:t>Problem</a:t>
            </a:r>
            <a:endParaRPr lang="en-US" sz="2400" b="1" dirty="0">
              <a:solidFill>
                <a:schemeClr val="accent1"/>
              </a:solidFill>
            </a:endParaRPr>
          </a:p>
        </p:txBody>
      </p:sp>
      <p:sp>
        <p:nvSpPr>
          <p:cNvPr id="53" name="Rounded Rectangle 52"/>
          <p:cNvSpPr/>
          <p:nvPr/>
        </p:nvSpPr>
        <p:spPr>
          <a:xfrm>
            <a:off x="7031320" y="3356992"/>
            <a:ext cx="1728192" cy="576064"/>
          </a:xfrm>
          <a:prstGeom prst="roundRect">
            <a:avLst/>
          </a:prstGeom>
          <a:solidFill>
            <a:schemeClr val="bg2"/>
          </a:solidFill>
          <a:ln w="19050" cmpd="sng">
            <a:solidFill>
              <a:schemeClr val="tx2"/>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tx2"/>
                </a:solidFill>
              </a:rPr>
              <a:t>Objectives</a:t>
            </a:r>
            <a:endParaRPr lang="en-US" sz="2400" b="1" dirty="0">
              <a:solidFill>
                <a:schemeClr val="tx2"/>
              </a:solidFill>
            </a:endParaRPr>
          </a:p>
        </p:txBody>
      </p:sp>
      <p:sp>
        <p:nvSpPr>
          <p:cNvPr id="54" name="Rounded Rectangle 53"/>
          <p:cNvSpPr/>
          <p:nvPr/>
        </p:nvSpPr>
        <p:spPr>
          <a:xfrm>
            <a:off x="7031320" y="5301208"/>
            <a:ext cx="1728192" cy="576064"/>
          </a:xfrm>
          <a:prstGeom prst="roundRect">
            <a:avLst/>
          </a:prstGeom>
          <a:solidFill>
            <a:schemeClr val="bg2"/>
          </a:solidFill>
          <a:ln w="19050" cmpd="sng">
            <a:solidFill>
              <a:schemeClr val="accent3">
                <a:lumMod val="75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solidFill>
                  <a:schemeClr val="accent3">
                    <a:lumMod val="75000"/>
                  </a:schemeClr>
                </a:solidFill>
              </a:rPr>
              <a:t>Conclusion</a:t>
            </a:r>
            <a:endParaRPr lang="en-US" sz="2400" b="1" dirty="0">
              <a:solidFill>
                <a:schemeClr val="accent3">
                  <a:lumMod val="75000"/>
                </a:schemeClr>
              </a:solidFill>
            </a:endParaRPr>
          </a:p>
        </p:txBody>
      </p:sp>
      <p:sp>
        <p:nvSpPr>
          <p:cNvPr id="2" name="TextBox 1"/>
          <p:cNvSpPr txBox="1"/>
          <p:nvPr/>
        </p:nvSpPr>
        <p:spPr>
          <a:xfrm>
            <a:off x="459543" y="4344843"/>
            <a:ext cx="6480719" cy="584775"/>
          </a:xfrm>
          <a:prstGeom prst="rect">
            <a:avLst/>
          </a:prstGeom>
          <a:noFill/>
        </p:spPr>
        <p:txBody>
          <a:bodyPr wrap="square" rtlCol="0">
            <a:spAutoFit/>
          </a:bodyPr>
          <a:lstStyle/>
          <a:p>
            <a:pPr algn="ctr"/>
            <a:r>
              <a:rPr lang="en-US" sz="3200" b="1" i="1" dirty="0" smtClean="0"/>
              <a:t>Discussion</a:t>
            </a:r>
            <a:endParaRPr lang="en-US" sz="3200" b="1" i="1" dirty="0"/>
          </a:p>
        </p:txBody>
      </p:sp>
      <p:sp>
        <p:nvSpPr>
          <p:cNvPr id="55" name="TextBox 54"/>
          <p:cNvSpPr txBox="1"/>
          <p:nvPr/>
        </p:nvSpPr>
        <p:spPr>
          <a:xfrm>
            <a:off x="459543" y="1570908"/>
            <a:ext cx="6480718" cy="584775"/>
          </a:xfrm>
          <a:prstGeom prst="rect">
            <a:avLst/>
          </a:prstGeom>
          <a:noFill/>
        </p:spPr>
        <p:txBody>
          <a:bodyPr wrap="square" rtlCol="0">
            <a:spAutoFit/>
          </a:bodyPr>
          <a:lstStyle/>
          <a:p>
            <a:pPr algn="ctr"/>
            <a:r>
              <a:rPr lang="en-US" sz="3200" b="1" i="1" dirty="0" smtClean="0"/>
              <a:t>Introduction</a:t>
            </a:r>
            <a:endParaRPr lang="en-US" sz="3200" b="1" i="1" dirty="0"/>
          </a:p>
        </p:txBody>
      </p:sp>
      <p:sp>
        <p:nvSpPr>
          <p:cNvPr id="56" name="TextBox 55"/>
          <p:cNvSpPr txBox="1"/>
          <p:nvPr/>
        </p:nvSpPr>
        <p:spPr>
          <a:xfrm>
            <a:off x="3933825" y="6581001"/>
            <a:ext cx="5181600" cy="276999"/>
          </a:xfrm>
          <a:prstGeom prst="rect">
            <a:avLst/>
          </a:prstGeom>
          <a:noFill/>
        </p:spPr>
        <p:txBody>
          <a:bodyPr wrap="square" rtlCol="0">
            <a:spAutoFit/>
          </a:bodyPr>
          <a:lstStyle/>
          <a:p>
            <a:pPr algn="r"/>
            <a:r>
              <a:rPr lang="en-US" sz="1200" dirty="0" smtClean="0"/>
              <a:t>Busch et al. </a:t>
            </a:r>
            <a:r>
              <a:rPr lang="en-US" sz="1200" i="1" dirty="0" smtClean="0"/>
              <a:t>BMC Cancer</a:t>
            </a:r>
            <a:r>
              <a:rPr lang="en-US" sz="1200" dirty="0" smtClean="0"/>
              <a:t>. 2012;13:211</a:t>
            </a:r>
            <a:r>
              <a:rPr lang="en-US" sz="1200" dirty="0" smtClean="0">
                <a:cs typeface="Times New Roman"/>
              </a:rPr>
              <a:t>.</a:t>
            </a:r>
            <a:endParaRPr lang="en-US" sz="1200" dirty="0"/>
          </a:p>
        </p:txBody>
      </p:sp>
      <p:cxnSp>
        <p:nvCxnSpPr>
          <p:cNvPr id="23" name="Straight Arrow Connector 22"/>
          <p:cNvCxnSpPr>
            <a:stCxn id="53" idx="0"/>
            <a:endCxn id="51" idx="2"/>
          </p:cNvCxnSpPr>
          <p:nvPr/>
        </p:nvCxnSpPr>
        <p:spPr>
          <a:xfrm flipV="1">
            <a:off x="7895416" y="2864349"/>
            <a:ext cx="0" cy="492643"/>
          </a:xfrm>
          <a:prstGeom prst="straightConnector1">
            <a:avLst/>
          </a:prstGeom>
          <a:ln>
            <a:solidFill>
              <a:schemeClr val="tx2"/>
            </a:solidFill>
            <a:tailEnd type="arrow"/>
          </a:ln>
        </p:spPr>
        <p:style>
          <a:lnRef idx="2">
            <a:schemeClr val="accent1"/>
          </a:lnRef>
          <a:fillRef idx="0">
            <a:schemeClr val="accent1"/>
          </a:fillRef>
          <a:effectRef idx="1">
            <a:schemeClr val="accent1"/>
          </a:effectRef>
          <a:fontRef idx="minor">
            <a:schemeClr val="tx1"/>
          </a:fontRef>
        </p:style>
      </p:cxnSp>
      <p:cxnSp>
        <p:nvCxnSpPr>
          <p:cNvPr id="26" name="Straight Arrow Connector 25"/>
          <p:cNvCxnSpPr>
            <a:stCxn id="54" idx="0"/>
          </p:cNvCxnSpPr>
          <p:nvPr/>
        </p:nvCxnSpPr>
        <p:spPr>
          <a:xfrm flipV="1">
            <a:off x="7895416" y="4005064"/>
            <a:ext cx="0" cy="1296144"/>
          </a:xfrm>
          <a:prstGeom prst="straightConnector1">
            <a:avLst/>
          </a:prstGeom>
          <a:ln>
            <a:solidFill>
              <a:schemeClr val="accent3">
                <a:lumMod val="75000"/>
              </a:schemeClr>
            </a:solidFill>
            <a:tailEnd type="arrow"/>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 xmlns:p14="http://schemas.microsoft.com/office/powerpoint/2010/main" val="974307448"/>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fade">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51"/>
                                        </p:tgtEl>
                                        <p:attrNameLst>
                                          <p:attrName>style.visibility</p:attrName>
                                        </p:attrNameLst>
                                      </p:cBhvr>
                                      <p:to>
                                        <p:strVal val="visible"/>
                                      </p:to>
                                    </p:set>
                                    <p:animEffect transition="in" filter="fade">
                                      <p:cBhvr>
                                        <p:cTn id="16" dur="500"/>
                                        <p:tgtEl>
                                          <p:spTgt spid="51"/>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37"/>
                                        </p:tgtEl>
                                        <p:attrNameLst>
                                          <p:attrName>style.visibility</p:attrName>
                                        </p:attrNameLst>
                                      </p:cBhvr>
                                      <p:to>
                                        <p:strVal val="visible"/>
                                      </p:to>
                                    </p:set>
                                    <p:animEffect transition="in" filter="fade">
                                      <p:cBhvr>
                                        <p:cTn id="21" dur="500"/>
                                        <p:tgtEl>
                                          <p:spTgt spid="37"/>
                                        </p:tgtEl>
                                      </p:cBhvr>
                                    </p:animEffect>
                                  </p:childTnLst>
                                </p:cTn>
                              </p:par>
                            </p:childTnLst>
                          </p:cTn>
                        </p:par>
                        <p:par>
                          <p:cTn id="22" fill="hold">
                            <p:stCondLst>
                              <p:cond delay="500"/>
                            </p:stCondLst>
                            <p:childTnLst>
                              <p:par>
                                <p:cTn id="23" presetID="10" presetClass="entr" presetSubtype="0" fill="hold" grpId="0" nodeType="afterEffect">
                                  <p:stCondLst>
                                    <p:cond delay="0"/>
                                  </p:stCondLst>
                                  <p:childTnLst>
                                    <p:set>
                                      <p:cBhvr>
                                        <p:cTn id="24" dur="1" fill="hold">
                                          <p:stCondLst>
                                            <p:cond delay="0"/>
                                          </p:stCondLst>
                                        </p:cTn>
                                        <p:tgtEl>
                                          <p:spTgt spid="53"/>
                                        </p:tgtEl>
                                        <p:attrNameLst>
                                          <p:attrName>style.visibility</p:attrName>
                                        </p:attrNameLst>
                                      </p:cBhvr>
                                      <p:to>
                                        <p:strVal val="visible"/>
                                      </p:to>
                                    </p:set>
                                    <p:animEffect transition="in" filter="fade">
                                      <p:cBhvr>
                                        <p:cTn id="25" dur="500"/>
                                        <p:tgtEl>
                                          <p:spTgt spid="53"/>
                                        </p:tgtEl>
                                      </p:cBhvr>
                                    </p:animEffect>
                                  </p:childTnLst>
                                </p:cTn>
                              </p:par>
                            </p:childTnLst>
                          </p:cTn>
                        </p:par>
                        <p:par>
                          <p:cTn id="26" fill="hold">
                            <p:stCondLst>
                              <p:cond delay="1000"/>
                            </p:stCondLst>
                            <p:childTnLst>
                              <p:par>
                                <p:cTn id="27" presetID="22" presetClass="entr" presetSubtype="4" fill="hold" nodeType="afterEffect">
                                  <p:stCondLst>
                                    <p:cond delay="0"/>
                                  </p:stCondLst>
                                  <p:childTnLst>
                                    <p:set>
                                      <p:cBhvr>
                                        <p:cTn id="28" dur="1" fill="hold">
                                          <p:stCondLst>
                                            <p:cond delay="0"/>
                                          </p:stCondLst>
                                        </p:cTn>
                                        <p:tgtEl>
                                          <p:spTgt spid="23"/>
                                        </p:tgtEl>
                                        <p:attrNameLst>
                                          <p:attrName>style.visibility</p:attrName>
                                        </p:attrNameLst>
                                      </p:cBhvr>
                                      <p:to>
                                        <p:strVal val="visible"/>
                                      </p:to>
                                    </p:set>
                                    <p:animEffect transition="in" filter="wipe(down)">
                                      <p:cBhvr>
                                        <p:cTn id="29" dur="500"/>
                                        <p:tgtEl>
                                          <p:spTgt spid="23"/>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2"/>
                                        </p:tgtEl>
                                        <p:attrNameLst>
                                          <p:attrName>style.visibility</p:attrName>
                                        </p:attrNameLst>
                                      </p:cBhvr>
                                      <p:to>
                                        <p:strVal val="visible"/>
                                      </p:to>
                                    </p:set>
                                    <p:animEffect transition="in" filter="fade">
                                      <p:cBhvr>
                                        <p:cTn id="34" dur="500"/>
                                        <p:tgtEl>
                                          <p:spTgt spid="2"/>
                                        </p:tgtEl>
                                      </p:cBhvr>
                                    </p:animEffect>
                                  </p:childTnLst>
                                </p:cTn>
                              </p:par>
                            </p:childTnLst>
                          </p:cTn>
                        </p:par>
                      </p:childTnLst>
                    </p:cTn>
                  </p:par>
                  <p:par>
                    <p:cTn id="35" fill="hold">
                      <p:stCondLst>
                        <p:cond delay="indefinite"/>
                      </p:stCondLst>
                      <p:childTnLst>
                        <p:par>
                          <p:cTn id="36" fill="hold">
                            <p:stCondLst>
                              <p:cond delay="0"/>
                            </p:stCondLst>
                            <p:childTnLst>
                              <p:par>
                                <p:cTn id="37" presetID="10" presetClass="entr" presetSubtype="0" fill="hold" grpId="0" nodeType="clickEffect">
                                  <p:stCondLst>
                                    <p:cond delay="0"/>
                                  </p:stCondLst>
                                  <p:childTnLst>
                                    <p:set>
                                      <p:cBhvr>
                                        <p:cTn id="38" dur="1" fill="hold">
                                          <p:stCondLst>
                                            <p:cond delay="0"/>
                                          </p:stCondLst>
                                        </p:cTn>
                                        <p:tgtEl>
                                          <p:spTgt spid="48"/>
                                        </p:tgtEl>
                                        <p:attrNameLst>
                                          <p:attrName>style.visibility</p:attrName>
                                        </p:attrNameLst>
                                      </p:cBhvr>
                                      <p:to>
                                        <p:strVal val="visible"/>
                                      </p:to>
                                    </p:set>
                                    <p:animEffect transition="in" filter="fade">
                                      <p:cBhvr>
                                        <p:cTn id="39" dur="500"/>
                                        <p:tgtEl>
                                          <p:spTgt spid="48"/>
                                        </p:tgtEl>
                                      </p:cBhvr>
                                    </p:animEffect>
                                  </p:childTnLst>
                                </p:cTn>
                              </p:par>
                            </p:childTnLst>
                          </p:cTn>
                        </p:par>
                        <p:par>
                          <p:cTn id="40" fill="hold">
                            <p:stCondLst>
                              <p:cond delay="500"/>
                            </p:stCondLst>
                            <p:childTnLst>
                              <p:par>
                                <p:cTn id="41" presetID="10" presetClass="entr" presetSubtype="0" fill="hold" grpId="0" nodeType="afterEffect">
                                  <p:stCondLst>
                                    <p:cond delay="0"/>
                                  </p:stCondLst>
                                  <p:childTnLst>
                                    <p:set>
                                      <p:cBhvr>
                                        <p:cTn id="42" dur="1" fill="hold">
                                          <p:stCondLst>
                                            <p:cond delay="0"/>
                                          </p:stCondLst>
                                        </p:cTn>
                                        <p:tgtEl>
                                          <p:spTgt spid="54"/>
                                        </p:tgtEl>
                                        <p:attrNameLst>
                                          <p:attrName>style.visibility</p:attrName>
                                        </p:attrNameLst>
                                      </p:cBhvr>
                                      <p:to>
                                        <p:strVal val="visible"/>
                                      </p:to>
                                    </p:set>
                                    <p:animEffect transition="in" filter="fade">
                                      <p:cBhvr>
                                        <p:cTn id="43" dur="500"/>
                                        <p:tgtEl>
                                          <p:spTgt spid="54"/>
                                        </p:tgtEl>
                                      </p:cBhvr>
                                    </p:animEffect>
                                  </p:childTnLst>
                                </p:cTn>
                              </p:par>
                            </p:childTnLst>
                          </p:cTn>
                        </p:par>
                        <p:par>
                          <p:cTn id="44" fill="hold">
                            <p:stCondLst>
                              <p:cond delay="1000"/>
                            </p:stCondLst>
                            <p:childTnLst>
                              <p:par>
                                <p:cTn id="45" presetID="22" presetClass="entr" presetSubtype="4" fill="hold" nodeType="afterEffect">
                                  <p:stCondLst>
                                    <p:cond delay="0"/>
                                  </p:stCondLst>
                                  <p:childTnLst>
                                    <p:set>
                                      <p:cBhvr>
                                        <p:cTn id="46" dur="1" fill="hold">
                                          <p:stCondLst>
                                            <p:cond delay="0"/>
                                          </p:stCondLst>
                                        </p:cTn>
                                        <p:tgtEl>
                                          <p:spTgt spid="26"/>
                                        </p:tgtEl>
                                        <p:attrNameLst>
                                          <p:attrName>style.visibility</p:attrName>
                                        </p:attrNameLst>
                                      </p:cBhvr>
                                      <p:to>
                                        <p:strVal val="visible"/>
                                      </p:to>
                                    </p:set>
                                    <p:animEffect transition="in" filter="wipe(down)">
                                      <p:cBhvr>
                                        <p:cTn id="47"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7" grpId="0" animBg="1"/>
      <p:bldP spid="48" grpId="0" animBg="1"/>
      <p:bldP spid="51" grpId="0" animBg="1"/>
      <p:bldP spid="53" grpId="0" animBg="1"/>
      <p:bldP spid="54" grpId="0" animBg="1"/>
      <p:bldP spid="2" grpId="0"/>
      <p:bldP spid="5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stretch>
            <a:fillRect/>
          </a:stretch>
        </p:blipFill>
        <p:spPr>
          <a:xfrm>
            <a:off x="145380" y="1909836"/>
            <a:ext cx="8853239" cy="3146416"/>
          </a:xfrm>
          <a:prstGeom prst="rect">
            <a:avLst/>
          </a:prstGeom>
        </p:spPr>
      </p:pic>
      <p:sp>
        <p:nvSpPr>
          <p:cNvPr id="2" name="Title 1"/>
          <p:cNvSpPr>
            <a:spLocks noGrp="1"/>
          </p:cNvSpPr>
          <p:nvPr>
            <p:ph type="title"/>
          </p:nvPr>
        </p:nvSpPr>
        <p:spPr>
          <a:xfrm>
            <a:off x="2771800" y="342471"/>
            <a:ext cx="5867400" cy="854281"/>
          </a:xfrm>
        </p:spPr>
        <p:txBody>
          <a:bodyPr/>
          <a:lstStyle/>
          <a:p>
            <a:pPr algn="ctr"/>
            <a:r>
              <a:rPr lang="en-US" dirty="0" smtClean="0"/>
              <a:t>Journal Selector</a:t>
            </a:r>
            <a:br>
              <a:rPr lang="en-US" dirty="0" smtClean="0"/>
            </a:br>
            <a:r>
              <a:rPr lang="en-US" sz="2400" dirty="0" smtClean="0"/>
              <a:t>www.edanzediting.com/journal_selector</a:t>
            </a:r>
            <a:endParaRPr lang="en-US" sz="2400" dirty="0"/>
          </a:p>
        </p:txBody>
      </p:sp>
      <p:sp>
        <p:nvSpPr>
          <p:cNvPr id="4" name="Rounded Rectangle 3"/>
          <p:cNvSpPr/>
          <p:nvPr/>
        </p:nvSpPr>
        <p:spPr>
          <a:xfrm>
            <a:off x="2460573" y="5321118"/>
            <a:ext cx="4230646" cy="844186"/>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Insert your proposed abstract</a:t>
            </a:r>
          </a:p>
          <a:p>
            <a:pPr algn="ctr"/>
            <a:r>
              <a:rPr lang="en-US" sz="2400" b="1" dirty="0"/>
              <a:t>o</a:t>
            </a:r>
            <a:r>
              <a:rPr lang="en-US" sz="2400" b="1" dirty="0" smtClean="0"/>
              <a:t>r keywords</a:t>
            </a:r>
            <a:endParaRPr lang="en-US" sz="2400" b="1" dirty="0"/>
          </a:p>
        </p:txBody>
      </p:sp>
      <p:cxnSp>
        <p:nvCxnSpPr>
          <p:cNvPr id="8" name="Straight Arrow Connector 7"/>
          <p:cNvCxnSpPr>
            <a:stCxn id="4" idx="0"/>
          </p:cNvCxnSpPr>
          <p:nvPr/>
        </p:nvCxnSpPr>
        <p:spPr>
          <a:xfrm flipH="1" flipV="1">
            <a:off x="4572000" y="4096982"/>
            <a:ext cx="3896" cy="1224136"/>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10" name="Oval 9"/>
          <p:cNvSpPr/>
          <p:nvPr/>
        </p:nvSpPr>
        <p:spPr>
          <a:xfrm>
            <a:off x="7308304" y="2781995"/>
            <a:ext cx="725074" cy="537577"/>
          </a:xfrm>
          <a:prstGeom prst="ellipse">
            <a:avLst/>
          </a:prstGeom>
          <a:noFill/>
          <a:ln w="28575" cmpd="sng">
            <a:solidFill>
              <a:srgbClr val="12A3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ounded Rectangle 5"/>
          <p:cNvSpPr/>
          <p:nvPr/>
        </p:nvSpPr>
        <p:spPr>
          <a:xfrm>
            <a:off x="1485901" y="1337551"/>
            <a:ext cx="6172199" cy="64698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3200" dirty="0">
                <a:solidFill>
                  <a:schemeClr val="bg1"/>
                </a:solidFill>
              </a:rPr>
              <a:t>Selector de publicaciones de Edanz</a:t>
            </a:r>
            <a:endParaRPr lang="en-US" sz="3200" dirty="0">
              <a:solidFill>
                <a:schemeClr val="bg1"/>
              </a:solidFill>
            </a:endParaRPr>
          </a:p>
        </p:txBody>
      </p:sp>
    </p:spTree>
    <p:extLst>
      <p:ext uri="{BB962C8B-B14F-4D97-AF65-F5344CB8AC3E}">
        <p14:creationId xmlns="" xmlns:p14="http://schemas.microsoft.com/office/powerpoint/2010/main" val="362151793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par>
                          <p:cTn id="8" fill="hold">
                            <p:stCondLst>
                              <p:cond delay="500"/>
                            </p:stCondLst>
                            <p:childTnLst>
                              <p:par>
                                <p:cTn id="9" presetID="22" presetClass="entr" presetSubtype="4" fill="hold" nodeType="afterEffect">
                                  <p:stCondLst>
                                    <p:cond delay="0"/>
                                  </p:stCondLst>
                                  <p:childTnLst>
                                    <p:set>
                                      <p:cBhvr>
                                        <p:cTn id="10" dur="1" fill="hold">
                                          <p:stCondLst>
                                            <p:cond delay="0"/>
                                          </p:stCondLst>
                                        </p:cTn>
                                        <p:tgtEl>
                                          <p:spTgt spid="8"/>
                                        </p:tgtEl>
                                        <p:attrNameLst>
                                          <p:attrName>style.visibility</p:attrName>
                                        </p:attrNameLst>
                                      </p:cBhvr>
                                      <p:to>
                                        <p:strVal val="visible"/>
                                      </p:to>
                                    </p:set>
                                    <p:animEffect transition="in" filter="wipe(down)">
                                      <p:cBhvr>
                                        <p:cTn id="11" dur="500"/>
                                        <p:tgtEl>
                                          <p:spTgt spid="8"/>
                                        </p:tgtEl>
                                      </p:cBhvr>
                                    </p:animEffect>
                                  </p:childTnLst>
                                </p:cTn>
                              </p:par>
                            </p:childTnLst>
                          </p:cTn>
                        </p:par>
                      </p:childTnLst>
                    </p:cTn>
                  </p:par>
                  <p:par>
                    <p:cTn id="12" fill="hold">
                      <p:stCondLst>
                        <p:cond delay="indefinite"/>
                      </p:stCondLst>
                      <p:childTnLst>
                        <p:par>
                          <p:cTn id="13" fill="hold">
                            <p:stCondLst>
                              <p:cond delay="0"/>
                            </p:stCondLst>
                            <p:childTnLst>
                              <p:par>
                                <p:cTn id="14" presetID="21" presetClass="entr" presetSubtype="1" fill="hold" grpId="0" nodeType="click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wheel(1)">
                                      <p:cBhvr>
                                        <p:cTn id="16" dur="2000"/>
                                        <p:tgtEl>
                                          <p:spTgt spid="10"/>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animBg="1"/>
      <p:bldP spid="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3" cstate="print"/>
          <a:stretch>
            <a:fillRect/>
          </a:stretch>
        </p:blipFill>
        <p:spPr>
          <a:xfrm>
            <a:off x="1532162" y="1484784"/>
            <a:ext cx="6079676" cy="4961575"/>
          </a:xfrm>
          <a:prstGeom prst="rect">
            <a:avLst/>
          </a:prstGeom>
        </p:spPr>
      </p:pic>
      <p:sp>
        <p:nvSpPr>
          <p:cNvPr id="12" name="Rounded Rectangle 11"/>
          <p:cNvSpPr/>
          <p:nvPr/>
        </p:nvSpPr>
        <p:spPr>
          <a:xfrm>
            <a:off x="5796136" y="4437112"/>
            <a:ext cx="3250002" cy="2192288"/>
          </a:xfrm>
          <a:prstGeom prst="roundRect">
            <a:avLst>
              <a:gd name="adj" fmla="val 8422"/>
            </a:avLst>
          </a:prstGeom>
          <a:solidFill>
            <a:srgbClr val="E851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u="sng" dirty="0" smtClean="0"/>
              <a:t>Filter by</a:t>
            </a:r>
            <a:r>
              <a:rPr lang="en-US" sz="2400" dirty="0" smtClean="0"/>
              <a:t>:</a:t>
            </a:r>
          </a:p>
          <a:p>
            <a:pPr marL="342900" indent="-342900">
              <a:buFont typeface="Arial"/>
              <a:buChar char="•"/>
            </a:pPr>
            <a:r>
              <a:rPr lang="en-US" sz="2400" dirty="0" smtClean="0"/>
              <a:t>Field of study</a:t>
            </a:r>
          </a:p>
          <a:p>
            <a:pPr marL="342900" indent="-342900">
              <a:buFont typeface="Arial"/>
              <a:buChar char="•"/>
            </a:pPr>
            <a:r>
              <a:rPr lang="en-US" sz="2400" dirty="0" smtClean="0"/>
              <a:t>Impact factor</a:t>
            </a:r>
          </a:p>
          <a:p>
            <a:pPr marL="342900" indent="-342900">
              <a:buFont typeface="Arial"/>
              <a:buChar char="•"/>
            </a:pPr>
            <a:r>
              <a:rPr lang="en-US" sz="2400" dirty="0" smtClean="0"/>
              <a:t>Indexed in SCI</a:t>
            </a:r>
          </a:p>
          <a:p>
            <a:pPr marL="342900" indent="-342900">
              <a:buFont typeface="Arial"/>
              <a:buChar char="•"/>
            </a:pPr>
            <a:r>
              <a:rPr lang="en-US" sz="2400" dirty="0" smtClean="0"/>
              <a:t>Open access</a:t>
            </a:r>
          </a:p>
          <a:p>
            <a:pPr marL="342900" indent="-342900">
              <a:buFont typeface="Arial"/>
              <a:buChar char="•"/>
            </a:pPr>
            <a:r>
              <a:rPr lang="en-US" sz="2400" dirty="0"/>
              <a:t>Publishing </a:t>
            </a:r>
            <a:r>
              <a:rPr lang="en-US" sz="2400" dirty="0" smtClean="0"/>
              <a:t>frequency</a:t>
            </a:r>
            <a:endParaRPr lang="en-US" sz="2400" dirty="0"/>
          </a:p>
        </p:txBody>
      </p:sp>
      <p:sp>
        <p:nvSpPr>
          <p:cNvPr id="9" name="Title 1"/>
          <p:cNvSpPr>
            <a:spLocks noGrp="1"/>
          </p:cNvSpPr>
          <p:nvPr>
            <p:ph type="title"/>
          </p:nvPr>
        </p:nvSpPr>
        <p:spPr>
          <a:xfrm>
            <a:off x="2771800" y="342471"/>
            <a:ext cx="5867400" cy="854281"/>
          </a:xfrm>
        </p:spPr>
        <p:txBody>
          <a:bodyPr/>
          <a:lstStyle/>
          <a:p>
            <a:pPr algn="ctr"/>
            <a:r>
              <a:rPr lang="en-US" dirty="0" smtClean="0"/>
              <a:t>Journal Selector</a:t>
            </a:r>
            <a:br>
              <a:rPr lang="en-US" dirty="0" smtClean="0"/>
            </a:br>
            <a:r>
              <a:rPr lang="en-US" sz="2400" dirty="0" smtClean="0"/>
              <a:t>www.edanzediting.com/journal_selector</a:t>
            </a:r>
            <a:endParaRPr lang="en-US" sz="2400" dirty="0"/>
          </a:p>
        </p:txBody>
      </p:sp>
      <p:sp>
        <p:nvSpPr>
          <p:cNvPr id="13" name="Rounded Rectangle 12"/>
          <p:cNvSpPr/>
          <p:nvPr/>
        </p:nvSpPr>
        <p:spPr>
          <a:xfrm>
            <a:off x="2123729" y="3414985"/>
            <a:ext cx="3600399" cy="950119"/>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Journal’s </a:t>
            </a:r>
            <a:r>
              <a:rPr lang="en-US" sz="2400" b="1" dirty="0"/>
              <a:t>a</a:t>
            </a:r>
            <a:r>
              <a:rPr lang="en-US" sz="2400" b="1" dirty="0" smtClean="0"/>
              <a:t>ims &amp; scope, IF, </a:t>
            </a:r>
          </a:p>
          <a:p>
            <a:pPr algn="ctr"/>
            <a:r>
              <a:rPr lang="en-US" sz="2400" b="1" dirty="0" smtClean="0"/>
              <a:t>and publication frequency</a:t>
            </a:r>
            <a:endParaRPr lang="en-US" sz="2400" b="1" dirty="0"/>
          </a:p>
        </p:txBody>
      </p:sp>
    </p:spTree>
    <p:extLst>
      <p:ext uri="{BB962C8B-B14F-4D97-AF65-F5344CB8AC3E}">
        <p14:creationId xmlns="" xmlns:p14="http://schemas.microsoft.com/office/powerpoint/2010/main" val="372621041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stretch>
            <a:fillRect/>
          </a:stretch>
        </p:blipFill>
        <p:spPr>
          <a:xfrm>
            <a:off x="1643063" y="1484784"/>
            <a:ext cx="5857874" cy="5245188"/>
          </a:xfrm>
          <a:prstGeom prst="rect">
            <a:avLst/>
          </a:prstGeom>
        </p:spPr>
      </p:pic>
      <p:sp>
        <p:nvSpPr>
          <p:cNvPr id="12" name="Rounded Rectangle 11"/>
          <p:cNvSpPr/>
          <p:nvPr/>
        </p:nvSpPr>
        <p:spPr>
          <a:xfrm>
            <a:off x="6084168" y="4365104"/>
            <a:ext cx="2486744" cy="1760240"/>
          </a:xfrm>
          <a:prstGeom prst="roundRect">
            <a:avLst/>
          </a:prstGeom>
          <a:solidFill>
            <a:srgbClr val="E851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u="sng" dirty="0" smtClean="0"/>
              <a:t>Sort by:</a:t>
            </a:r>
          </a:p>
          <a:p>
            <a:pPr marL="342900" indent="-342900">
              <a:buFont typeface="Arial" panose="020B0604020202020204" pitchFamily="34" charset="0"/>
              <a:buChar char="•"/>
            </a:pPr>
            <a:r>
              <a:rPr lang="en-US" sz="2400" dirty="0" smtClean="0"/>
              <a:t>Relevance</a:t>
            </a:r>
          </a:p>
          <a:p>
            <a:pPr marL="342900" indent="-342900">
              <a:buFont typeface="Arial" panose="020B0604020202020204" pitchFamily="34" charset="0"/>
              <a:buChar char="•"/>
            </a:pPr>
            <a:r>
              <a:rPr lang="en-US" sz="2400" dirty="0" smtClean="0"/>
              <a:t>Impact Factor</a:t>
            </a:r>
          </a:p>
          <a:p>
            <a:pPr marL="342900" indent="-342900">
              <a:buFont typeface="Arial" panose="020B0604020202020204" pitchFamily="34" charset="0"/>
              <a:buChar char="•"/>
            </a:pPr>
            <a:r>
              <a:rPr lang="en-US" sz="2400" dirty="0" smtClean="0"/>
              <a:t>Frequency</a:t>
            </a:r>
            <a:endParaRPr lang="en-US" sz="2400" dirty="0"/>
          </a:p>
        </p:txBody>
      </p:sp>
      <p:cxnSp>
        <p:nvCxnSpPr>
          <p:cNvPr id="10" name="Straight Arrow Connector 9"/>
          <p:cNvCxnSpPr>
            <a:stCxn id="12" idx="1"/>
          </p:cNvCxnSpPr>
          <p:nvPr/>
        </p:nvCxnSpPr>
        <p:spPr>
          <a:xfrm flipH="1" flipV="1">
            <a:off x="2843808" y="4221088"/>
            <a:ext cx="3240360" cy="1024136"/>
          </a:xfrm>
          <a:prstGeom prst="straightConnector1">
            <a:avLst/>
          </a:prstGeom>
          <a:ln w="28575">
            <a:solidFill>
              <a:srgbClr val="E85100"/>
            </a:solidFill>
            <a:tailEnd type="arrow"/>
          </a:ln>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2771800" y="342471"/>
            <a:ext cx="5867400" cy="854281"/>
          </a:xfrm>
        </p:spPr>
        <p:txBody>
          <a:bodyPr/>
          <a:lstStyle/>
          <a:p>
            <a:pPr algn="ctr"/>
            <a:r>
              <a:rPr lang="en-US" dirty="0" smtClean="0"/>
              <a:t>Journal Selector</a:t>
            </a:r>
            <a:br>
              <a:rPr lang="en-US" dirty="0" smtClean="0"/>
            </a:br>
            <a:r>
              <a:rPr lang="en-US" sz="2400" dirty="0" smtClean="0"/>
              <a:t>www.edanzediting.com/journal_selector</a:t>
            </a:r>
            <a:endParaRPr lang="en-US" sz="2400" dirty="0"/>
          </a:p>
        </p:txBody>
      </p:sp>
    </p:spTree>
    <p:extLst>
      <p:ext uri="{BB962C8B-B14F-4D97-AF65-F5344CB8AC3E}">
        <p14:creationId xmlns="" xmlns:p14="http://schemas.microsoft.com/office/powerpoint/2010/main" val="252970049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par>
                          <p:cTn id="8" fill="hold">
                            <p:stCondLst>
                              <p:cond delay="500"/>
                            </p:stCondLst>
                            <p:childTnLst>
                              <p:par>
                                <p:cTn id="9" presetID="22" presetClass="entr" presetSubtype="2" fill="hold"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right)">
                                      <p:cBhvr>
                                        <p:cTn id="1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cstate="print"/>
          <a:stretch>
            <a:fillRect/>
          </a:stretch>
        </p:blipFill>
        <p:spPr>
          <a:xfrm>
            <a:off x="3735263" y="1509215"/>
            <a:ext cx="5229225" cy="5191125"/>
          </a:xfrm>
          <a:prstGeom prst="rect">
            <a:avLst/>
          </a:prstGeom>
        </p:spPr>
      </p:pic>
      <p:sp>
        <p:nvSpPr>
          <p:cNvPr id="11" name="Rounded Rectangle 10"/>
          <p:cNvSpPr/>
          <p:nvPr/>
        </p:nvSpPr>
        <p:spPr>
          <a:xfrm>
            <a:off x="323528" y="1509215"/>
            <a:ext cx="2952328" cy="735758"/>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marL="342900" indent="-342900">
              <a:buFont typeface="Arial" panose="020B0604020202020204" pitchFamily="34" charset="0"/>
              <a:buChar char="•"/>
            </a:pPr>
            <a:r>
              <a:rPr lang="en-US" sz="2400" b="1" dirty="0" smtClean="0"/>
              <a:t>Author guidelines</a:t>
            </a:r>
          </a:p>
          <a:p>
            <a:pPr marL="342900" indent="-342900">
              <a:buFont typeface="Arial" panose="020B0604020202020204" pitchFamily="34" charset="0"/>
              <a:buChar char="•"/>
            </a:pPr>
            <a:r>
              <a:rPr lang="en-US" sz="2400" b="1" dirty="0" smtClean="0"/>
              <a:t>Journal website</a:t>
            </a:r>
            <a:endParaRPr lang="en-US" sz="2400" b="1" dirty="0"/>
          </a:p>
        </p:txBody>
      </p:sp>
      <p:sp>
        <p:nvSpPr>
          <p:cNvPr id="8" name="TextBox 7"/>
          <p:cNvSpPr txBox="1"/>
          <p:nvPr/>
        </p:nvSpPr>
        <p:spPr>
          <a:xfrm>
            <a:off x="107503" y="3985320"/>
            <a:ext cx="3627759" cy="707886"/>
          </a:xfrm>
          <a:prstGeom prst="rect">
            <a:avLst/>
          </a:prstGeom>
          <a:noFill/>
        </p:spPr>
        <p:txBody>
          <a:bodyPr wrap="square" rtlCol="0">
            <a:spAutoFit/>
          </a:bodyPr>
          <a:lstStyle/>
          <a:p>
            <a:pPr marL="342900" indent="-342900">
              <a:buFont typeface="Wingdings" panose="05000000000000000000" pitchFamily="2" charset="2"/>
              <a:buChar char="ü"/>
            </a:pPr>
            <a:r>
              <a:rPr lang="en-US" sz="2000" b="1" dirty="0" smtClean="0">
                <a:solidFill>
                  <a:schemeClr val="accent3">
                    <a:lumMod val="75000"/>
                  </a:schemeClr>
                </a:solidFill>
              </a:rPr>
              <a:t>Are they </a:t>
            </a:r>
            <a:r>
              <a:rPr lang="en-US" sz="2000" b="1" i="1" u="sng" dirty="0" smtClean="0">
                <a:solidFill>
                  <a:schemeClr val="accent3">
                    <a:lumMod val="75000"/>
                  </a:schemeClr>
                </a:solidFill>
              </a:rPr>
              <a:t>currently</a:t>
            </a:r>
            <a:r>
              <a:rPr lang="en-US" sz="2000" b="1" dirty="0" smtClean="0">
                <a:solidFill>
                  <a:schemeClr val="accent3">
                    <a:lumMod val="75000"/>
                  </a:schemeClr>
                </a:solidFill>
              </a:rPr>
              <a:t> publishing similar articles? </a:t>
            </a:r>
          </a:p>
        </p:txBody>
      </p:sp>
      <p:sp>
        <p:nvSpPr>
          <p:cNvPr id="14" name="Rounded Rectangle 13"/>
          <p:cNvSpPr/>
          <p:nvPr/>
        </p:nvSpPr>
        <p:spPr>
          <a:xfrm>
            <a:off x="107504" y="3421612"/>
            <a:ext cx="3520268" cy="446063"/>
          </a:xfrm>
          <a:prstGeom prst="roundRect">
            <a:avLst/>
          </a:prstGeom>
          <a:solidFill>
            <a:schemeClr val="accent3">
              <a:lumMod val="7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b="1" dirty="0" smtClean="0"/>
              <a:t>Similar published articles</a:t>
            </a:r>
            <a:endParaRPr lang="en-US" sz="2400" b="1" dirty="0"/>
          </a:p>
        </p:txBody>
      </p:sp>
      <p:sp>
        <p:nvSpPr>
          <p:cNvPr id="10" name="TextBox 9"/>
          <p:cNvSpPr txBox="1"/>
          <p:nvPr/>
        </p:nvSpPr>
        <p:spPr>
          <a:xfrm>
            <a:off x="107504" y="4809346"/>
            <a:ext cx="3520268" cy="707886"/>
          </a:xfrm>
          <a:prstGeom prst="rect">
            <a:avLst/>
          </a:prstGeom>
          <a:noFill/>
        </p:spPr>
        <p:txBody>
          <a:bodyPr wrap="square" rtlCol="0">
            <a:spAutoFit/>
          </a:bodyPr>
          <a:lstStyle/>
          <a:p>
            <a:pPr marL="342900" indent="-342900">
              <a:buFont typeface="Wingdings" panose="05000000000000000000" pitchFamily="2" charset="2"/>
              <a:buChar char="ü"/>
            </a:pPr>
            <a:r>
              <a:rPr lang="en-US" sz="2000" b="1" dirty="0" smtClean="0">
                <a:solidFill>
                  <a:schemeClr val="accent3">
                    <a:lumMod val="75000"/>
                  </a:schemeClr>
                </a:solidFill>
              </a:rPr>
              <a:t>Have you </a:t>
            </a:r>
            <a:r>
              <a:rPr lang="en-US" sz="2000" b="1" i="1" u="sng" dirty="0" smtClean="0">
                <a:solidFill>
                  <a:schemeClr val="accent3">
                    <a:lumMod val="75000"/>
                  </a:schemeClr>
                </a:solidFill>
              </a:rPr>
              <a:t>cited</a:t>
            </a:r>
            <a:r>
              <a:rPr lang="en-US" sz="2000" b="1" dirty="0" smtClean="0">
                <a:solidFill>
                  <a:schemeClr val="accent3">
                    <a:lumMod val="75000"/>
                  </a:schemeClr>
                </a:solidFill>
              </a:rPr>
              <a:t> any of these articles?</a:t>
            </a:r>
          </a:p>
        </p:txBody>
      </p:sp>
      <p:sp>
        <p:nvSpPr>
          <p:cNvPr id="12" name="Title 1"/>
          <p:cNvSpPr>
            <a:spLocks noGrp="1"/>
          </p:cNvSpPr>
          <p:nvPr>
            <p:ph type="title"/>
          </p:nvPr>
        </p:nvSpPr>
        <p:spPr>
          <a:xfrm>
            <a:off x="2771800" y="342471"/>
            <a:ext cx="5867400" cy="854281"/>
          </a:xfrm>
        </p:spPr>
        <p:txBody>
          <a:bodyPr/>
          <a:lstStyle/>
          <a:p>
            <a:pPr algn="ctr"/>
            <a:r>
              <a:rPr lang="en-US" dirty="0" smtClean="0"/>
              <a:t>Journal Selector</a:t>
            </a:r>
            <a:br>
              <a:rPr lang="en-US" dirty="0" smtClean="0"/>
            </a:br>
            <a:r>
              <a:rPr lang="en-US" sz="2400" dirty="0" smtClean="0"/>
              <a:t>www.edanzediting.com/journal_selector</a:t>
            </a:r>
            <a:endParaRPr lang="en-US" sz="2400" dirty="0"/>
          </a:p>
        </p:txBody>
      </p:sp>
      <p:sp>
        <p:nvSpPr>
          <p:cNvPr id="4" name="Right Arrow 3"/>
          <p:cNvSpPr/>
          <p:nvPr/>
        </p:nvSpPr>
        <p:spPr>
          <a:xfrm>
            <a:off x="3360564" y="1753132"/>
            <a:ext cx="387399" cy="247923"/>
          </a:xfrm>
          <a:prstGeom prst="rightArrow">
            <a:avLst/>
          </a:prstGeom>
          <a:solidFill>
            <a:schemeClr val="accent1"/>
          </a:solidFill>
          <a:ln w="19050">
            <a:solidFill>
              <a:schemeClr val="bg1"/>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350973136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fade">
                                      <p:cBhvr>
                                        <p:cTn id="25"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8" grpId="0"/>
      <p:bldP spid="14" grpId="0" animBg="1"/>
      <p:bldP spid="10" grpId="0"/>
      <p:bldP spid="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5080" y="274638"/>
            <a:ext cx="5867400" cy="854281"/>
          </a:xfrm>
        </p:spPr>
        <p:txBody>
          <a:bodyPr/>
          <a:lstStyle/>
          <a:p>
            <a:pPr algn="ctr"/>
            <a:r>
              <a:rPr lang="en-US" dirty="0" smtClean="0"/>
              <a:t>Tips to identify the most suitable journal</a:t>
            </a:r>
            <a:endParaRPr lang="en-US" dirty="0"/>
          </a:p>
        </p:txBody>
      </p:sp>
      <p:sp>
        <p:nvSpPr>
          <p:cNvPr id="9" name="Rectangle 8"/>
          <p:cNvSpPr/>
          <p:nvPr/>
        </p:nvSpPr>
        <p:spPr>
          <a:xfrm>
            <a:off x="838200" y="1600200"/>
            <a:ext cx="7391400" cy="4648200"/>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3" name="Rounded Rectangle 2"/>
          <p:cNvSpPr/>
          <p:nvPr/>
        </p:nvSpPr>
        <p:spPr>
          <a:xfrm>
            <a:off x="1259632" y="2348880"/>
            <a:ext cx="3168352" cy="1368152"/>
          </a:xfrm>
          <a:prstGeom prst="round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t>Identify the interests of the </a:t>
            </a:r>
            <a:r>
              <a:rPr lang="en-US" sz="2800" b="1" i="1" dirty="0" smtClean="0">
                <a:solidFill>
                  <a:srgbClr val="FFFF00"/>
                </a:solidFill>
              </a:rPr>
              <a:t>journal editor</a:t>
            </a:r>
            <a:endParaRPr lang="en-US" sz="2800" b="1" i="1" dirty="0">
              <a:solidFill>
                <a:srgbClr val="FFFF00"/>
              </a:solidFill>
            </a:endParaRPr>
          </a:p>
        </p:txBody>
      </p:sp>
      <p:sp>
        <p:nvSpPr>
          <p:cNvPr id="11" name="Rounded Rectangle 10"/>
          <p:cNvSpPr/>
          <p:nvPr/>
        </p:nvSpPr>
        <p:spPr>
          <a:xfrm>
            <a:off x="4644008" y="2348880"/>
            <a:ext cx="3168352" cy="1368152"/>
          </a:xfrm>
          <a:prstGeom prst="roundRect">
            <a:avLst/>
          </a:prstGeom>
          <a:solidFill>
            <a:schemeClr val="bg1"/>
          </a:solidFill>
          <a:ln w="19050" cmpd="sng"/>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Font typeface="Arial"/>
              <a:buChar char="•"/>
            </a:pPr>
            <a:r>
              <a:rPr lang="en-US" sz="2800" b="1" dirty="0" smtClean="0">
                <a:solidFill>
                  <a:schemeClr val="accent1"/>
                </a:solidFill>
              </a:rPr>
              <a:t>Editorials</a:t>
            </a:r>
          </a:p>
          <a:p>
            <a:pPr marL="457200" indent="-457200">
              <a:buFont typeface="Arial"/>
              <a:buChar char="•"/>
            </a:pPr>
            <a:r>
              <a:rPr lang="en-US" sz="2800" b="1" dirty="0" smtClean="0">
                <a:solidFill>
                  <a:schemeClr val="accent1"/>
                </a:solidFill>
              </a:rPr>
              <a:t>Review articles</a:t>
            </a:r>
          </a:p>
          <a:p>
            <a:pPr marL="457200" indent="-457200">
              <a:buFont typeface="Arial"/>
              <a:buChar char="•"/>
            </a:pPr>
            <a:r>
              <a:rPr lang="en-US" sz="2800" b="1" dirty="0" smtClean="0">
                <a:solidFill>
                  <a:schemeClr val="accent1"/>
                </a:solidFill>
              </a:rPr>
              <a:t>Special issues</a:t>
            </a:r>
            <a:endParaRPr lang="en-US" sz="2800" b="1" dirty="0">
              <a:solidFill>
                <a:schemeClr val="accent1"/>
              </a:solidFill>
            </a:endParaRPr>
          </a:p>
        </p:txBody>
      </p:sp>
      <p:sp>
        <p:nvSpPr>
          <p:cNvPr id="6" name="Rounded Rectangle 5"/>
          <p:cNvSpPr/>
          <p:nvPr/>
        </p:nvSpPr>
        <p:spPr>
          <a:xfrm>
            <a:off x="1115617" y="4274216"/>
            <a:ext cx="6912767" cy="1191816"/>
          </a:xfrm>
          <a:prstGeom prst="round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spAutoFit/>
          </a:bodyPr>
          <a:lstStyle>
            <a:defPPr>
              <a:defRPr lang="en-US"/>
            </a:defPPr>
            <a:lvl1pPr algn="l" rtl="0" fontAlgn="base">
              <a:spcBef>
                <a:spcPct val="0"/>
              </a:spcBef>
              <a:spcAft>
                <a:spcPct val="0"/>
              </a:spcAft>
              <a:defRPr kern="1200">
                <a:solidFill>
                  <a:schemeClr val="lt1"/>
                </a:solidFill>
                <a:latin typeface="+mn-lt"/>
                <a:ea typeface="+mn-ea"/>
                <a:cs typeface="+mn-cs"/>
              </a:defRPr>
            </a:lvl1pPr>
            <a:lvl2pPr marL="457200" algn="l" rtl="0" fontAlgn="base">
              <a:spcBef>
                <a:spcPct val="0"/>
              </a:spcBef>
              <a:spcAft>
                <a:spcPct val="0"/>
              </a:spcAft>
              <a:defRPr kern="1200">
                <a:solidFill>
                  <a:schemeClr val="lt1"/>
                </a:solidFill>
                <a:latin typeface="+mn-lt"/>
                <a:ea typeface="+mn-ea"/>
                <a:cs typeface="+mn-cs"/>
              </a:defRPr>
            </a:lvl2pPr>
            <a:lvl3pPr marL="914400" algn="l" rtl="0" fontAlgn="base">
              <a:spcBef>
                <a:spcPct val="0"/>
              </a:spcBef>
              <a:spcAft>
                <a:spcPct val="0"/>
              </a:spcAft>
              <a:defRPr kern="1200">
                <a:solidFill>
                  <a:schemeClr val="lt1"/>
                </a:solidFill>
                <a:latin typeface="+mn-lt"/>
                <a:ea typeface="+mn-ea"/>
                <a:cs typeface="+mn-cs"/>
              </a:defRPr>
            </a:lvl3pPr>
            <a:lvl4pPr marL="1371600" algn="l" rtl="0" fontAlgn="base">
              <a:spcBef>
                <a:spcPct val="0"/>
              </a:spcBef>
              <a:spcAft>
                <a:spcPct val="0"/>
              </a:spcAft>
              <a:defRPr kern="1200">
                <a:solidFill>
                  <a:schemeClr val="lt1"/>
                </a:solidFill>
                <a:latin typeface="+mn-lt"/>
                <a:ea typeface="+mn-ea"/>
                <a:cs typeface="+mn-cs"/>
              </a:defRPr>
            </a:lvl4pPr>
            <a:lvl5pPr marL="1828800" algn="l" rtl="0" fontAlgn="base">
              <a:spcBef>
                <a:spcPct val="0"/>
              </a:spcBef>
              <a:spcAft>
                <a:spcPct val="0"/>
              </a:spcAft>
              <a:defRPr kern="1200">
                <a:solidFill>
                  <a:schemeClr val="lt1"/>
                </a:solidFill>
                <a:latin typeface="+mn-lt"/>
                <a:ea typeface="+mn-ea"/>
                <a:cs typeface="+mn-cs"/>
              </a:defRPr>
            </a:lvl5pPr>
            <a:lvl6pPr marL="2286000" algn="l" defTabSz="914400" rtl="0" eaLnBrk="1" latinLnBrk="0" hangingPunct="1">
              <a:defRPr kern="1200">
                <a:solidFill>
                  <a:schemeClr val="lt1"/>
                </a:solidFill>
                <a:latin typeface="+mn-lt"/>
                <a:ea typeface="+mn-ea"/>
                <a:cs typeface="+mn-cs"/>
              </a:defRPr>
            </a:lvl6pPr>
            <a:lvl7pPr marL="2743200" algn="l" defTabSz="914400" rtl="0" eaLnBrk="1" latinLnBrk="0" hangingPunct="1">
              <a:defRPr kern="1200">
                <a:solidFill>
                  <a:schemeClr val="lt1"/>
                </a:solidFill>
                <a:latin typeface="+mn-lt"/>
                <a:ea typeface="+mn-ea"/>
                <a:cs typeface="+mn-cs"/>
              </a:defRPr>
            </a:lvl7pPr>
            <a:lvl8pPr marL="3200400" algn="l" defTabSz="914400" rtl="0" eaLnBrk="1" latinLnBrk="0" hangingPunct="1">
              <a:defRPr kern="1200">
                <a:solidFill>
                  <a:schemeClr val="lt1"/>
                </a:solidFill>
                <a:latin typeface="+mn-lt"/>
                <a:ea typeface="+mn-ea"/>
                <a:cs typeface="+mn-cs"/>
              </a:defRPr>
            </a:lvl8pPr>
            <a:lvl9pPr marL="3657600" algn="l" defTabSz="914400" rtl="0" eaLnBrk="1" latinLnBrk="0" hangingPunct="1">
              <a:defRPr kern="1200">
                <a:solidFill>
                  <a:schemeClr val="lt1"/>
                </a:solidFill>
                <a:latin typeface="+mn-lt"/>
                <a:ea typeface="+mn-ea"/>
                <a:cs typeface="+mn-cs"/>
              </a:defRPr>
            </a:lvl9pPr>
          </a:lstStyle>
          <a:p>
            <a:pPr algn="ctr"/>
            <a:r>
              <a:rPr lang="es-ES" sz="3200" dirty="0">
                <a:solidFill>
                  <a:schemeClr val="bg1"/>
                </a:solidFill>
              </a:rPr>
              <a:t>¿Cómo se elige la publicación adecuada para enviar su manuscrito?</a:t>
            </a:r>
            <a:endParaRPr lang="en-US" sz="3200" dirty="0">
              <a:solidFill>
                <a:schemeClr val="bg1"/>
              </a:solidFill>
            </a:endParaRPr>
          </a:p>
        </p:txBody>
      </p:sp>
    </p:spTree>
    <p:extLst>
      <p:ext uri="{BB962C8B-B14F-4D97-AF65-F5344CB8AC3E}">
        <p14:creationId xmlns="" xmlns:p14="http://schemas.microsoft.com/office/powerpoint/2010/main" val="218990188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bg/>
                                          </p:spTgt>
                                        </p:tgtEl>
                                        <p:attrNameLst>
                                          <p:attrName>style.visibility</p:attrName>
                                        </p:attrNameLst>
                                      </p:cBhvr>
                                      <p:to>
                                        <p:strVal val="visible"/>
                                      </p:to>
                                    </p:set>
                                    <p:animEffect transition="in" filter="fade">
                                      <p:cBhvr>
                                        <p:cTn id="12" dur="500"/>
                                        <p:tgtEl>
                                          <p:spTgt spid="11">
                                            <p:bg/>
                                          </p:spTgt>
                                        </p:tgtEl>
                                      </p:cBhvr>
                                    </p:animEffect>
                                  </p:childTnLst>
                                </p:cTn>
                              </p:par>
                            </p:childTnLst>
                          </p:cTn>
                        </p:par>
                        <p:par>
                          <p:cTn id="13" fill="hold">
                            <p:stCondLst>
                              <p:cond delay="500"/>
                            </p:stCondLst>
                            <p:childTnLst>
                              <p:par>
                                <p:cTn id="14" presetID="10" presetClass="entr" presetSubtype="0" fill="hold" grpId="0" nodeType="afterEffect">
                                  <p:stCondLst>
                                    <p:cond delay="0"/>
                                  </p:stCondLst>
                                  <p:childTnLst>
                                    <p:set>
                                      <p:cBhvr>
                                        <p:cTn id="15" dur="1" fill="hold">
                                          <p:stCondLst>
                                            <p:cond delay="0"/>
                                          </p:stCondLst>
                                        </p:cTn>
                                        <p:tgtEl>
                                          <p:spTgt spid="11">
                                            <p:txEl>
                                              <p:pRg st="0" end="0"/>
                                            </p:txEl>
                                          </p:spTgt>
                                        </p:tgtEl>
                                        <p:attrNameLst>
                                          <p:attrName>style.visibility</p:attrName>
                                        </p:attrNameLst>
                                      </p:cBhvr>
                                      <p:to>
                                        <p:strVal val="visible"/>
                                      </p:to>
                                    </p:set>
                                    <p:animEffect transition="in" filter="fade">
                                      <p:cBhvr>
                                        <p:cTn id="16" dur="500"/>
                                        <p:tgtEl>
                                          <p:spTgt spid="11">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1">
                                            <p:txEl>
                                              <p:pRg st="1" end="1"/>
                                            </p:txEl>
                                          </p:spTgt>
                                        </p:tgtEl>
                                        <p:attrNameLst>
                                          <p:attrName>style.visibility</p:attrName>
                                        </p:attrNameLst>
                                      </p:cBhvr>
                                      <p:to>
                                        <p:strVal val="visible"/>
                                      </p:to>
                                    </p:set>
                                    <p:animEffect transition="in" filter="fade">
                                      <p:cBhvr>
                                        <p:cTn id="21" dur="500"/>
                                        <p:tgtEl>
                                          <p:spTgt spid="11">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Effect transition="in" filter="fade">
                                      <p:cBhvr>
                                        <p:cTn id="26" dur="500"/>
                                        <p:tgtEl>
                                          <p:spTgt spid="11">
                                            <p:txEl>
                                              <p:pRg st="2" end="2"/>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1" grpId="0" build="p" animBg="1"/>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25080" y="274638"/>
            <a:ext cx="5867400" cy="854281"/>
          </a:xfrm>
        </p:spPr>
        <p:txBody>
          <a:bodyPr/>
          <a:lstStyle/>
          <a:p>
            <a:pPr algn="ctr"/>
            <a:r>
              <a:rPr lang="en-US" dirty="0" smtClean="0"/>
              <a:t>Tips to identify the most suitable journal</a:t>
            </a:r>
            <a:endParaRPr lang="en-US" dirty="0"/>
          </a:p>
        </p:txBody>
      </p:sp>
      <p:sp>
        <p:nvSpPr>
          <p:cNvPr id="9" name="Rectangle 8"/>
          <p:cNvSpPr/>
          <p:nvPr/>
        </p:nvSpPr>
        <p:spPr>
          <a:xfrm>
            <a:off x="179512" y="1600200"/>
            <a:ext cx="8712968" cy="4648200"/>
          </a:xfrm>
          <a:prstGeom prst="rect">
            <a:avLst/>
          </a:prstGeom>
          <a:solidFill>
            <a:schemeClr val="bg1">
              <a:alpha val="80000"/>
            </a:schemeClr>
          </a:solidFill>
          <a:ln w="3175" cmpd="sng">
            <a:solidFill>
              <a:schemeClr val="bg1">
                <a:lumMod val="85000"/>
              </a:scheme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dirty="0" smtClean="0"/>
              <a:t>S</a:t>
            </a:r>
            <a:endParaRPr lang="en-US" dirty="0"/>
          </a:p>
        </p:txBody>
      </p:sp>
      <p:sp>
        <p:nvSpPr>
          <p:cNvPr id="15" name="Rounded Rectangle 14"/>
          <p:cNvSpPr/>
          <p:nvPr/>
        </p:nvSpPr>
        <p:spPr>
          <a:xfrm>
            <a:off x="6084258" y="3349757"/>
            <a:ext cx="2736304" cy="1220283"/>
          </a:xfrm>
          <a:prstGeom prst="roundRect">
            <a:avLst/>
          </a:prstGeom>
          <a:solidFill>
            <a:schemeClr val="bg1"/>
          </a:solidFill>
          <a:ln w="19050" cmpd="sng">
            <a:solidFill>
              <a:srgbClr val="512AAD"/>
            </a:solid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Font typeface="Arial"/>
              <a:buChar char="•"/>
            </a:pPr>
            <a:r>
              <a:rPr lang="en-US" sz="2400" b="1" dirty="0" smtClean="0">
                <a:solidFill>
                  <a:srgbClr val="512AAD"/>
                </a:solidFill>
              </a:rPr>
              <a:t>Editorials</a:t>
            </a:r>
          </a:p>
          <a:p>
            <a:pPr marL="457200" indent="-457200">
              <a:buFont typeface="Arial"/>
              <a:buChar char="•"/>
            </a:pPr>
            <a:r>
              <a:rPr lang="en-US" sz="2400" b="1" dirty="0" smtClean="0">
                <a:solidFill>
                  <a:srgbClr val="512AAD"/>
                </a:solidFill>
              </a:rPr>
              <a:t>Review articles</a:t>
            </a:r>
          </a:p>
          <a:p>
            <a:pPr marL="457200" indent="-457200">
              <a:buFont typeface="Arial"/>
              <a:buChar char="•"/>
            </a:pPr>
            <a:r>
              <a:rPr lang="en-US" sz="2400" b="1" dirty="0" smtClean="0">
                <a:solidFill>
                  <a:srgbClr val="512AAD"/>
                </a:solidFill>
              </a:rPr>
              <a:t>Special issues</a:t>
            </a:r>
            <a:endParaRPr lang="en-US" sz="2400" b="1" dirty="0">
              <a:solidFill>
                <a:srgbClr val="512AAD"/>
              </a:solidFill>
            </a:endParaRPr>
          </a:p>
        </p:txBody>
      </p:sp>
      <p:sp>
        <p:nvSpPr>
          <p:cNvPr id="16" name="Rounded Rectangle 15"/>
          <p:cNvSpPr/>
          <p:nvPr/>
        </p:nvSpPr>
        <p:spPr>
          <a:xfrm>
            <a:off x="251610" y="3365841"/>
            <a:ext cx="2736304" cy="1220283"/>
          </a:xfrm>
          <a:prstGeom prst="roundRect">
            <a:avLst/>
          </a:prstGeom>
          <a:solidFill>
            <a:schemeClr val="bg1"/>
          </a:solidFill>
          <a:ln w="19050" cmpd="sng">
            <a:solidFill>
              <a:schemeClr val="accent3"/>
            </a:solid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Font typeface="Arial"/>
              <a:buChar char="•"/>
            </a:pPr>
            <a:r>
              <a:rPr lang="en-US" sz="2400" b="1" dirty="0" smtClean="0">
                <a:solidFill>
                  <a:schemeClr val="accent3"/>
                </a:solidFill>
              </a:rPr>
              <a:t>Editorials</a:t>
            </a:r>
          </a:p>
          <a:p>
            <a:pPr marL="457200" indent="-457200">
              <a:buFont typeface="Arial"/>
              <a:buChar char="•"/>
            </a:pPr>
            <a:r>
              <a:rPr lang="en-US" sz="2400" b="1" dirty="0" smtClean="0">
                <a:solidFill>
                  <a:schemeClr val="accent3"/>
                </a:solidFill>
              </a:rPr>
              <a:t>Review articles</a:t>
            </a:r>
          </a:p>
          <a:p>
            <a:pPr marL="457200" indent="-457200">
              <a:buFont typeface="Arial"/>
              <a:buChar char="•"/>
            </a:pPr>
            <a:r>
              <a:rPr lang="en-US" sz="2400" b="1" dirty="0" smtClean="0">
                <a:solidFill>
                  <a:schemeClr val="accent3"/>
                </a:solidFill>
              </a:rPr>
              <a:t>Special issues</a:t>
            </a:r>
            <a:endParaRPr lang="en-US" sz="2400" b="1" dirty="0">
              <a:solidFill>
                <a:schemeClr val="accent3"/>
              </a:solidFill>
            </a:endParaRPr>
          </a:p>
        </p:txBody>
      </p:sp>
      <p:sp>
        <p:nvSpPr>
          <p:cNvPr id="17" name="Rounded Rectangle 16"/>
          <p:cNvSpPr/>
          <p:nvPr/>
        </p:nvSpPr>
        <p:spPr>
          <a:xfrm>
            <a:off x="3167934" y="3347697"/>
            <a:ext cx="2736304" cy="1220283"/>
          </a:xfrm>
          <a:prstGeom prst="roundRect">
            <a:avLst/>
          </a:prstGeom>
          <a:solidFill>
            <a:schemeClr val="bg1"/>
          </a:solidFill>
          <a:ln w="19050" cmpd="sng">
            <a:solidFill>
              <a:srgbClr val="E85100"/>
            </a:solid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Font typeface="Arial"/>
              <a:buChar char="•"/>
            </a:pPr>
            <a:r>
              <a:rPr lang="en-US" sz="2400" b="1" dirty="0" smtClean="0">
                <a:solidFill>
                  <a:srgbClr val="E85100"/>
                </a:solidFill>
              </a:rPr>
              <a:t>Editorials</a:t>
            </a:r>
          </a:p>
          <a:p>
            <a:pPr marL="457200" indent="-457200">
              <a:buFont typeface="Arial"/>
              <a:buChar char="•"/>
            </a:pPr>
            <a:r>
              <a:rPr lang="en-US" sz="2400" b="1" dirty="0" smtClean="0">
                <a:solidFill>
                  <a:srgbClr val="E85100"/>
                </a:solidFill>
              </a:rPr>
              <a:t>Review articles</a:t>
            </a:r>
          </a:p>
          <a:p>
            <a:pPr marL="457200" indent="-457200">
              <a:buFont typeface="Arial"/>
              <a:buChar char="•"/>
            </a:pPr>
            <a:r>
              <a:rPr lang="en-US" sz="2400" b="1" dirty="0" smtClean="0">
                <a:solidFill>
                  <a:srgbClr val="E85100"/>
                </a:solidFill>
              </a:rPr>
              <a:t>Special issues</a:t>
            </a:r>
            <a:endParaRPr lang="en-US" sz="2400" b="1" dirty="0">
              <a:solidFill>
                <a:srgbClr val="E85100"/>
              </a:solidFill>
            </a:endParaRPr>
          </a:p>
        </p:txBody>
      </p:sp>
      <p:sp>
        <p:nvSpPr>
          <p:cNvPr id="5" name="Rounded Rectangle 4"/>
          <p:cNvSpPr/>
          <p:nvPr/>
        </p:nvSpPr>
        <p:spPr>
          <a:xfrm>
            <a:off x="3165748" y="5157192"/>
            <a:ext cx="2736304" cy="432048"/>
          </a:xfrm>
          <a:prstGeom prst="round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800" b="1" dirty="0" smtClean="0">
                <a:solidFill>
                  <a:schemeClr val="bg1"/>
                </a:solidFill>
              </a:rPr>
              <a:t>Manuscript</a:t>
            </a:r>
            <a:endParaRPr lang="en-US" sz="2800" b="1" dirty="0">
              <a:solidFill>
                <a:schemeClr val="bg1"/>
              </a:solidFill>
            </a:endParaRPr>
          </a:p>
        </p:txBody>
      </p:sp>
      <p:sp>
        <p:nvSpPr>
          <p:cNvPr id="10" name="Rounded Rectangle 9"/>
          <p:cNvSpPr/>
          <p:nvPr/>
        </p:nvSpPr>
        <p:spPr>
          <a:xfrm>
            <a:off x="1979712" y="1988840"/>
            <a:ext cx="4896544" cy="648072"/>
          </a:xfrm>
          <a:prstGeom prst="round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3200" b="1" dirty="0" smtClean="0"/>
              <a:t>Journal editor’s interests</a:t>
            </a:r>
            <a:endParaRPr lang="en-US" sz="3200" b="1" dirty="0"/>
          </a:p>
        </p:txBody>
      </p:sp>
      <p:sp>
        <p:nvSpPr>
          <p:cNvPr id="4" name="TextBox 3"/>
          <p:cNvSpPr txBox="1"/>
          <p:nvPr/>
        </p:nvSpPr>
        <p:spPr>
          <a:xfrm>
            <a:off x="251610" y="2915649"/>
            <a:ext cx="2736304" cy="523220"/>
          </a:xfrm>
          <a:prstGeom prst="rect">
            <a:avLst/>
          </a:prstGeom>
          <a:noFill/>
        </p:spPr>
        <p:txBody>
          <a:bodyPr wrap="square" rtlCol="0">
            <a:spAutoFit/>
          </a:bodyPr>
          <a:lstStyle/>
          <a:p>
            <a:pPr algn="ctr"/>
            <a:r>
              <a:rPr lang="en-US" sz="2800" b="1" dirty="0" smtClean="0">
                <a:solidFill>
                  <a:schemeClr val="accent3"/>
                </a:solidFill>
              </a:rPr>
              <a:t>Journal A</a:t>
            </a:r>
            <a:endParaRPr lang="en-US" sz="2800" b="1" dirty="0">
              <a:solidFill>
                <a:schemeClr val="accent3"/>
              </a:solidFill>
            </a:endParaRPr>
          </a:p>
        </p:txBody>
      </p:sp>
      <p:sp>
        <p:nvSpPr>
          <p:cNvPr id="12" name="TextBox 11"/>
          <p:cNvSpPr txBox="1"/>
          <p:nvPr/>
        </p:nvSpPr>
        <p:spPr>
          <a:xfrm>
            <a:off x="3196623" y="2915649"/>
            <a:ext cx="2736304" cy="523220"/>
          </a:xfrm>
          <a:prstGeom prst="rect">
            <a:avLst/>
          </a:prstGeom>
          <a:noFill/>
        </p:spPr>
        <p:txBody>
          <a:bodyPr wrap="square" rtlCol="0">
            <a:spAutoFit/>
          </a:bodyPr>
          <a:lstStyle/>
          <a:p>
            <a:pPr algn="ctr"/>
            <a:r>
              <a:rPr lang="en-US" sz="2800" b="1" dirty="0" smtClean="0">
                <a:solidFill>
                  <a:srgbClr val="E85100"/>
                </a:solidFill>
              </a:rPr>
              <a:t>Journal B</a:t>
            </a:r>
            <a:endParaRPr lang="en-US" sz="2800" b="1" dirty="0">
              <a:solidFill>
                <a:srgbClr val="E85100"/>
              </a:solidFill>
            </a:endParaRPr>
          </a:p>
        </p:txBody>
      </p:sp>
      <p:sp>
        <p:nvSpPr>
          <p:cNvPr id="13" name="TextBox 12"/>
          <p:cNvSpPr txBox="1"/>
          <p:nvPr/>
        </p:nvSpPr>
        <p:spPr>
          <a:xfrm>
            <a:off x="6084258" y="2915649"/>
            <a:ext cx="2736304" cy="523220"/>
          </a:xfrm>
          <a:prstGeom prst="rect">
            <a:avLst/>
          </a:prstGeom>
          <a:noFill/>
        </p:spPr>
        <p:txBody>
          <a:bodyPr wrap="square" rtlCol="0">
            <a:spAutoFit/>
          </a:bodyPr>
          <a:lstStyle/>
          <a:p>
            <a:pPr algn="ctr"/>
            <a:r>
              <a:rPr lang="en-US" sz="2800" b="1" dirty="0" smtClean="0">
                <a:solidFill>
                  <a:srgbClr val="512AAD"/>
                </a:solidFill>
              </a:rPr>
              <a:t>Journal C</a:t>
            </a:r>
            <a:endParaRPr lang="en-US" sz="2800" b="1" dirty="0">
              <a:solidFill>
                <a:srgbClr val="512AAD"/>
              </a:solidFill>
            </a:endParaRPr>
          </a:p>
        </p:txBody>
      </p:sp>
    </p:spTree>
    <p:extLst>
      <p:ext uri="{BB962C8B-B14F-4D97-AF65-F5344CB8AC3E}">
        <p14:creationId xmlns="" xmlns:p14="http://schemas.microsoft.com/office/powerpoint/2010/main" val="2020113299"/>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42" presetClass="path" presetSubtype="0" accel="50000" decel="50000" fill="hold" grpId="1" nodeType="clickEffect">
                                  <p:stCondLst>
                                    <p:cond delay="0"/>
                                  </p:stCondLst>
                                  <p:childTnLst>
                                    <p:animMotion origin="layout" path="M -3.33333E-6 4.08881E-6 L 0.3191 -0.07517 " pathEditMode="relative" rAng="0" ptsTypes="AA">
                                      <p:cBhvr>
                                        <p:cTn id="11" dur="2000" fill="hold"/>
                                        <p:tgtEl>
                                          <p:spTgt spid="5"/>
                                        </p:tgtEl>
                                        <p:attrNameLst>
                                          <p:attrName>ppt_x</p:attrName>
                                          <p:attrName>ppt_y</p:attrName>
                                        </p:attrNameLst>
                                      </p:cBhvr>
                                      <p:rCtr x="15955" y="-377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3021</Words>
  <Application>Microsoft Office PowerPoint</Application>
  <PresentationFormat>Presentación en pantalla (4:3)</PresentationFormat>
  <Paragraphs>458</Paragraphs>
  <Slides>32</Slides>
  <Notes>29</Notes>
  <HiddenSlides>0</HiddenSlides>
  <MMClips>0</MMClips>
  <ScaleCrop>false</ScaleCrop>
  <HeadingPairs>
    <vt:vector size="4" baseType="variant">
      <vt:variant>
        <vt:lpstr>Tema</vt:lpstr>
      </vt:variant>
      <vt:variant>
        <vt:i4>1</vt:i4>
      </vt:variant>
      <vt:variant>
        <vt:lpstr>Títulos de diapositiva</vt:lpstr>
      </vt:variant>
      <vt:variant>
        <vt:i4>32</vt:i4>
      </vt:variant>
    </vt:vector>
  </HeadingPairs>
  <TitlesOfParts>
    <vt:vector size="33" baseType="lpstr">
      <vt:lpstr>Tema de Office</vt:lpstr>
      <vt:lpstr>Parte 2</vt:lpstr>
      <vt:lpstr>Evaluating significance</vt:lpstr>
      <vt:lpstr>How many journals  are there?</vt:lpstr>
      <vt:lpstr>Journal Selector www.edanzediting.com/journal_selector</vt:lpstr>
      <vt:lpstr>Journal Selector www.edanzediting.com/journal_selector</vt:lpstr>
      <vt:lpstr>Journal Selector www.edanzediting.com/journal_selector</vt:lpstr>
      <vt:lpstr>Journal Selector www.edanzediting.com/journal_selector</vt:lpstr>
      <vt:lpstr>Tips to identify the most suitable journal</vt:lpstr>
      <vt:lpstr>Tips to identify the most suitable journal</vt:lpstr>
      <vt:lpstr>Tips to identify the most suitable journal</vt:lpstr>
      <vt:lpstr>Tips to identify the most suitable journal</vt:lpstr>
      <vt:lpstr>Who’s hungry?</vt:lpstr>
      <vt:lpstr>Section 3</vt:lpstr>
      <vt:lpstr>Use your figures to structure your manuscript</vt:lpstr>
      <vt:lpstr>Use your figures to structure your manuscript</vt:lpstr>
      <vt:lpstr>Prepare an outline</vt:lpstr>
      <vt:lpstr>Prepare an outline</vt:lpstr>
      <vt:lpstr>Prepare an outline</vt:lpstr>
      <vt:lpstr>Prepare an outline</vt:lpstr>
      <vt:lpstr>Prepare an outline</vt:lpstr>
      <vt:lpstr>Introduction</vt:lpstr>
      <vt:lpstr>Introduction –  flow of information</vt:lpstr>
      <vt:lpstr>Writing the Introduction</vt:lpstr>
      <vt:lpstr>Diapositiva 24</vt:lpstr>
      <vt:lpstr>Methods/Experimental</vt:lpstr>
      <vt:lpstr>Results</vt:lpstr>
      <vt:lpstr>Display items</vt:lpstr>
      <vt:lpstr>Figures</vt:lpstr>
      <vt:lpstr>Discussion</vt:lpstr>
      <vt:lpstr>Discussion –  flow of information</vt:lpstr>
      <vt:lpstr>Linking your ideas</vt:lpstr>
      <vt:lpstr>Linking your ideas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Parte 2</dc:title>
  <dc:creator>Lourdes Ramos</dc:creator>
  <cp:lastModifiedBy>Lourdes Ramos</cp:lastModifiedBy>
  <cp:revision>2</cp:revision>
  <dcterms:created xsi:type="dcterms:W3CDTF">2015-10-02T19:30:19Z</dcterms:created>
  <dcterms:modified xsi:type="dcterms:W3CDTF">2015-10-02T19:39:56Z</dcterms:modified>
</cp:coreProperties>
</file>