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2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D1F9F-8B61-48D0-813A-6E6AA330677C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09D8A-E064-4252-9992-F103D5916B2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ja-JP" smtClean="0"/>
          </a:p>
        </p:txBody>
      </p:sp>
      <p:sp>
        <p:nvSpPr>
          <p:cNvPr id="11981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8F56ED2-C435-46AF-9121-F908206AC89B}" type="slidenum">
              <a:rPr lang="en-NZ" altLang="ja-JP" smtClean="0">
                <a:latin typeface="Calibri" pitchFamily="34" charset="0"/>
              </a:rPr>
              <a:pPr eaLnBrk="1" hangingPunct="1"/>
              <a:t>3</a:t>
            </a:fld>
            <a:endParaRPr lang="en-NZ" altLang="ja-JP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4480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13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4480">
              <a:defRPr/>
            </a:pPr>
            <a:r>
              <a:rPr lang="en-US" dirty="0" smtClean="0"/>
              <a:t>Sequential </a:t>
            </a:r>
            <a:r>
              <a:rPr lang="en-US" dirty="0" err="1" smtClean="0"/>
              <a:t>progressoin</a:t>
            </a:r>
            <a:r>
              <a:rPr lang="en-US" dirty="0" smtClean="0"/>
              <a:t> writing style, common</a:t>
            </a:r>
            <a:r>
              <a:rPr lang="en-US" baseline="0" dirty="0" smtClean="0"/>
              <a:t> in English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15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4480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16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NZ" dirty="0" smtClean="0"/>
          </a:p>
        </p:txBody>
      </p:sp>
      <p:sp>
        <p:nvSpPr>
          <p:cNvPr id="195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5DEC7A3-CC5D-4776-863C-FA20A27403D5}" type="slidenum">
              <a:rPr lang="en-NZ" smtClean="0">
                <a:latin typeface="Calibri" pitchFamily="34" charset="0"/>
              </a:rPr>
              <a:pPr eaLnBrk="1" hangingPunct="1"/>
              <a:t>18</a:t>
            </a:fld>
            <a:endParaRPr lang="en-NZ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19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8435" indent="-278435">
              <a:spcBef>
                <a:spcPts val="2506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en-NZ" altLang="ja-JP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75640" indent="-2983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93292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70609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47926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642BCDB-2638-4CB3-9A32-DD2057376114}" type="slidenum">
              <a:rPr lang="en-NZ" altLang="ja-JP">
                <a:latin typeface="Calibri" pitchFamily="34" charset="0"/>
              </a:rPr>
              <a:pPr eaLnBrk="1" hangingPunct="1"/>
              <a:t>20</a:t>
            </a:fld>
            <a:endParaRPr lang="en-NZ" altLang="ja-JP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8435" indent="-278435">
              <a:spcBef>
                <a:spcPts val="2506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en-NZ" altLang="ja-JP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75640" indent="-2983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93292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70609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47926" indent="-23865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5242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02559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79876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57193" indent="-2386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642BCDB-2638-4CB3-9A32-DD2057376114}" type="slidenum">
              <a:rPr lang="en-NZ" altLang="ja-JP">
                <a:latin typeface="Calibri" pitchFamily="34" charset="0"/>
              </a:rPr>
              <a:pPr eaLnBrk="1" hangingPunct="1"/>
              <a:t>21</a:t>
            </a:fld>
            <a:endParaRPr lang="en-NZ" altLang="ja-JP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756DD-5053-4DE0-865A-D537F2BB041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812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756DD-5053-4DE0-865A-D537F2BB041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812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/>
          </a:p>
          <a:p>
            <a:r>
              <a:rPr lang="en-US" altLang="ja-JP" dirty="0" smtClean="0"/>
              <a:t>Learn by example</a:t>
            </a:r>
          </a:p>
          <a:p>
            <a:r>
              <a:rPr lang="en-US" altLang="ja-JP" dirty="0" smtClean="0"/>
              <a:t>Learn the difference</a:t>
            </a:r>
            <a:r>
              <a:rPr lang="en-US" altLang="ja-JP" baseline="0" dirty="0" smtClean="0"/>
              <a:t> between good and bad writing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5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1818528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6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8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>
                <a:solidFill>
                  <a:prstClr val="black"/>
                </a:solidFill>
              </a:rPr>
              <a:pPr/>
              <a:t>9</a:t>
            </a:fld>
            <a:endParaRPr lang="en-N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10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777896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6700" indent="-266700" fontAlgn="auto"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Font typeface="Wingdings" pitchFamily="2" charset="2"/>
              <a:buChar char="§"/>
              <a:defRPr/>
            </a:pPr>
            <a:endParaRPr lang="en-NZ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1F9BD-5DF6-4FC3-9F68-897DBA21851A}" type="slidenum">
              <a:rPr lang="en-NZ" smtClean="0"/>
              <a:pPr/>
              <a:t>12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406040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AE7022-7237-4923-8AD8-50E9DAF5E69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4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534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AE7022-7237-4923-8AD8-50E9DAF5E69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Chord 6"/>
          <p:cNvSpPr/>
          <p:nvPr userDrawn="1"/>
        </p:nvSpPr>
        <p:spPr>
          <a:xfrm rot="17520000">
            <a:off x="248867" y="-1427533"/>
            <a:ext cx="2895600" cy="2895600"/>
          </a:xfrm>
          <a:prstGeom prst="chord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67597" y="375047"/>
            <a:ext cx="245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Journal selection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867400" cy="854281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0243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B8DA-15F7-40DE-9665-6845446BE865}" type="datetimeFigureOut">
              <a:rPr lang="es-ES" smtClean="0"/>
              <a:t>02/10/2015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F3DCB-B149-4EF1-A24E-8268353F0AD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95536" y="1981200"/>
            <a:ext cx="8352928" cy="3886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4400" dirty="0">
                <a:solidFill>
                  <a:schemeClr val="bg1"/>
                </a:solidFill>
              </a:rPr>
              <a:t>Esta presentación está disponible para descargarla de forma gratuita en nuestro sitio web</a:t>
            </a:r>
            <a:r>
              <a:rPr lang="en-US" sz="4400" dirty="0">
                <a:solidFill>
                  <a:schemeClr val="bg1"/>
                </a:solidFill>
              </a:rPr>
              <a:t>: http://</a:t>
            </a:r>
            <a:r>
              <a:rPr lang="en-US" sz="4400" dirty="0" smtClean="0">
                <a:solidFill>
                  <a:schemeClr val="bg1"/>
                </a:solidFill>
              </a:rPr>
              <a:t>www.edanzediting.com/sa2015</a:t>
            </a:r>
          </a:p>
        </p:txBody>
      </p:sp>
      <p:pic>
        <p:nvPicPr>
          <p:cNvPr id="3" name="Picture 2" descr="C:\Users\edanz\Desktop\Kitami lecture\transparent Edanz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399" y="223949"/>
            <a:ext cx="3440183" cy="107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6571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3319" y="1559786"/>
            <a:ext cx="8732448" cy="3317014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reader 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 rtlCol="0">
            <a:noAutofit/>
          </a:bodyPr>
          <a:lstStyle/>
          <a:p>
            <a:pPr marL="365125" indent="-269875" defTabSz="531813"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Readers become confused if subject and verb  are separated by too much content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auto">
          <a:xfrm>
            <a:off x="219993" y="2819400"/>
            <a:ext cx="8543007" cy="206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The smallest</a:t>
            </a:r>
            <a:r>
              <a:rPr lang="en-US" sz="28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of the URF's (URFA6L) </a:t>
            </a:r>
            <a:r>
              <a:rPr lang="en-US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has been identified</a:t>
            </a:r>
            <a:r>
              <a:rPr lang="en-US" sz="28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as the animal equivalent of the recently discovered yeast H-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ATPase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subunit 8 gene. It consists of a 207-nucleotide (nt) reading frame overlapping out of phase the [NH</a:t>
            </a:r>
            <a:r>
              <a:rPr lang="en-US" sz="28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]-terminal portion of the adenosinetriphosphatase (ATPase) subunit 6 gene.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85900" y="4946456"/>
            <a:ext cx="6172199" cy="64698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Intente acercar el sujeto y el verbo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2125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51520" y="1628800"/>
            <a:ext cx="8640960" cy="4464496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3728" y="274638"/>
            <a:ext cx="5867400" cy="854281"/>
          </a:xfrm>
        </p:spPr>
        <p:txBody>
          <a:bodyPr/>
          <a:lstStyle/>
          <a:p>
            <a:pPr algn="ctr"/>
            <a:r>
              <a:rPr lang="en-US" dirty="0" smtClean="0"/>
              <a:t>Active voice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43608" y="1988840"/>
            <a:ext cx="7056784" cy="86409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Sentences written in the active voice are: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43608" y="2996952"/>
            <a:ext cx="1512168" cy="432048"/>
          </a:xfrm>
          <a:prstGeom prst="roundRect">
            <a:avLst/>
          </a:prstGeom>
          <a:solidFill>
            <a:srgbClr val="0081B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simple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771800" y="2996952"/>
            <a:ext cx="1512168" cy="432048"/>
          </a:xfrm>
          <a:prstGeom prst="roundRect">
            <a:avLst/>
          </a:prstGeom>
          <a:solidFill>
            <a:srgbClr val="0081B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direct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499992" y="2996952"/>
            <a:ext cx="1512168" cy="432048"/>
          </a:xfrm>
          <a:prstGeom prst="roundRect">
            <a:avLst/>
          </a:prstGeom>
          <a:solidFill>
            <a:srgbClr val="0081B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clear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228184" y="2996952"/>
            <a:ext cx="1872208" cy="432048"/>
          </a:xfrm>
          <a:prstGeom prst="roundRect">
            <a:avLst/>
          </a:prstGeom>
          <a:solidFill>
            <a:srgbClr val="0081B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FF00"/>
                </a:solidFill>
              </a:rPr>
              <a:t>easy to read</a:t>
            </a:r>
            <a:endParaRPr lang="en-US" sz="2400" b="1" i="1" dirty="0">
              <a:solidFill>
                <a:srgbClr val="FFFF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1520" y="3789040"/>
            <a:ext cx="8352928" cy="965721"/>
            <a:chOff x="251520" y="3933056"/>
            <a:chExt cx="8352928" cy="965721"/>
          </a:xfrm>
        </p:grpSpPr>
        <p:sp>
          <p:nvSpPr>
            <p:cNvPr id="8" name="TextBox 7"/>
            <p:cNvSpPr txBox="1"/>
            <p:nvPr/>
          </p:nvSpPr>
          <p:spPr>
            <a:xfrm>
              <a:off x="539552" y="4437112"/>
              <a:ext cx="80648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2"/>
                  </a:solidFill>
                </a:rPr>
                <a:t>The mechanisms regulating tumor growth were investigated.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1520" y="3933056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u="sng" dirty="0" smtClean="0"/>
                <a:t>Passive</a:t>
              </a:r>
              <a:endParaRPr lang="en-US" sz="2800" b="1" i="1" u="sng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51520" y="4869160"/>
            <a:ext cx="8352928" cy="936104"/>
            <a:chOff x="251520" y="5013176"/>
            <a:chExt cx="8352928" cy="936104"/>
          </a:xfrm>
        </p:grpSpPr>
        <p:sp>
          <p:nvSpPr>
            <p:cNvPr id="21" name="TextBox 20"/>
            <p:cNvSpPr txBox="1"/>
            <p:nvPr/>
          </p:nvSpPr>
          <p:spPr>
            <a:xfrm>
              <a:off x="539552" y="5487615"/>
              <a:ext cx="80648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2"/>
                  </a:solidFill>
                </a:rPr>
                <a:t>We investigated the mechanisms regulating tumor growth.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1520" y="5013176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u="sng" dirty="0" smtClean="0"/>
                <a:t>Active</a:t>
              </a:r>
              <a:endParaRPr lang="en-US" sz="2800" b="1" i="1" u="sng" dirty="0"/>
            </a:p>
          </p:txBody>
        </p:sp>
      </p:grpSp>
      <p:sp>
        <p:nvSpPr>
          <p:cNvPr id="15" name="Rounded Rectangle 5"/>
          <p:cNvSpPr/>
          <p:nvPr/>
        </p:nvSpPr>
        <p:spPr>
          <a:xfrm>
            <a:off x="1485901" y="2132856"/>
            <a:ext cx="6172199" cy="64698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>
                <a:solidFill>
                  <a:schemeClr val="bg1"/>
                </a:solidFill>
              </a:rPr>
              <a:t>¿</a:t>
            </a:r>
            <a:r>
              <a:rPr lang="en-US" sz="3200" dirty="0" err="1">
                <a:solidFill>
                  <a:schemeClr val="bg1"/>
                </a:solidFill>
              </a:rPr>
              <a:t>Voz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activa</a:t>
            </a:r>
            <a:r>
              <a:rPr lang="en-US" sz="3200" dirty="0">
                <a:solidFill>
                  <a:schemeClr val="bg1"/>
                </a:solidFill>
              </a:rPr>
              <a:t> o </a:t>
            </a:r>
            <a:r>
              <a:rPr lang="en-US" sz="3200" dirty="0" err="1">
                <a:solidFill>
                  <a:schemeClr val="bg1"/>
                </a:solidFill>
              </a:rPr>
              <a:t>voz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pasiva</a:t>
            </a:r>
            <a:r>
              <a:rPr lang="en-US" sz="3200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9385813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19" grpId="0" animBg="1"/>
      <p:bldP spid="20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5536" y="1772816"/>
            <a:ext cx="8424936" cy="432048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274638"/>
            <a:ext cx="5867400" cy="854281"/>
          </a:xfrm>
        </p:spPr>
        <p:txBody>
          <a:bodyPr/>
          <a:lstStyle/>
          <a:p>
            <a:pPr algn="ctr"/>
            <a:r>
              <a:rPr lang="en-US" dirty="0" smtClean="0"/>
              <a:t>Active voice is preferred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43808" y="2268817"/>
            <a:ext cx="5904656" cy="792088"/>
          </a:xfrm>
          <a:prstGeom prst="roundRect">
            <a:avLst/>
          </a:prstGeom>
          <a:solidFill>
            <a:schemeClr val="bg1"/>
          </a:solidFill>
          <a:ln w="28575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“Use </a:t>
            </a:r>
            <a:r>
              <a:rPr lang="en-US" sz="2000" dirty="0">
                <a:solidFill>
                  <a:schemeClr val="tx2"/>
                </a:solidFill>
              </a:rPr>
              <a:t>the </a:t>
            </a:r>
            <a:r>
              <a:rPr lang="en-US" sz="2000" b="1" i="1" dirty="0">
                <a:solidFill>
                  <a:schemeClr val="tx2"/>
                </a:solidFill>
              </a:rPr>
              <a:t>active voice </a:t>
            </a:r>
            <a:r>
              <a:rPr lang="en-US" sz="2000" dirty="0">
                <a:solidFill>
                  <a:schemeClr val="tx2"/>
                </a:solidFill>
              </a:rPr>
              <a:t>when it is less wordy and more direct than the passive”. </a:t>
            </a:r>
            <a:r>
              <a:rPr lang="en-US" sz="1600" dirty="0" smtClean="0">
                <a:solidFill>
                  <a:schemeClr val="tx2"/>
                </a:solidFill>
              </a:rPr>
              <a:t>(3</a:t>
            </a:r>
            <a:r>
              <a:rPr lang="en-US" sz="1600" baseline="30000" dirty="0" smtClean="0">
                <a:solidFill>
                  <a:schemeClr val="tx2"/>
                </a:solidFill>
              </a:rPr>
              <a:t>rd</a:t>
            </a:r>
            <a:r>
              <a:rPr lang="en-US" sz="1600" dirty="0" smtClean="0">
                <a:solidFill>
                  <a:schemeClr val="tx2"/>
                </a:solidFill>
              </a:rPr>
              <a:t> ed., pg</a:t>
            </a:r>
            <a:r>
              <a:rPr lang="en-US" sz="1600" dirty="0">
                <a:solidFill>
                  <a:schemeClr val="tx2"/>
                </a:solidFill>
              </a:rPr>
              <a:t>. </a:t>
            </a:r>
            <a:r>
              <a:rPr lang="en-US" sz="1600" dirty="0" smtClean="0">
                <a:solidFill>
                  <a:schemeClr val="tx2"/>
                </a:solidFill>
              </a:rPr>
              <a:t>42)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43808" y="3135598"/>
            <a:ext cx="5904656" cy="792088"/>
          </a:xfrm>
          <a:prstGeom prst="roundRect">
            <a:avLst/>
          </a:prstGeom>
          <a:solidFill>
            <a:srgbClr val="FFFFFF"/>
          </a:solidFill>
          <a:ln w="2857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/>
                </a:solidFill>
              </a:rPr>
              <a:t>“Use </a:t>
            </a:r>
            <a:r>
              <a:rPr lang="en-US" sz="2000" dirty="0">
                <a:solidFill>
                  <a:schemeClr val="accent1"/>
                </a:solidFill>
              </a:rPr>
              <a:t>the </a:t>
            </a:r>
            <a:r>
              <a:rPr lang="en-US" sz="2000" b="1" i="1" dirty="0">
                <a:solidFill>
                  <a:schemeClr val="accent1"/>
                </a:solidFill>
              </a:rPr>
              <a:t>active voice </a:t>
            </a:r>
            <a:r>
              <a:rPr lang="en-US" sz="2000" dirty="0">
                <a:solidFill>
                  <a:schemeClr val="accent1"/>
                </a:solidFill>
              </a:rPr>
              <a:t>rather than the passive voice…”. </a:t>
            </a:r>
            <a:endParaRPr lang="en-US" sz="2000" dirty="0" smtClean="0">
              <a:solidFill>
                <a:schemeClr val="accent1"/>
              </a:solidFill>
            </a:endParaRPr>
          </a:p>
          <a:p>
            <a:pPr algn="ctr"/>
            <a:r>
              <a:rPr lang="en-US" sz="1600" dirty="0" smtClean="0">
                <a:solidFill>
                  <a:schemeClr val="accent1"/>
                </a:solidFill>
              </a:rPr>
              <a:t>www.apastyle.org/learn/faqs/effective-verb-use.aspx</a:t>
            </a: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43808" y="4002379"/>
            <a:ext cx="5900464" cy="792088"/>
          </a:xfrm>
          <a:prstGeom prst="roundRect">
            <a:avLst/>
          </a:prstGeom>
          <a:solidFill>
            <a:srgbClr val="FFFFFF"/>
          </a:solidFill>
          <a:ln w="28575" cmpd="sng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3"/>
                </a:solidFill>
              </a:rPr>
              <a:t>“As </a:t>
            </a:r>
            <a:r>
              <a:rPr lang="en-US" sz="2000" dirty="0">
                <a:solidFill>
                  <a:schemeClr val="accent3"/>
                </a:solidFill>
              </a:rPr>
              <a:t>a matter of style, passive voice is typically, but not always, inferior to </a:t>
            </a:r>
            <a:r>
              <a:rPr lang="en-US" sz="2000" b="1" i="1" dirty="0">
                <a:solidFill>
                  <a:schemeClr val="accent3"/>
                </a:solidFill>
              </a:rPr>
              <a:t>active voice</a:t>
            </a:r>
            <a:r>
              <a:rPr lang="en-US" sz="2000" dirty="0">
                <a:solidFill>
                  <a:schemeClr val="accent3"/>
                </a:solidFill>
              </a:rPr>
              <a:t>”. </a:t>
            </a:r>
            <a:r>
              <a:rPr lang="en-US" sz="1600" dirty="0" smtClean="0">
                <a:solidFill>
                  <a:schemeClr val="accent3"/>
                </a:solidFill>
              </a:rPr>
              <a:t>(15</a:t>
            </a:r>
            <a:r>
              <a:rPr lang="en-US" sz="1600" baseline="30000" dirty="0" smtClean="0">
                <a:solidFill>
                  <a:schemeClr val="accent3"/>
                </a:solidFill>
              </a:rPr>
              <a:t>th</a:t>
            </a:r>
            <a:r>
              <a:rPr lang="en-US" sz="1600" dirty="0" smtClean="0">
                <a:solidFill>
                  <a:schemeClr val="accent3"/>
                </a:solidFill>
              </a:rPr>
              <a:t> ed., pg</a:t>
            </a:r>
            <a:r>
              <a:rPr lang="en-US" sz="1600" dirty="0">
                <a:solidFill>
                  <a:schemeClr val="accent3"/>
                </a:solidFill>
              </a:rPr>
              <a:t>. </a:t>
            </a:r>
            <a:r>
              <a:rPr lang="en-US" sz="1600" dirty="0" smtClean="0">
                <a:solidFill>
                  <a:schemeClr val="accent3"/>
                </a:solidFill>
              </a:rPr>
              <a:t>177)</a:t>
            </a:r>
            <a:endParaRPr lang="en-US" sz="1600" dirty="0">
              <a:solidFill>
                <a:schemeClr val="accent3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43808" y="4869160"/>
            <a:ext cx="5900464" cy="792088"/>
          </a:xfrm>
          <a:prstGeom prst="roundRect">
            <a:avLst/>
          </a:prstGeom>
          <a:solidFill>
            <a:srgbClr val="FFFFFF"/>
          </a:solidFill>
          <a:ln w="28575" cmpd="sng">
            <a:solidFill>
              <a:srgbClr val="512A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512AAD"/>
                </a:solidFill>
              </a:rPr>
              <a:t>“In </a:t>
            </a:r>
            <a:r>
              <a:rPr lang="en-US" sz="2000" dirty="0">
                <a:solidFill>
                  <a:srgbClr val="512AAD"/>
                </a:solidFill>
              </a:rPr>
              <a:t>general, authors should use the </a:t>
            </a:r>
            <a:r>
              <a:rPr lang="en-US" sz="2000" b="1" i="1" dirty="0">
                <a:solidFill>
                  <a:srgbClr val="512AAD"/>
                </a:solidFill>
              </a:rPr>
              <a:t>active voice</a:t>
            </a:r>
            <a:r>
              <a:rPr lang="en-US" sz="2000" dirty="0">
                <a:solidFill>
                  <a:srgbClr val="512AAD"/>
                </a:solidFill>
              </a:rPr>
              <a:t>…”. </a:t>
            </a:r>
            <a:r>
              <a:rPr lang="en-US" sz="1600" dirty="0" smtClean="0">
                <a:solidFill>
                  <a:srgbClr val="512AAD"/>
                </a:solidFill>
              </a:rPr>
              <a:t>(10</a:t>
            </a:r>
            <a:r>
              <a:rPr lang="en-US" sz="1600" baseline="30000" dirty="0" smtClean="0">
                <a:solidFill>
                  <a:srgbClr val="512AAD"/>
                </a:solidFill>
              </a:rPr>
              <a:t>th</a:t>
            </a:r>
            <a:r>
              <a:rPr lang="en-US" sz="1600" dirty="0" smtClean="0">
                <a:solidFill>
                  <a:srgbClr val="512AAD"/>
                </a:solidFill>
              </a:rPr>
              <a:t> ed., pg</a:t>
            </a:r>
            <a:r>
              <a:rPr lang="en-US" sz="1600" dirty="0">
                <a:solidFill>
                  <a:srgbClr val="512AAD"/>
                </a:solidFill>
              </a:rPr>
              <a:t>. </a:t>
            </a:r>
            <a:r>
              <a:rPr lang="en-US" sz="1600" dirty="0" smtClean="0">
                <a:solidFill>
                  <a:srgbClr val="512AAD"/>
                </a:solidFill>
              </a:rPr>
              <a:t>320)</a:t>
            </a:r>
            <a:endParaRPr lang="en-US" sz="1600" dirty="0">
              <a:solidFill>
                <a:srgbClr val="512AAD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544" y="2268817"/>
            <a:ext cx="2295872" cy="79208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ACS Style Guide</a:t>
            </a:r>
            <a:endParaRPr lang="en-US" sz="2400" b="1" i="1" dirty="0"/>
          </a:p>
        </p:txBody>
      </p:sp>
      <p:sp>
        <p:nvSpPr>
          <p:cNvPr id="18" name="Rounded Rectangle 17"/>
          <p:cNvSpPr/>
          <p:nvPr/>
        </p:nvSpPr>
        <p:spPr>
          <a:xfrm>
            <a:off x="467544" y="3135598"/>
            <a:ext cx="2295872" cy="79208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 smtClean="0"/>
              <a:t>APA</a:t>
            </a:r>
            <a:r>
              <a:rPr lang="en-US" sz="2400" b="1" i="1" dirty="0" smtClean="0"/>
              <a:t> Style </a:t>
            </a:r>
            <a:endParaRPr lang="en-US" sz="2400" b="1" i="1" dirty="0"/>
          </a:p>
        </p:txBody>
      </p:sp>
      <p:sp>
        <p:nvSpPr>
          <p:cNvPr id="19" name="Rounded Rectangle 18"/>
          <p:cNvSpPr/>
          <p:nvPr/>
        </p:nvSpPr>
        <p:spPr>
          <a:xfrm>
            <a:off x="467544" y="4002379"/>
            <a:ext cx="2295872" cy="79208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Chicago Style Guide</a:t>
            </a:r>
            <a:endParaRPr lang="en-US" sz="2400" b="1" i="1" dirty="0"/>
          </a:p>
        </p:txBody>
      </p:sp>
      <p:sp>
        <p:nvSpPr>
          <p:cNvPr id="20" name="Rounded Rectangle 19"/>
          <p:cNvSpPr/>
          <p:nvPr/>
        </p:nvSpPr>
        <p:spPr>
          <a:xfrm>
            <a:off x="468133" y="4869160"/>
            <a:ext cx="2295872" cy="792088"/>
          </a:xfrm>
          <a:prstGeom prst="roundRect">
            <a:avLst/>
          </a:prstGeom>
          <a:solidFill>
            <a:srgbClr val="512A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AMA Manual of Style</a:t>
            </a:r>
            <a:endParaRPr lang="en-US" sz="2400" b="1" i="1" dirty="0"/>
          </a:p>
        </p:txBody>
      </p:sp>
      <p:sp>
        <p:nvSpPr>
          <p:cNvPr id="13" name="Rounded Rectangle 5"/>
          <p:cNvSpPr/>
          <p:nvPr/>
        </p:nvSpPr>
        <p:spPr>
          <a:xfrm>
            <a:off x="1485901" y="1860441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Escribir en voz activa hace que su trabajo sea fácil de comprender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73550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75733" y="1772817"/>
            <a:ext cx="7888400" cy="4464496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5867400" cy="854281"/>
          </a:xfrm>
        </p:spPr>
        <p:txBody>
          <a:bodyPr/>
          <a:lstStyle/>
          <a:p>
            <a:pPr algn="ctr"/>
            <a:r>
              <a:rPr lang="en-US" dirty="0" smtClean="0"/>
              <a:t>Stress position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11521" y="5013176"/>
            <a:ext cx="7416824" cy="1008112"/>
          </a:xfrm>
          <a:prstGeom prst="roundRect">
            <a:avLst/>
          </a:prstGeom>
          <a:solidFill>
            <a:srgbClr val="0081B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  <a:defRPr/>
            </a:pPr>
            <a:r>
              <a:rPr lang="en-US" sz="2800" b="1" i="1" dirty="0" smtClean="0">
                <a:solidFill>
                  <a:srgbClr val="FFFFFF"/>
                </a:solidFill>
                <a:ea typeface="Lucida Grande"/>
                <a:cs typeface="Calibri"/>
              </a:rPr>
              <a:t>Readers focus at the </a:t>
            </a:r>
            <a:r>
              <a:rPr lang="en-US" sz="2800" b="1" i="1" dirty="0" smtClean="0">
                <a:solidFill>
                  <a:srgbClr val="FFFF00"/>
                </a:solidFill>
                <a:ea typeface="Lucida Grande"/>
                <a:cs typeface="Calibri"/>
              </a:rPr>
              <a:t>end of the sentence </a:t>
            </a:r>
            <a:r>
              <a:rPr lang="en-US" sz="2800" b="1" i="1" dirty="0" smtClean="0">
                <a:solidFill>
                  <a:srgbClr val="FFFFFF"/>
                </a:solidFill>
                <a:ea typeface="Lucida Grande"/>
                <a:cs typeface="Calibri"/>
              </a:rPr>
              <a:t>to determine what is important.</a:t>
            </a:r>
            <a:endParaRPr lang="en-US" sz="2800" b="1" i="1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3409836"/>
            <a:ext cx="7385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 smtClean="0"/>
              <a:t>You deserve a raise, but the budget is tight.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1521" y="1988840"/>
            <a:ext cx="7416824" cy="115212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200" b="1" dirty="0" smtClean="0">
                <a:solidFill>
                  <a:schemeClr val="accent1"/>
                </a:solidFill>
              </a:rPr>
              <a:t>Which sentence suggests that you </a:t>
            </a:r>
          </a:p>
          <a:p>
            <a:pPr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200" b="1" i="1" u="sng" dirty="0" smtClean="0">
                <a:solidFill>
                  <a:schemeClr val="tx2"/>
                </a:solidFill>
              </a:rPr>
              <a:t>will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 smtClean="0">
                <a:solidFill>
                  <a:schemeClr val="accent1"/>
                </a:solidFill>
              </a:rPr>
              <a:t>get a raise?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1600" y="4221088"/>
            <a:ext cx="7385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 smtClean="0"/>
              <a:t>The budget is tight, but you deserve a raise.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32623" y="4221088"/>
            <a:ext cx="3024336" cy="52322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6464" y="6525344"/>
            <a:ext cx="493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http://writingcenter.unc.edu/handouts/flow/</a:t>
            </a:r>
          </a:p>
        </p:txBody>
      </p:sp>
      <p:sp>
        <p:nvSpPr>
          <p:cNvPr id="10" name="Rounded Rectangle 5"/>
          <p:cNvSpPr/>
          <p:nvPr/>
        </p:nvSpPr>
        <p:spPr>
          <a:xfrm>
            <a:off x="1485900" y="1860441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Los lectores recuerdan la información al final de la oración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ounded Rectangle 5"/>
          <p:cNvSpPr/>
          <p:nvPr/>
        </p:nvSpPr>
        <p:spPr>
          <a:xfrm>
            <a:off x="1485901" y="3140968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>
                <a:solidFill>
                  <a:schemeClr val="bg1"/>
                </a:solidFill>
                <a:ea typeface="Lucida Grande"/>
                <a:cs typeface="Calibri"/>
              </a:rPr>
              <a:t>Coloque</a:t>
            </a:r>
            <a:r>
              <a:rPr lang="en-US" sz="3200" dirty="0">
                <a:solidFill>
                  <a:schemeClr val="bg1"/>
                </a:solidFill>
                <a:ea typeface="Lucida Grande"/>
                <a:cs typeface="Calibri"/>
              </a:rPr>
              <a:t> la </a:t>
            </a:r>
            <a:r>
              <a:rPr lang="en-US" sz="3200" dirty="0" err="1">
                <a:solidFill>
                  <a:schemeClr val="bg1"/>
                </a:solidFill>
                <a:ea typeface="Lucida Grande"/>
                <a:cs typeface="Calibri"/>
              </a:rPr>
              <a:t>información</a:t>
            </a:r>
            <a:r>
              <a:rPr lang="en-US" sz="3200" dirty="0">
                <a:solidFill>
                  <a:schemeClr val="bg1"/>
                </a:solidFill>
                <a:ea typeface="Lucida Grande"/>
                <a:cs typeface="Calibri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Lucida Grande"/>
                <a:cs typeface="Calibri"/>
              </a:rPr>
              <a:t>importante</a:t>
            </a:r>
            <a:r>
              <a:rPr lang="en-US" sz="3200" dirty="0">
                <a:solidFill>
                  <a:schemeClr val="bg1"/>
                </a:solidFill>
                <a:ea typeface="Lucida Grande"/>
                <a:cs typeface="Calibri"/>
              </a:rPr>
              <a:t> al final de la </a:t>
            </a:r>
            <a:r>
              <a:rPr lang="en-US" sz="3200" dirty="0" err="1">
                <a:solidFill>
                  <a:schemeClr val="bg1"/>
                </a:solidFill>
                <a:ea typeface="Lucida Grande"/>
                <a:cs typeface="Calibri"/>
              </a:rPr>
              <a:t>oración</a:t>
            </a:r>
            <a:endParaRPr lang="en-US" sz="32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1181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20" grpId="0"/>
      <p:bldP spid="20" grpId="1"/>
      <p:bldP spid="6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916832"/>
            <a:ext cx="8686800" cy="360040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923928" y="3933056"/>
            <a:ext cx="3096344" cy="432049"/>
          </a:xfrm>
          <a:prstGeom prst="rect">
            <a:avLst/>
          </a:prstGeom>
          <a:solidFill>
            <a:srgbClr val="46FF2F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020272" y="3933056"/>
            <a:ext cx="1818928" cy="432049"/>
          </a:xfrm>
          <a:prstGeom prst="rect">
            <a:avLst/>
          </a:prstGeom>
          <a:solidFill>
            <a:schemeClr val="accent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3560490"/>
            <a:ext cx="8534400" cy="14526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200000"/>
              </a:lnSpc>
              <a:buFont typeface="Arial"/>
              <a:buNone/>
            </a:pPr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</a:rPr>
              <a:t>The budget is tight, but you deserve a raise. Your salary will increase at the beginning of next year.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76464" y="6525344"/>
            <a:ext cx="493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http://writingcenter.unc.edu/handouts/flow/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53111" y="4430656"/>
            <a:ext cx="2088232" cy="43204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Stress position</a:t>
            </a:r>
            <a:endParaRPr lang="en-US" sz="2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876256" y="4445117"/>
            <a:ext cx="2088232" cy="432048"/>
          </a:xfrm>
          <a:prstGeom prst="roundRect">
            <a:avLst/>
          </a:prstGeom>
          <a:solidFill>
            <a:schemeClr val="tx2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Topic position</a:t>
            </a:r>
            <a:endParaRPr lang="en-US" sz="2400" b="1" dirty="0"/>
          </a:p>
        </p:txBody>
      </p:sp>
      <p:sp>
        <p:nvSpPr>
          <p:cNvPr id="12" name="環状矢印 22"/>
          <p:cNvSpPr/>
          <p:nvPr/>
        </p:nvSpPr>
        <p:spPr>
          <a:xfrm>
            <a:off x="6372200" y="3430739"/>
            <a:ext cx="1236497" cy="936103"/>
          </a:xfrm>
          <a:prstGeom prst="circularArrow">
            <a:avLst>
              <a:gd name="adj1" fmla="val 12316"/>
              <a:gd name="adj2" fmla="val 1142319"/>
              <a:gd name="adj3" fmla="val 20490793"/>
              <a:gd name="adj4" fmla="val 10864344"/>
              <a:gd name="adj5" fmla="val 18866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5516" y="5673762"/>
            <a:ext cx="8712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 smtClean="0">
                <a:solidFill>
                  <a:schemeClr val="tx2"/>
                </a:solidFill>
                <a:ea typeface="Lucida Grande"/>
                <a:cs typeface="Calibri"/>
              </a:rPr>
              <a:t>The topic position introduces the idea of the current sentence</a:t>
            </a:r>
            <a:endParaRPr lang="en-US" sz="2600" b="1" i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95536" y="2132856"/>
            <a:ext cx="8352928" cy="108012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  <a:ea typeface="Lucida Grande"/>
                <a:cs typeface="Calibri"/>
              </a:rPr>
              <a:t>The stress position also introduces </a:t>
            </a:r>
          </a:p>
          <a:p>
            <a:pPr algn="ctr"/>
            <a:r>
              <a:rPr lang="en-US" sz="3200" b="1" dirty="0" smtClean="0">
                <a:solidFill>
                  <a:srgbClr val="FFFFFF"/>
                </a:solidFill>
                <a:ea typeface="Lucida Grande"/>
                <a:cs typeface="Calibri"/>
              </a:rPr>
              <a:t>the topic of the next sentence</a:t>
            </a:r>
            <a:endParaRPr lang="en-US" sz="3200" b="1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5867400" cy="854281"/>
          </a:xfrm>
        </p:spPr>
        <p:txBody>
          <a:bodyPr/>
          <a:lstStyle/>
          <a:p>
            <a:pPr algn="ctr"/>
            <a:r>
              <a:rPr lang="en-US" dirty="0" smtClean="0"/>
              <a:t>Stress position</a:t>
            </a:r>
            <a:endParaRPr lang="en-US" dirty="0"/>
          </a:p>
        </p:txBody>
      </p:sp>
      <p:sp>
        <p:nvSpPr>
          <p:cNvPr id="15" name="Rounded Rectangle 5"/>
          <p:cNvSpPr/>
          <p:nvPr/>
        </p:nvSpPr>
        <p:spPr>
          <a:xfrm>
            <a:off x="1485901" y="5373216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La posición del tema remite a la información anterior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3755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9" grpId="0" animBg="1"/>
      <p:bldP spid="11" grpId="0" animBg="1"/>
      <p:bldP spid="12" grpId="0" animBg="1"/>
      <p:bldP spid="3" grpId="0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90500" y="3039888"/>
            <a:ext cx="8610600" cy="298140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position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3108101"/>
            <a:ext cx="8229600" cy="3057203"/>
          </a:xfrm>
        </p:spPr>
        <p:txBody>
          <a:bodyPr numCol="1" rtlCol="0">
            <a:normAutofit/>
          </a:bodyPr>
          <a:lstStyle/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800" b="1" i="1" dirty="0" smtClean="0">
                <a:solidFill>
                  <a:schemeClr val="tx2"/>
                </a:solidFill>
              </a:rPr>
              <a:t>The patient </a:t>
            </a:r>
            <a:r>
              <a:rPr lang="en-US" sz="2800" b="1" dirty="0" smtClean="0"/>
              <a:t>went to the hospital to see a </a:t>
            </a:r>
            <a:r>
              <a:rPr lang="en-US" sz="2800" b="1" i="1" dirty="0" smtClean="0">
                <a:solidFill>
                  <a:schemeClr val="accent3"/>
                </a:solidFill>
              </a:rPr>
              <a:t>gastroenterologist</a:t>
            </a:r>
            <a:r>
              <a:rPr lang="en-US" sz="2800" b="1" dirty="0" smtClean="0"/>
              <a:t>. </a:t>
            </a:r>
            <a:r>
              <a:rPr lang="en-US" sz="2800" b="1" i="1" dirty="0" smtClean="0">
                <a:solidFill>
                  <a:schemeClr val="tx2"/>
                </a:solidFill>
              </a:rPr>
              <a:t>The doctor </a:t>
            </a:r>
            <a:r>
              <a:rPr lang="en-US" sz="2800" b="1" dirty="0" smtClean="0"/>
              <a:t>then performed a series of </a:t>
            </a:r>
            <a:r>
              <a:rPr lang="en-US" sz="2800" b="1" i="1" dirty="0" smtClean="0">
                <a:solidFill>
                  <a:schemeClr val="accent3"/>
                </a:solidFill>
              </a:rPr>
              <a:t>diagnostic tests</a:t>
            </a:r>
            <a:r>
              <a:rPr lang="en-US" sz="2800" b="1" dirty="0" smtClean="0"/>
              <a:t>. </a:t>
            </a:r>
            <a:r>
              <a:rPr lang="en-US" sz="2800" b="1" i="1" dirty="0" smtClean="0">
                <a:solidFill>
                  <a:schemeClr val="tx2"/>
                </a:solidFill>
              </a:rPr>
              <a:t>The results </a:t>
            </a:r>
            <a:r>
              <a:rPr lang="en-US" sz="2800" b="1" dirty="0" smtClean="0"/>
              <a:t>showed the patient suffered from a </a:t>
            </a:r>
            <a:r>
              <a:rPr lang="en-US" sz="2800" b="1" i="1" dirty="0" smtClean="0">
                <a:solidFill>
                  <a:schemeClr val="accent3"/>
                </a:solidFill>
              </a:rPr>
              <a:t>bacterial infection</a:t>
            </a:r>
            <a:r>
              <a:rPr lang="en-US" sz="2800" b="1" dirty="0" smtClean="0"/>
              <a:t>.</a:t>
            </a:r>
            <a:r>
              <a:rPr lang="en-US" sz="2800" b="1" i="1" dirty="0" smtClean="0">
                <a:solidFill>
                  <a:schemeClr val="accent3"/>
                </a:solidFill>
              </a:rPr>
              <a:t> </a:t>
            </a:r>
            <a:r>
              <a:rPr lang="en-US" sz="2800" b="1" i="1" dirty="0" smtClean="0">
                <a:solidFill>
                  <a:schemeClr val="tx2"/>
                </a:solidFill>
              </a:rPr>
              <a:t>Antibiotics </a:t>
            </a:r>
            <a:r>
              <a:rPr lang="en-US" sz="2800" b="1" dirty="0" smtClean="0"/>
              <a:t>were prescribed to treat the infection before the patient developed an </a:t>
            </a:r>
            <a:r>
              <a:rPr lang="en-US" sz="2800" b="1" i="1" dirty="0" smtClean="0">
                <a:solidFill>
                  <a:schemeClr val="accent3"/>
                </a:solidFill>
              </a:rPr>
              <a:t>ulcer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  <p:sp>
        <p:nvSpPr>
          <p:cNvPr id="10" name="円/楕円 1"/>
          <p:cNvSpPr/>
          <p:nvPr/>
        </p:nvSpPr>
        <p:spPr>
          <a:xfrm>
            <a:off x="1440853" y="1792355"/>
            <a:ext cx="1958110" cy="637309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idea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円/楕円 9"/>
          <p:cNvSpPr/>
          <p:nvPr/>
        </p:nvSpPr>
        <p:spPr>
          <a:xfrm>
            <a:off x="6137543" y="1783119"/>
            <a:ext cx="1958110" cy="637309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idea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円/楕円 10"/>
          <p:cNvSpPr/>
          <p:nvPr/>
        </p:nvSpPr>
        <p:spPr>
          <a:xfrm>
            <a:off x="4599689" y="1792355"/>
            <a:ext cx="1958110" cy="637309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idea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3008792" y="1792355"/>
            <a:ext cx="1958110" cy="637309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idea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4" name="直線コネクタ 13"/>
          <p:cNvCxnSpPr>
            <a:endCxn id="13" idx="2"/>
          </p:cNvCxnSpPr>
          <p:nvPr/>
        </p:nvCxnSpPr>
        <p:spPr>
          <a:xfrm>
            <a:off x="3008792" y="1515264"/>
            <a:ext cx="0" cy="5957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4966902" y="1515264"/>
            <a:ext cx="0" cy="59574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6"/>
          <p:cNvCxnSpPr/>
          <p:nvPr/>
        </p:nvCxnSpPr>
        <p:spPr>
          <a:xfrm>
            <a:off x="3008792" y="1589155"/>
            <a:ext cx="1958110" cy="9236"/>
          </a:xfrm>
          <a:prstGeom prst="straightConnector1">
            <a:avLst/>
          </a:prstGeom>
          <a:ln w="28575">
            <a:solidFill>
              <a:schemeClr val="accent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円/楕円 18"/>
          <p:cNvSpPr/>
          <p:nvPr/>
        </p:nvSpPr>
        <p:spPr>
          <a:xfrm>
            <a:off x="3059396" y="1967122"/>
            <a:ext cx="265612" cy="25861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9"/>
          <p:cNvSpPr txBox="1"/>
          <p:nvPr/>
        </p:nvSpPr>
        <p:spPr>
          <a:xfrm>
            <a:off x="2625348" y="2411596"/>
            <a:ext cx="105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tx2"/>
                </a:solidFill>
              </a:rPr>
              <a:t>Topic link</a:t>
            </a:r>
            <a:endParaRPr kumimoji="1" lang="ja-JP" altLang="en-US" dirty="0">
              <a:solidFill>
                <a:schemeClr val="tx2"/>
              </a:solidFill>
            </a:endParaRPr>
          </a:p>
        </p:txBody>
      </p:sp>
      <p:sp>
        <p:nvSpPr>
          <p:cNvPr id="19" name="テキスト ボックス 17"/>
          <p:cNvSpPr txBox="1"/>
          <p:nvPr/>
        </p:nvSpPr>
        <p:spPr>
          <a:xfrm>
            <a:off x="3445143" y="124747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sentence</a:t>
            </a:r>
            <a:endParaRPr kumimoji="1" lang="ja-JP" altLang="en-US" dirty="0"/>
          </a:p>
        </p:txBody>
      </p:sp>
      <p:sp>
        <p:nvSpPr>
          <p:cNvPr id="20" name="円/楕円 18"/>
          <p:cNvSpPr/>
          <p:nvPr/>
        </p:nvSpPr>
        <p:spPr>
          <a:xfrm>
            <a:off x="6209819" y="1968179"/>
            <a:ext cx="265612" cy="25861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円/楕円 18"/>
          <p:cNvSpPr/>
          <p:nvPr/>
        </p:nvSpPr>
        <p:spPr>
          <a:xfrm>
            <a:off x="4663214" y="1972464"/>
            <a:ext cx="265612" cy="25861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環状矢印 2"/>
          <p:cNvSpPr/>
          <p:nvPr/>
        </p:nvSpPr>
        <p:spPr>
          <a:xfrm>
            <a:off x="2892139" y="3247135"/>
            <a:ext cx="1106008" cy="761727"/>
          </a:xfrm>
          <a:prstGeom prst="circularArrow">
            <a:avLst>
              <a:gd name="adj1" fmla="val 6714"/>
              <a:gd name="adj2" fmla="val 1142319"/>
              <a:gd name="adj3" fmla="val 20492946"/>
              <a:gd name="adj4" fmla="val 10800000"/>
              <a:gd name="adj5" fmla="val 12500"/>
            </a:avLst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環状矢印 22"/>
          <p:cNvSpPr/>
          <p:nvPr/>
        </p:nvSpPr>
        <p:spPr>
          <a:xfrm>
            <a:off x="4243016" y="3789040"/>
            <a:ext cx="1106008" cy="761727"/>
          </a:xfrm>
          <a:prstGeom prst="circularArrow">
            <a:avLst>
              <a:gd name="adj1" fmla="val 6714"/>
              <a:gd name="adj2" fmla="val 1142319"/>
              <a:gd name="adj3" fmla="val 20492946"/>
              <a:gd name="adj4" fmla="val 10800000"/>
              <a:gd name="adj5" fmla="val 12500"/>
            </a:avLst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環状矢印 22"/>
          <p:cNvSpPr/>
          <p:nvPr/>
        </p:nvSpPr>
        <p:spPr>
          <a:xfrm>
            <a:off x="6389553" y="4293096"/>
            <a:ext cx="1106008" cy="761727"/>
          </a:xfrm>
          <a:prstGeom prst="circularArrow">
            <a:avLst>
              <a:gd name="adj1" fmla="val 6714"/>
              <a:gd name="adj2" fmla="val 1142319"/>
              <a:gd name="adj3" fmla="val 20492946"/>
              <a:gd name="adj4" fmla="val 10800000"/>
              <a:gd name="adj5" fmla="val 12500"/>
            </a:avLst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8544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animBg="1"/>
      <p:bldP spid="11" grpId="0" animBg="1"/>
      <p:bldP spid="12" grpId="0" animBg="1"/>
      <p:bldP spid="17" grpId="0" animBg="1"/>
      <p:bldP spid="18" grpId="0"/>
      <p:bldP spid="20" grpId="0" animBg="1"/>
      <p:bldP spid="21" grpId="0" animBg="1"/>
      <p:bldP spid="3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90500" y="1484784"/>
            <a:ext cx="8610600" cy="4824536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3"/>
          <p:cNvGrpSpPr/>
          <p:nvPr/>
        </p:nvGrpSpPr>
        <p:grpSpPr>
          <a:xfrm>
            <a:off x="251520" y="4860744"/>
            <a:ext cx="8496944" cy="663312"/>
            <a:chOff x="251520" y="4860744"/>
            <a:chExt cx="8496944" cy="663312"/>
          </a:xfrm>
        </p:grpSpPr>
        <p:sp>
          <p:nvSpPr>
            <p:cNvPr id="11" name="Rectangle 10"/>
            <p:cNvSpPr/>
            <p:nvPr/>
          </p:nvSpPr>
          <p:spPr>
            <a:xfrm>
              <a:off x="278024" y="4860744"/>
              <a:ext cx="8470440" cy="331656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1520" y="5192400"/>
              <a:ext cx="7632848" cy="331656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8128" y="1547190"/>
            <a:ext cx="8450336" cy="729683"/>
            <a:chOff x="298128" y="1547190"/>
            <a:chExt cx="8450336" cy="729683"/>
          </a:xfrm>
        </p:grpSpPr>
        <p:sp>
          <p:nvSpPr>
            <p:cNvPr id="6" name="Rectangle 5"/>
            <p:cNvSpPr/>
            <p:nvPr/>
          </p:nvSpPr>
          <p:spPr>
            <a:xfrm>
              <a:off x="298128" y="1547190"/>
              <a:ext cx="8450336" cy="369642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98128" y="1916833"/>
              <a:ext cx="4849936" cy="36004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298128" y="4103503"/>
            <a:ext cx="7082184" cy="360040"/>
          </a:xfrm>
          <a:prstGeom prst="rect">
            <a:avLst/>
          </a:prstGeom>
          <a:solidFill>
            <a:schemeClr val="accent3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33825" y="6525344"/>
            <a:ext cx="518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Wu et al. </a:t>
            </a:r>
            <a:r>
              <a:rPr lang="en-US" sz="1400" dirty="0" err="1" smtClean="0"/>
              <a:t>Biointerfaces</a:t>
            </a:r>
            <a:r>
              <a:rPr lang="en-US" sz="1400" dirty="0" smtClean="0"/>
              <a:t>. 2013; 8: 5</a:t>
            </a:r>
            <a:r>
              <a:rPr lang="en-US" sz="1400" dirty="0" smtClean="0">
                <a:cs typeface="Times New Roman"/>
              </a:rPr>
              <a:t>.</a:t>
            </a:r>
            <a:endParaRPr lang="en-US" sz="1400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867400" cy="8542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Linking your ideas in your manuscript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51520" y="1484784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Marine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</a:rPr>
              <a:t>biofouling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 is the accumulation of marine species onto submerged surfaces within the ocean. It imposes significant cost to the maritime industries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and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as a result has been the subject of a considerable number of preventative strategies. Until recently all of these have involved toxic coatings containing heavy metals such as copper and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tin.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More recently, environmental considerations such as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bioaccumulation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have led to the ban on many of these. This has resulted in a demand for non-toxic alternatives. </a:t>
            </a:r>
            <a:endParaRPr lang="en-US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just"/>
            <a:endParaRPr lang="en-US" sz="2400" dirty="0">
              <a:solidFill>
                <a:schemeClr val="tx1">
                  <a:lumMod val="50000"/>
                </a:schemeClr>
              </a:solidFill>
            </a:endParaRPr>
          </a:p>
          <a:p>
            <a:pPr algn="just"/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Current non-toxic antifouling strategies are driven by interfacial architecture and fall into two main behavioral categories, foul-release (FR) surfaces and attachment-inhibiting (AI) surfaces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. FR…</a:t>
            </a:r>
            <a:endParaRPr lang="en-US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2520" y="2312876"/>
            <a:ext cx="2232248" cy="50405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Topic sentence</a:t>
            </a:r>
            <a:endParaRPr lang="en-US" sz="2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568852" y="3584064"/>
            <a:ext cx="2232248" cy="50405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Stress sentence</a:t>
            </a:r>
            <a:endParaRPr lang="en-US" sz="2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179512" y="5517232"/>
            <a:ext cx="2232248" cy="504056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Topic sentence</a:t>
            </a:r>
            <a:endParaRPr lang="en-US" sz="2400" b="1" dirty="0"/>
          </a:p>
        </p:txBody>
      </p:sp>
      <p:sp>
        <p:nvSpPr>
          <p:cNvPr id="15" name="Right Arrow 14"/>
          <p:cNvSpPr/>
          <p:nvPr/>
        </p:nvSpPr>
        <p:spPr>
          <a:xfrm rot="5400000">
            <a:off x="1061332" y="4491998"/>
            <a:ext cx="397201" cy="28743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 w="1905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6239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0" grpId="0" animBg="1"/>
      <p:bldP spid="12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4556" y="1524000"/>
            <a:ext cx="8122244" cy="388606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is best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4525963"/>
          </a:xfrm>
        </p:spPr>
        <p:txBody>
          <a:bodyPr/>
          <a:lstStyle/>
          <a:p>
            <a:r>
              <a:rPr lang="en-US" dirty="0"/>
              <a:t>Simple language </a:t>
            </a:r>
            <a:r>
              <a:rPr lang="en-US" b="1" i="1" dirty="0">
                <a:solidFill>
                  <a:srgbClr val="522CA5"/>
                </a:solidFill>
              </a:rPr>
              <a:t>is</a:t>
            </a:r>
            <a:r>
              <a:rPr lang="en-US" dirty="0"/>
              <a:t> best</a:t>
            </a:r>
          </a:p>
          <a:p>
            <a:r>
              <a:rPr lang="en-US" dirty="0" smtClean="0"/>
              <a:t>Makes </a:t>
            </a:r>
            <a:r>
              <a:rPr lang="en-US" b="1" i="1" dirty="0">
                <a:solidFill>
                  <a:srgbClr val="522CA5"/>
                </a:solidFill>
              </a:rPr>
              <a:t>your</a:t>
            </a:r>
            <a:r>
              <a:rPr lang="en-US" dirty="0"/>
              <a:t> science more relevant</a:t>
            </a:r>
          </a:p>
          <a:p>
            <a:r>
              <a:rPr lang="en-US" dirty="0" smtClean="0"/>
              <a:t>Minimizes </a:t>
            </a:r>
            <a:r>
              <a:rPr lang="en-US" dirty="0"/>
              <a:t>confusion – </a:t>
            </a:r>
            <a:r>
              <a:rPr lang="en-US" dirty="0" smtClean="0"/>
              <a:t>maximizes understanding</a:t>
            </a:r>
            <a:endParaRPr lang="en-US" dirty="0"/>
          </a:p>
          <a:p>
            <a:r>
              <a:rPr lang="en-US" dirty="0" smtClean="0"/>
              <a:t>Science </a:t>
            </a:r>
            <a:r>
              <a:rPr lang="en-US" dirty="0"/>
              <a:t>is </a:t>
            </a:r>
            <a:r>
              <a:rPr lang="en-US" dirty="0" smtClean="0"/>
              <a:t>complex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simple language to help more </a:t>
            </a:r>
            <a:r>
              <a:rPr lang="en-US" dirty="0" smtClean="0"/>
              <a:t>people understand </a:t>
            </a:r>
            <a:r>
              <a:rPr lang="en-US" dirty="0"/>
              <a:t>your </a:t>
            </a:r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5" name="Rounded Rectangle 5"/>
          <p:cNvSpPr/>
          <p:nvPr/>
        </p:nvSpPr>
        <p:spPr>
          <a:xfrm>
            <a:off x="1485901" y="5373216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Las palabras simples son más fáciles de comprender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1418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51665" y="1814829"/>
            <a:ext cx="8122244" cy="426706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62000" y="1917407"/>
            <a:ext cx="2895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B5002F"/>
                </a:solidFill>
                <a:latin typeface="+mn-lt"/>
                <a:cs typeface="Arial" charset="0"/>
              </a:rPr>
              <a:t>Avoid</a:t>
            </a: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Additional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A</a:t>
            </a:r>
            <a:r>
              <a:rPr lang="en-US" sz="3200" dirty="0" err="1" smtClean="0">
                <a:latin typeface="+mn-lt"/>
                <a:cs typeface="Arial" charset="0"/>
              </a:rPr>
              <a:t>dequate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A</a:t>
            </a:r>
            <a:r>
              <a:rPr lang="en-US" sz="3200" dirty="0" err="1" smtClean="0">
                <a:latin typeface="+mn-lt"/>
                <a:cs typeface="Arial" charset="0"/>
              </a:rPr>
              <a:t>pparent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A</a:t>
            </a:r>
            <a:r>
              <a:rPr lang="en-US" sz="3200" dirty="0" err="1" smtClean="0">
                <a:latin typeface="+mn-lt"/>
                <a:cs typeface="Arial" charset="0"/>
              </a:rPr>
              <a:t>ttempt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D</a:t>
            </a:r>
            <a:r>
              <a:rPr lang="en-US" sz="3200" dirty="0" err="1" smtClean="0">
                <a:latin typeface="+mn-lt"/>
                <a:cs typeface="Arial" charset="0"/>
              </a:rPr>
              <a:t>emonstrate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E</a:t>
            </a:r>
            <a:r>
              <a:rPr lang="en-US" sz="3200" dirty="0" err="1" smtClean="0">
                <a:latin typeface="+mn-lt"/>
                <a:cs typeface="Arial" charset="0"/>
              </a:rPr>
              <a:t>ndeavor</a:t>
            </a:r>
            <a:endParaRPr lang="en-NZ" sz="3200" dirty="0">
              <a:latin typeface="+mn-lt"/>
              <a:cs typeface="Arial" charset="0"/>
            </a:endParaRPr>
          </a:p>
          <a:p>
            <a:pPr>
              <a:defRPr/>
            </a:pPr>
            <a:r>
              <a:rPr lang="en-NZ" sz="3200" dirty="0" smtClean="0">
                <a:latin typeface="+mn-lt"/>
                <a:cs typeface="Arial" charset="0"/>
              </a:rPr>
              <a:t>E</a:t>
            </a:r>
            <a:r>
              <a:rPr lang="en-US" sz="3200" dirty="0" err="1" smtClean="0">
                <a:latin typeface="+mn-lt"/>
                <a:cs typeface="Arial" charset="0"/>
              </a:rPr>
              <a:t>xceedingly</a:t>
            </a:r>
            <a:endParaRPr lang="en-US" sz="3200" dirty="0" smtClean="0">
              <a:latin typeface="+mn-lt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words</a:t>
            </a:r>
            <a:endParaRPr lang="en-US" dirty="0"/>
          </a:p>
        </p:txBody>
      </p:sp>
      <p:sp>
        <p:nvSpPr>
          <p:cNvPr id="13" name="正方形/長方形 10"/>
          <p:cNvSpPr/>
          <p:nvPr/>
        </p:nvSpPr>
        <p:spPr>
          <a:xfrm>
            <a:off x="5897562" y="1917407"/>
            <a:ext cx="21034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accent3"/>
                </a:solidFill>
                <a:latin typeface="+mn-lt"/>
                <a:cs typeface="Arial" charset="0"/>
              </a:rPr>
              <a:t>Preferred</a:t>
            </a: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More</a:t>
            </a:r>
            <a:r>
              <a:rPr lang="en-US" sz="3200" dirty="0">
                <a:latin typeface="+mn-lt"/>
                <a:cs typeface="Arial" charset="0"/>
              </a:rPr>
              <a:t>	</a:t>
            </a:r>
            <a:endParaRPr lang="en-US" sz="3200" dirty="0">
              <a:cs typeface="Arial" charset="0"/>
            </a:endParaRP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Enough</a:t>
            </a: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Clear</a:t>
            </a:r>
          </a:p>
          <a:p>
            <a:pPr>
              <a:defRPr/>
            </a:pPr>
            <a:r>
              <a:rPr lang="en-US" sz="3200" dirty="0" smtClean="0">
                <a:cs typeface="Arial" charset="0"/>
              </a:rPr>
              <a:t>T</a:t>
            </a:r>
            <a:r>
              <a:rPr lang="en-US" sz="3200" dirty="0" smtClean="0">
                <a:latin typeface="+mn-lt"/>
                <a:cs typeface="Arial" charset="0"/>
              </a:rPr>
              <a:t>ry</a:t>
            </a: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Show</a:t>
            </a:r>
            <a:r>
              <a:rPr lang="en-US" sz="3200" dirty="0">
                <a:latin typeface="+mn-lt"/>
                <a:cs typeface="Arial" charset="0"/>
              </a:rPr>
              <a:t>	</a:t>
            </a:r>
            <a:endParaRPr lang="en-US" sz="3200" dirty="0">
              <a:cs typeface="Arial" charset="0"/>
            </a:endParaRP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Try</a:t>
            </a:r>
          </a:p>
          <a:p>
            <a:pPr>
              <a:defRPr/>
            </a:pPr>
            <a:r>
              <a:rPr lang="en-US" sz="3200" dirty="0" smtClean="0">
                <a:latin typeface="+mn-lt"/>
                <a:cs typeface="Arial" charset="0"/>
              </a:rPr>
              <a:t>Very</a:t>
            </a:r>
            <a:r>
              <a:rPr lang="en-US" sz="3200" dirty="0">
                <a:latin typeface="+mn-lt"/>
                <a:cs typeface="Arial" charset="0"/>
              </a:rPr>
              <a:t>		</a:t>
            </a: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14928" y="1887488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887488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706878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0" y="2895600"/>
            <a:ext cx="5181600" cy="198120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accent3"/>
                </a:solidFill>
              </a:rPr>
              <a:t>Journal selection</a:t>
            </a:r>
            <a:endParaRPr lang="en-US" sz="3600" b="1" i="1" dirty="0">
              <a:solidFill>
                <a:schemeClr val="accent3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8615"/>
            <a:ext cx="8229600" cy="854281"/>
          </a:xfrm>
        </p:spPr>
        <p:txBody>
          <a:bodyPr/>
          <a:lstStyle/>
          <a:p>
            <a:r>
              <a:rPr lang="en-US" dirty="0" smtClean="0"/>
              <a:t>Section 2</a:t>
            </a:r>
            <a:endParaRPr lang="en-US" dirty="0"/>
          </a:p>
        </p:txBody>
      </p:sp>
      <p:sp>
        <p:nvSpPr>
          <p:cNvPr id="7" name="Rounded Rectangle 1"/>
          <p:cNvSpPr/>
          <p:nvPr/>
        </p:nvSpPr>
        <p:spPr>
          <a:xfrm>
            <a:off x="-324544" y="620688"/>
            <a:ext cx="9829800" cy="640278"/>
          </a:xfrm>
          <a:prstGeom prst="roundRect">
            <a:avLst/>
          </a:prstGeom>
          <a:solidFill>
            <a:schemeClr val="tx2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Download at: http://www.edanzediting.com/sa2015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4454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057400"/>
            <a:ext cx="9144000" cy="18288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Insights into Publication Success</a:t>
            </a:r>
            <a:endParaRPr lang="en-NZ" sz="4000" b="1" i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正方形/長方形 4"/>
          <p:cNvSpPr>
            <a:spLocks noGrp="1"/>
          </p:cNvSpPr>
          <p:nvPr>
            <p:ph idx="1"/>
          </p:nvPr>
        </p:nvSpPr>
        <p:spPr>
          <a:xfrm>
            <a:off x="1371600" y="4038600"/>
            <a:ext cx="6248400" cy="2362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Keyra Martinez Dunn, MD</a:t>
            </a:r>
          </a:p>
          <a:p>
            <a:pPr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Medical writer and editor</a:t>
            </a:r>
          </a:p>
          <a:p>
            <a:pPr indent="0">
              <a:buNone/>
            </a:pPr>
            <a:r>
              <a:rPr lang="en-US" sz="2000" b="1" dirty="0" err="1" smtClean="0">
                <a:solidFill>
                  <a:schemeClr val="tx1"/>
                </a:solidFill>
              </a:rPr>
              <a:t>Edanz</a:t>
            </a:r>
            <a:r>
              <a:rPr lang="en-US" sz="2000" b="1" dirty="0" smtClean="0">
                <a:solidFill>
                  <a:schemeClr val="tx1"/>
                </a:solidFill>
              </a:rPr>
              <a:t> Group Ltd</a:t>
            </a:r>
          </a:p>
          <a:p>
            <a:pPr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September – October 2015</a:t>
            </a:r>
            <a:endParaRPr lang="en-GB" sz="2000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C:\Users\edanz\Desktop\Kitami lecture\transparent Edanz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399" y="223949"/>
            <a:ext cx="3440183" cy="107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1"/>
          <p:cNvSpPr/>
          <p:nvPr/>
        </p:nvSpPr>
        <p:spPr>
          <a:xfrm>
            <a:off x="-381000" y="1371600"/>
            <a:ext cx="9829800" cy="640278"/>
          </a:xfrm>
          <a:prstGeom prst="roundRect">
            <a:avLst/>
          </a:prstGeom>
          <a:solidFill>
            <a:schemeClr val="tx2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Download at: </a:t>
            </a:r>
            <a:r>
              <a:rPr lang="en-US" sz="2800" dirty="0">
                <a:solidFill>
                  <a:schemeClr val="bg1"/>
                </a:solidFill>
              </a:rPr>
              <a:t>http</a:t>
            </a:r>
            <a:r>
              <a:rPr lang="en-US" sz="2800" dirty="0" smtClean="0">
                <a:solidFill>
                  <a:schemeClr val="bg1"/>
                </a:solidFill>
              </a:rPr>
              <a:t>:// www.edanzediting.com/sa2015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837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342471"/>
            <a:ext cx="3816424" cy="854281"/>
          </a:xfrm>
        </p:spPr>
        <p:txBody>
          <a:bodyPr/>
          <a:lstStyle/>
          <a:p>
            <a:pPr algn="ctr"/>
            <a:r>
              <a:rPr lang="en-US" dirty="0" smtClean="0">
                <a:latin typeface="Georgia"/>
                <a:ea typeface="Lucida Grande"/>
                <a:cs typeface="Georgia"/>
              </a:rPr>
              <a:t>Timing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401" y="1628800"/>
            <a:ext cx="8534400" cy="4608511"/>
          </a:xfrm>
          <a:prstGeom prst="rect">
            <a:avLst/>
          </a:prstGeom>
          <a:solidFill>
            <a:schemeClr val="bg1">
              <a:alpha val="80000"/>
            </a:schemeClr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3"/>
          <p:cNvSpPr txBox="1">
            <a:spLocks/>
          </p:cNvSpPr>
          <p:nvPr/>
        </p:nvSpPr>
        <p:spPr>
          <a:xfrm>
            <a:off x="574163" y="1772815"/>
            <a:ext cx="7848600" cy="424847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Choose your target journal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After</a:t>
            </a:r>
            <a:r>
              <a:rPr lang="en-US" dirty="0" smtClean="0"/>
              <a:t> you have decided you have enough results for a publication 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After</a:t>
            </a:r>
            <a:r>
              <a:rPr lang="en-US" dirty="0" smtClean="0"/>
              <a:t> you have decided on how high to aim—high, medium or low impact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After</a:t>
            </a:r>
            <a:r>
              <a:rPr lang="en-US" dirty="0" smtClean="0"/>
              <a:t> you have decided how broadly relevant your findings are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Before</a:t>
            </a:r>
            <a:r>
              <a:rPr lang="en-US" dirty="0" smtClean="0"/>
              <a:t> writing the Title, Abstract, Introduction or Discussion sections</a:t>
            </a:r>
            <a:endParaRPr lang="en-US" dirty="0"/>
          </a:p>
        </p:txBody>
      </p:sp>
      <p:sp>
        <p:nvSpPr>
          <p:cNvPr id="6" name="Rounded Rectangle 4"/>
          <p:cNvSpPr/>
          <p:nvPr/>
        </p:nvSpPr>
        <p:spPr>
          <a:xfrm>
            <a:off x="462150" y="5399307"/>
            <a:ext cx="8077199" cy="9194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solidFill>
                  <a:schemeClr val="bg1"/>
                </a:solidFill>
              </a:rPr>
              <a:t>No elija una publicación que le interese hasta DESPUÉS de </a:t>
            </a:r>
            <a:r>
              <a:rPr lang="es-ES" sz="2400" dirty="0" smtClean="0">
                <a:solidFill>
                  <a:schemeClr val="bg1"/>
                </a:solidFill>
              </a:rPr>
              <a:t>tener los resultados preliminares de </a:t>
            </a:r>
            <a:r>
              <a:rPr lang="es-ES" sz="2400" dirty="0">
                <a:solidFill>
                  <a:schemeClr val="bg1"/>
                </a:solidFill>
              </a:rPr>
              <a:t>su </a:t>
            </a:r>
            <a:r>
              <a:rPr lang="es-ES" sz="2400" dirty="0" smtClean="0">
                <a:solidFill>
                  <a:schemeClr val="bg1"/>
                </a:solidFill>
              </a:rPr>
              <a:t>estudio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613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316678"/>
            <a:ext cx="6048672" cy="854281"/>
          </a:xfrm>
        </p:spPr>
        <p:txBody>
          <a:bodyPr/>
          <a:lstStyle/>
          <a:p>
            <a:pPr algn="ctr"/>
            <a:r>
              <a:rPr lang="en-US" sz="3400" dirty="0" smtClean="0">
                <a:latin typeface="Georgia"/>
                <a:ea typeface="Lucida Grande"/>
                <a:cs typeface="Georgia"/>
              </a:rPr>
              <a:t>Factors to consider when choosing a journal</a:t>
            </a:r>
            <a:endParaRPr lang="en-US" sz="3400" dirty="0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3242" y="1844825"/>
            <a:ext cx="8534400" cy="4176464"/>
          </a:xfrm>
          <a:prstGeom prst="rect">
            <a:avLst/>
          </a:prstGeom>
          <a:solidFill>
            <a:schemeClr val="bg1">
              <a:alpha val="80000"/>
            </a:schemeClr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835696" y="2348880"/>
            <a:ext cx="2448272" cy="9144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Aims &amp; scope</a:t>
            </a:r>
            <a:endParaRPr lang="en-US" sz="24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4644008" y="2348880"/>
            <a:ext cx="2448272" cy="9144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Readership</a:t>
            </a:r>
            <a:endParaRPr lang="en-US" sz="24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835696" y="3728200"/>
            <a:ext cx="2448272" cy="914400"/>
          </a:xfrm>
          <a:prstGeom prst="roundRect">
            <a:avLst/>
          </a:prstGeom>
          <a:solidFill>
            <a:srgbClr val="512A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Open access</a:t>
            </a:r>
            <a:endParaRPr lang="en-US" sz="2400" b="1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621689" y="4981238"/>
            <a:ext cx="7762240" cy="75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None/>
            </a:pPr>
            <a:r>
              <a:rPr lang="en-US" sz="3600" b="1" i="1" dirty="0" smtClean="0"/>
              <a:t>Which factor is most important to you?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644008" y="3717032"/>
            <a:ext cx="2448272" cy="1264206"/>
            <a:chOff x="6156176" y="3645024"/>
            <a:chExt cx="2448272" cy="1264206"/>
          </a:xfrm>
        </p:grpSpPr>
        <p:sp>
          <p:nvSpPr>
            <p:cNvPr id="10" name="Rounded Rectangle 9"/>
            <p:cNvSpPr/>
            <p:nvPr/>
          </p:nvSpPr>
          <p:spPr>
            <a:xfrm>
              <a:off x="6156176" y="3645024"/>
              <a:ext cx="2448272" cy="914400"/>
            </a:xfrm>
            <a:prstGeom prst="roundRect">
              <a:avLst/>
            </a:prstGeom>
            <a:solidFill>
              <a:srgbClr val="E851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Impact factor</a:t>
              </a:r>
              <a:endParaRPr lang="en-US" sz="2400" b="1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300192" y="4509120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i="1" dirty="0" smtClean="0">
                  <a:solidFill>
                    <a:srgbClr val="FF6600"/>
                  </a:solidFill>
                </a:rPr>
                <a:t>Varies by field</a:t>
              </a:r>
              <a:endParaRPr lang="en-US" sz="2000" b="1" i="1" dirty="0">
                <a:solidFill>
                  <a:srgbClr val="FF6600"/>
                </a:solidFill>
              </a:endParaRPr>
            </a:p>
          </p:txBody>
        </p:sp>
      </p:grpSp>
      <p:sp>
        <p:nvSpPr>
          <p:cNvPr id="12" name="Rounded Rectangle 5"/>
          <p:cNvSpPr/>
          <p:nvPr/>
        </p:nvSpPr>
        <p:spPr>
          <a:xfrm>
            <a:off x="1485901" y="5373216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 smtClean="0">
                <a:solidFill>
                  <a:schemeClr val="bg1"/>
                </a:solidFill>
              </a:rPr>
              <a:t>¿Qué </a:t>
            </a:r>
            <a:r>
              <a:rPr lang="es-ES" sz="3200" dirty="0">
                <a:solidFill>
                  <a:schemeClr val="bg1"/>
                </a:solidFill>
              </a:rPr>
              <a:t>factor es el más importante para usted?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21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9" grpId="0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12744" y="381000"/>
            <a:ext cx="5867400" cy="854281"/>
          </a:xfrm>
        </p:spPr>
        <p:txBody>
          <a:bodyPr/>
          <a:lstStyle/>
          <a:p>
            <a:r>
              <a:rPr lang="en-US" dirty="0" smtClean="0"/>
              <a:t>Choosing a target journal</a:t>
            </a:r>
            <a:endParaRPr lang="en-US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339974" y="4154487"/>
            <a:ext cx="4441826" cy="2398713"/>
            <a:chOff x="2131816" y="3571358"/>
            <a:chExt cx="4441826" cy="2398898"/>
          </a:xfrm>
        </p:grpSpPr>
        <p:sp>
          <p:nvSpPr>
            <p:cNvPr id="9" name="二等辺三角形 13"/>
            <p:cNvSpPr/>
            <p:nvPr/>
          </p:nvSpPr>
          <p:spPr bwMode="auto">
            <a:xfrm>
              <a:off x="3632004" y="3612636"/>
              <a:ext cx="1285875" cy="2357620"/>
            </a:xfrm>
            <a:prstGeom prst="triangle">
              <a:avLst/>
            </a:prstGeom>
            <a:solidFill>
              <a:schemeClr val="accent6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altLang="ja-JP" dirty="0">
                <a:solidFill>
                  <a:srgbClr val="FFFFFF"/>
                </a:solidFill>
                <a:cs typeface="Arial" charset="0"/>
              </a:endParaRPr>
            </a:p>
          </p:txBody>
        </p:sp>
        <p:cxnSp>
          <p:nvCxnSpPr>
            <p:cNvPr id="10" name="直線コネクタ 15"/>
            <p:cNvCxnSpPr/>
            <p:nvPr/>
          </p:nvCxnSpPr>
          <p:spPr bwMode="auto">
            <a:xfrm>
              <a:off x="2131817" y="3571358"/>
              <a:ext cx="4441825" cy="0"/>
            </a:xfrm>
            <a:prstGeom prst="line">
              <a:avLst/>
            </a:prstGeom>
            <a:ln w="28575">
              <a:solidFill>
                <a:schemeClr val="accent6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23"/>
            <p:cNvCxnSpPr/>
            <p:nvPr/>
          </p:nvCxnSpPr>
          <p:spPr bwMode="auto">
            <a:xfrm rot="5400000">
              <a:off x="1917487" y="3785688"/>
              <a:ext cx="428658" cy="0"/>
            </a:xfrm>
            <a:prstGeom prst="line">
              <a:avLst/>
            </a:prstGeom>
            <a:ln w="28575">
              <a:solidFill>
                <a:schemeClr val="accent6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26"/>
            <p:cNvCxnSpPr/>
            <p:nvPr/>
          </p:nvCxnSpPr>
          <p:spPr bwMode="auto">
            <a:xfrm rot="5400000">
              <a:off x="6310892" y="3826172"/>
              <a:ext cx="500101" cy="0"/>
            </a:xfrm>
            <a:prstGeom prst="line">
              <a:avLst/>
            </a:prstGeom>
            <a:ln w="28575">
              <a:solidFill>
                <a:schemeClr val="accent6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ounded Rectangle 12"/>
          <p:cNvSpPr/>
          <p:nvPr/>
        </p:nvSpPr>
        <p:spPr>
          <a:xfrm>
            <a:off x="1285608" y="4599486"/>
            <a:ext cx="2136809" cy="9445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</a:rPr>
              <a:t>Significance</a:t>
            </a:r>
            <a:endParaRPr lang="en-US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52474" y="4669522"/>
            <a:ext cx="2655159" cy="94456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Aims and Scope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Impact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6744" y="1905000"/>
            <a:ext cx="7502856" cy="144780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55576" y="2057400"/>
            <a:ext cx="7488832" cy="1143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dirty="0" smtClean="0"/>
              <a:t> Journal selection </a:t>
            </a:r>
            <a:r>
              <a:rPr lang="en-US" b="1" i="1" dirty="0" smtClean="0">
                <a:solidFill>
                  <a:schemeClr val="accent1"/>
                </a:solidFill>
              </a:rPr>
              <a:t>must</a:t>
            </a:r>
            <a:r>
              <a:rPr lang="en-US" dirty="0" smtClean="0"/>
              <a:t> be based on an </a:t>
            </a:r>
          </a:p>
          <a:p>
            <a:pPr marL="0" indent="0" algn="ctr">
              <a:buFont typeface="Arial"/>
              <a:buNone/>
            </a:pPr>
            <a:r>
              <a:rPr lang="en-US" dirty="0" smtClean="0"/>
              <a:t>honest evaluation of </a:t>
            </a:r>
            <a:r>
              <a:rPr lang="en-US" b="1" i="1" dirty="0" smtClean="0">
                <a:solidFill>
                  <a:schemeClr val="accent1"/>
                </a:solidFill>
              </a:rPr>
              <a:t>your</a:t>
            </a:r>
            <a:r>
              <a:rPr lang="en-US" dirty="0" smtClean="0"/>
              <a:t> findings</a:t>
            </a:r>
            <a:endParaRPr lang="en-US" dirty="0"/>
          </a:p>
        </p:txBody>
      </p:sp>
      <p:sp>
        <p:nvSpPr>
          <p:cNvPr id="17" name="Rounded Rectangle 5"/>
          <p:cNvSpPr/>
          <p:nvPr/>
        </p:nvSpPr>
        <p:spPr>
          <a:xfrm>
            <a:off x="1907704" y="1988840"/>
            <a:ext cx="6172199" cy="17366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 smtClean="0">
                <a:solidFill>
                  <a:schemeClr val="bg1"/>
                </a:solidFill>
              </a:rPr>
              <a:t>Debe </a:t>
            </a:r>
            <a:r>
              <a:rPr lang="es-ES" sz="3200" dirty="0">
                <a:solidFill>
                  <a:schemeClr val="bg1"/>
                </a:solidFill>
              </a:rPr>
              <a:t>evaluar de forma honesta y realista la importancia de su manuscrito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443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3326" y="512676"/>
            <a:ext cx="9036495" cy="583264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3276600" y="274638"/>
            <a:ext cx="5867400" cy="854075"/>
          </a:xfrm>
        </p:spPr>
        <p:txBody>
          <a:bodyPr/>
          <a:lstStyle/>
          <a:p>
            <a:pPr eaLnBrk="1" hangingPunct="1"/>
            <a:r>
              <a:rPr lang="en-NZ" altLang="ja-JP" sz="4000" b="1" dirty="0" smtClean="0"/>
              <a:t>A little about me…</a:t>
            </a:r>
          </a:p>
        </p:txBody>
      </p:sp>
      <p:pic>
        <p:nvPicPr>
          <p:cNvPr id="4106" name="Picture 2" descr="C:\Users\edanz\Desktop\Kitami lecture\transparent Edanz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7120" y="3140969"/>
            <a:ext cx="5309761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encrypted-tbn1.gstatic.com/images?q=tbn:ANd9GcRK8uNcjbf8XIUDj3VHc-cMMsugILjRRaILmDz_Tm1wPMLueoWM-Q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01012"/>
            <a:ext cx="3397337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301012"/>
            <a:ext cx="3131840" cy="1597238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4938733"/>
            <a:ext cx="1979693" cy="123354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0232" y="4938733"/>
            <a:ext cx="1944215" cy="125433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9628" y="4866725"/>
            <a:ext cx="1824236" cy="1447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 descr="Image result for facultad de medicina universidad de pana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5757" y="1084988"/>
            <a:ext cx="1776421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76300885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506" y="1660634"/>
            <a:ext cx="8158660" cy="374956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b="1" i="1" dirty="0" smtClean="0"/>
              <a:t>must</a:t>
            </a:r>
            <a:r>
              <a:rPr lang="en-US" dirty="0" smtClean="0"/>
              <a:t> publish in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604" y="1743463"/>
            <a:ext cx="8229600" cy="3742937"/>
          </a:xfrm>
        </p:spPr>
        <p:txBody>
          <a:bodyPr/>
          <a:lstStyle/>
          <a:p>
            <a:r>
              <a:rPr lang="en-US" dirty="0" smtClean="0"/>
              <a:t>The international language of science</a:t>
            </a:r>
          </a:p>
          <a:p>
            <a:r>
              <a:rPr lang="en-US" dirty="0" smtClean="0"/>
              <a:t>Other scientists want to hear from you</a:t>
            </a:r>
          </a:p>
          <a:p>
            <a:r>
              <a:rPr lang="en-US" dirty="0" smtClean="0"/>
              <a:t>Become an effective science communicator</a:t>
            </a:r>
          </a:p>
          <a:p>
            <a:r>
              <a:rPr lang="en-US" dirty="0" smtClean="0"/>
              <a:t>Funding </a:t>
            </a:r>
          </a:p>
          <a:p>
            <a:r>
              <a:rPr lang="en-US" dirty="0" smtClean="0"/>
              <a:t>International reputation</a:t>
            </a:r>
          </a:p>
          <a:p>
            <a:r>
              <a:rPr lang="en-US" dirty="0" smtClean="0"/>
              <a:t>Career advancement</a:t>
            </a:r>
            <a:endParaRPr lang="en-US" dirty="0"/>
          </a:p>
        </p:txBody>
      </p:sp>
      <p:sp>
        <p:nvSpPr>
          <p:cNvPr id="7" name="Rounded Rectangle 5"/>
          <p:cNvSpPr/>
          <p:nvPr/>
        </p:nvSpPr>
        <p:spPr>
          <a:xfrm>
            <a:off x="1485900" y="1860441"/>
            <a:ext cx="6172199" cy="119181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El </a:t>
            </a:r>
            <a:r>
              <a:rPr lang="es-ES" sz="3200" dirty="0" smtClean="0">
                <a:solidFill>
                  <a:schemeClr val="bg1"/>
                </a:solidFill>
              </a:rPr>
              <a:t>Inglés </a:t>
            </a:r>
            <a:r>
              <a:rPr lang="es-ES" sz="3200" dirty="0">
                <a:solidFill>
                  <a:schemeClr val="bg1"/>
                </a:solidFill>
              </a:rPr>
              <a:t>es el idioma internacional de la ciencia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792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Be an effective communicator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3528" y="1556792"/>
            <a:ext cx="8496944" cy="4670588"/>
          </a:xfrm>
          <a:prstGeom prst="rect">
            <a:avLst/>
          </a:prstGeom>
          <a:solidFill>
            <a:schemeClr val="bg1">
              <a:alpha val="80000"/>
            </a:schemeClr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55576" y="1772816"/>
            <a:ext cx="7632848" cy="4248472"/>
          </a:xfrm>
          <a:prstGeom prst="roundRect">
            <a:avLst>
              <a:gd name="adj" fmla="val 5166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kumimoji="1" lang="en-US" altLang="ja-JP" sz="2400" b="1" dirty="0" smtClean="0">
                <a:solidFill>
                  <a:schemeClr val="accent1"/>
                </a:solidFill>
              </a:rPr>
              <a:t>Write effectively</a:t>
            </a:r>
          </a:p>
          <a:p>
            <a:pPr marL="285750" indent="-285750">
              <a:lnSpc>
                <a:spcPct val="20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kumimoji="1" lang="en-US" altLang="ja-JP" sz="2400" b="1" dirty="0" smtClean="0">
                <a:solidFill>
                  <a:schemeClr val="accent1"/>
                </a:solidFill>
              </a:rPr>
              <a:t>Choose the best journal to reach your target audience</a:t>
            </a:r>
          </a:p>
          <a:p>
            <a:pPr marL="285750" indent="-285750">
              <a:lnSpc>
                <a:spcPct val="20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kumimoji="1" lang="en-US" altLang="ja-JP" sz="2400" b="1" dirty="0" smtClean="0">
                <a:solidFill>
                  <a:schemeClr val="accent1"/>
                </a:solidFill>
              </a:rPr>
              <a:t>Logically present your research in your manuscript</a:t>
            </a:r>
          </a:p>
          <a:p>
            <a:pPr marL="285750" indent="-285750">
              <a:lnSpc>
                <a:spcPct val="20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kumimoji="1" lang="en-US" altLang="ja-JP" sz="2400" b="1" dirty="0" smtClean="0">
                <a:solidFill>
                  <a:schemeClr val="accent1"/>
                </a:solidFill>
              </a:rPr>
              <a:t>Convey the significance of your work to journal editors</a:t>
            </a:r>
          </a:p>
          <a:p>
            <a:pPr marL="285750" indent="-285750">
              <a:lnSpc>
                <a:spcPct val="200000"/>
              </a:lnSpc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kumimoji="1" lang="en-US" altLang="ja-JP" sz="2400" b="1" dirty="0" smtClean="0">
                <a:solidFill>
                  <a:schemeClr val="accent1"/>
                </a:solidFill>
              </a:rPr>
              <a:t>Properly revise your manuscript after peer review</a:t>
            </a:r>
          </a:p>
        </p:txBody>
      </p:sp>
      <p:sp>
        <p:nvSpPr>
          <p:cNvPr id="5" name="Rounded Rectangle 5"/>
          <p:cNvSpPr/>
          <p:nvPr/>
        </p:nvSpPr>
        <p:spPr>
          <a:xfrm>
            <a:off x="369618" y="1052736"/>
            <a:ext cx="8404763" cy="6469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>
                <a:solidFill>
                  <a:prstClr val="white"/>
                </a:solidFill>
              </a:rPr>
              <a:t>Una guía para publicar sus resultados científicos</a:t>
            </a:r>
            <a:endParaRPr lang="en-US" sz="3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6591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0" y="2743200"/>
            <a:ext cx="5181600" cy="2209799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2"/>
                </a:solidFill>
              </a:rPr>
              <a:t>Effective writing</a:t>
            </a:r>
            <a:endParaRPr lang="en-US" sz="3600" b="1" i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854281"/>
          </a:xfrm>
        </p:spPr>
        <p:txBody>
          <a:bodyPr/>
          <a:lstStyle/>
          <a:p>
            <a:r>
              <a:rPr lang="en-US" dirty="0" smtClean="0"/>
              <a:t>Section 1</a:t>
            </a:r>
            <a:endParaRPr lang="en-US" dirty="0"/>
          </a:p>
        </p:txBody>
      </p:sp>
      <p:sp>
        <p:nvSpPr>
          <p:cNvPr id="6" name="Rounded Rectangle 1"/>
          <p:cNvSpPr/>
          <p:nvPr/>
        </p:nvSpPr>
        <p:spPr>
          <a:xfrm>
            <a:off x="-324544" y="620688"/>
            <a:ext cx="9829800" cy="640278"/>
          </a:xfrm>
          <a:prstGeom prst="roundRect">
            <a:avLst/>
          </a:prstGeom>
          <a:solidFill>
            <a:schemeClr val="tx2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Download at: http://www.edanzediting.com/sa2015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554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600200"/>
            <a:ext cx="5257800" cy="3733800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/>
          </a:bodyPr>
          <a:lstStyle/>
          <a:p>
            <a:r>
              <a:rPr lang="en-AU" dirty="0"/>
              <a:t>Information is easier to </a:t>
            </a:r>
            <a:r>
              <a:rPr lang="en-AU" dirty="0" smtClean="0"/>
              <a:t>understand </a:t>
            </a:r>
            <a:r>
              <a:rPr lang="en-AU" dirty="0"/>
              <a:t>when placed </a:t>
            </a:r>
            <a:r>
              <a:rPr lang="en-AU" dirty="0" smtClean="0"/>
              <a:t>where </a:t>
            </a:r>
            <a:r>
              <a:rPr lang="en-AU" dirty="0"/>
              <a:t>most readers </a:t>
            </a:r>
            <a:r>
              <a:rPr lang="en-AU" dirty="0" smtClean="0"/>
              <a:t>expect </a:t>
            </a:r>
            <a:r>
              <a:rPr lang="en-AU" dirty="0"/>
              <a:t>to find it</a:t>
            </a:r>
          </a:p>
          <a:p>
            <a:r>
              <a:rPr lang="en-AU" dirty="0" smtClean="0"/>
              <a:t>Good </a:t>
            </a:r>
            <a:r>
              <a:rPr lang="en-AU" dirty="0"/>
              <a:t>writers are </a:t>
            </a:r>
            <a:r>
              <a:rPr lang="en-AU" dirty="0" smtClean="0"/>
              <a:t>aware of these </a:t>
            </a:r>
            <a:r>
              <a:rPr lang="en-AU" dirty="0"/>
              <a:t>expectations</a:t>
            </a:r>
          </a:p>
          <a:p>
            <a:r>
              <a:rPr lang="en-AU" dirty="0" smtClean="0"/>
              <a:t>Readability</a:t>
            </a:r>
            <a:endParaRPr lang="en-AU" dirty="0"/>
          </a:p>
        </p:txBody>
      </p:sp>
      <p:pic>
        <p:nvPicPr>
          <p:cNvPr id="5" name="Picture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15000" y="1524001"/>
            <a:ext cx="2752434" cy="3886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5"/>
          <p:cNvSpPr/>
          <p:nvPr/>
        </p:nvSpPr>
        <p:spPr>
          <a:xfrm>
            <a:off x="1485901" y="1588026"/>
            <a:ext cx="6172199" cy="17366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Los lectores esperan que la información aparezca en lugares específicos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810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63856" y="1814587"/>
            <a:ext cx="8458200" cy="776213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769464" y="3621264"/>
            <a:ext cx="3827056" cy="1797393"/>
            <a:chOff x="2547257" y="2443636"/>
            <a:chExt cx="3827056" cy="1797393"/>
          </a:xfrm>
        </p:grpSpPr>
        <p:sp>
          <p:nvSpPr>
            <p:cNvPr id="11" name="TextBox 10"/>
            <p:cNvSpPr txBox="1"/>
            <p:nvPr/>
          </p:nvSpPr>
          <p:spPr>
            <a:xfrm>
              <a:off x="3261185" y="2443636"/>
              <a:ext cx="8787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  <a:cs typeface="Calibri" pitchFamily="34" charset="0"/>
                </a:rPr>
                <a:t>Subject</a:t>
              </a:r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46114" y="3451748"/>
              <a:ext cx="6220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  <a:cs typeface="Calibri" pitchFamily="34" charset="0"/>
                </a:rPr>
                <a:t>Verb</a:t>
              </a:r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547257" y="2831537"/>
              <a:ext cx="3827056" cy="1409492"/>
            </a:xfrm>
            <a:custGeom>
              <a:avLst/>
              <a:gdLst>
                <a:gd name="connsiteX0" fmla="*/ 0 w 3827056"/>
                <a:gd name="connsiteY0" fmla="*/ 0 h 494019"/>
                <a:gd name="connsiteX1" fmla="*/ 2253343 w 3827056"/>
                <a:gd name="connsiteY1" fmla="*/ 163285 h 494019"/>
                <a:gd name="connsiteX2" fmla="*/ 898072 w 3827056"/>
                <a:gd name="connsiteY2" fmla="*/ 277585 h 494019"/>
                <a:gd name="connsiteX3" fmla="*/ 3461657 w 3827056"/>
                <a:gd name="connsiteY3" fmla="*/ 473528 h 494019"/>
                <a:gd name="connsiteX4" fmla="*/ 3788229 w 3827056"/>
                <a:gd name="connsiteY4" fmla="*/ 489857 h 494019"/>
                <a:gd name="connsiteX5" fmla="*/ 3820886 w 3827056"/>
                <a:gd name="connsiteY5" fmla="*/ 489857 h 494019"/>
                <a:gd name="connsiteX6" fmla="*/ 3820886 w 3827056"/>
                <a:gd name="connsiteY6" fmla="*/ 489857 h 494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27056" h="494019">
                  <a:moveTo>
                    <a:pt x="0" y="0"/>
                  </a:moveTo>
                  <a:cubicBezTo>
                    <a:pt x="1051832" y="58510"/>
                    <a:pt x="2103665" y="117021"/>
                    <a:pt x="2253343" y="163285"/>
                  </a:cubicBezTo>
                  <a:cubicBezTo>
                    <a:pt x="2403021" y="209549"/>
                    <a:pt x="696686" y="225878"/>
                    <a:pt x="898072" y="277585"/>
                  </a:cubicBezTo>
                  <a:cubicBezTo>
                    <a:pt x="1099458" y="329292"/>
                    <a:pt x="2979964" y="438149"/>
                    <a:pt x="3461657" y="473528"/>
                  </a:cubicBezTo>
                  <a:cubicBezTo>
                    <a:pt x="3943350" y="508907"/>
                    <a:pt x="3728358" y="487136"/>
                    <a:pt x="3788229" y="489857"/>
                  </a:cubicBezTo>
                  <a:cubicBezTo>
                    <a:pt x="3848100" y="492578"/>
                    <a:pt x="3820886" y="489857"/>
                    <a:pt x="3820886" y="489857"/>
                  </a:cubicBezTo>
                  <a:lnTo>
                    <a:pt x="3820886" y="489857"/>
                  </a:ln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416996" y="2826839"/>
              <a:ext cx="218900" cy="2648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5289204" y="3906959"/>
              <a:ext cx="218900" cy="26486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709539"/>
          </a:xfrm>
        </p:spPr>
        <p:txBody>
          <a:bodyPr numCol="1" rtlCol="0"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Readers expect verbs to closely follow subjects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1944" y="3756995"/>
            <a:ext cx="1356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2400" b="1" dirty="0" smtClean="0">
                <a:latin typeface="Calibri" pitchFamily="34" charset="0"/>
                <a:cs typeface="Calibri" pitchFamily="34" charset="0"/>
              </a:rPr>
              <a:t>Sentence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9315" y="514481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83392" y="362158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Subject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6036" y="3981087"/>
            <a:ext cx="62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Verb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2769464" y="4009489"/>
            <a:ext cx="3827056" cy="1409492"/>
          </a:xfrm>
          <a:custGeom>
            <a:avLst/>
            <a:gdLst>
              <a:gd name="connsiteX0" fmla="*/ 0 w 3827056"/>
              <a:gd name="connsiteY0" fmla="*/ 0 h 494019"/>
              <a:gd name="connsiteX1" fmla="*/ 2253343 w 3827056"/>
              <a:gd name="connsiteY1" fmla="*/ 163285 h 494019"/>
              <a:gd name="connsiteX2" fmla="*/ 898072 w 3827056"/>
              <a:gd name="connsiteY2" fmla="*/ 277585 h 494019"/>
              <a:gd name="connsiteX3" fmla="*/ 3461657 w 3827056"/>
              <a:gd name="connsiteY3" fmla="*/ 473528 h 494019"/>
              <a:gd name="connsiteX4" fmla="*/ 3788229 w 3827056"/>
              <a:gd name="connsiteY4" fmla="*/ 489857 h 494019"/>
              <a:gd name="connsiteX5" fmla="*/ 3820886 w 3827056"/>
              <a:gd name="connsiteY5" fmla="*/ 489857 h 494019"/>
              <a:gd name="connsiteX6" fmla="*/ 3820886 w 3827056"/>
              <a:gd name="connsiteY6" fmla="*/ 489857 h 49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27056" h="494019">
                <a:moveTo>
                  <a:pt x="0" y="0"/>
                </a:moveTo>
                <a:cubicBezTo>
                  <a:pt x="1051832" y="58510"/>
                  <a:pt x="2103665" y="117021"/>
                  <a:pt x="2253343" y="163285"/>
                </a:cubicBezTo>
                <a:cubicBezTo>
                  <a:pt x="2403021" y="209549"/>
                  <a:pt x="696686" y="225878"/>
                  <a:pt x="898072" y="277585"/>
                </a:cubicBezTo>
                <a:cubicBezTo>
                  <a:pt x="1099458" y="329292"/>
                  <a:pt x="2979964" y="438149"/>
                  <a:pt x="3461657" y="473528"/>
                </a:cubicBezTo>
                <a:cubicBezTo>
                  <a:pt x="3943350" y="508907"/>
                  <a:pt x="3728358" y="487136"/>
                  <a:pt x="3788229" y="489857"/>
                </a:cubicBezTo>
                <a:cubicBezTo>
                  <a:pt x="3848100" y="492578"/>
                  <a:pt x="3820886" y="489857"/>
                  <a:pt x="3820886" y="489857"/>
                </a:cubicBezTo>
                <a:lnTo>
                  <a:pt x="3820886" y="4898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3639203" y="4004791"/>
            <a:ext cx="218900" cy="2648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522542" y="4181106"/>
            <a:ext cx="218900" cy="2648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5"/>
          <p:cNvSpPr/>
          <p:nvPr/>
        </p:nvSpPr>
        <p:spPr>
          <a:xfrm>
            <a:off x="1485901" y="1588026"/>
            <a:ext cx="6172199" cy="17366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3200" dirty="0">
                <a:solidFill>
                  <a:schemeClr val="bg1"/>
                </a:solidFill>
              </a:rPr>
              <a:t>Cuando el sujeto y el verbo están muy separados, el lector se </a:t>
            </a:r>
            <a:r>
              <a:rPr lang="es-ES" sz="3200" dirty="0" smtClean="0">
                <a:solidFill>
                  <a:schemeClr val="bg1"/>
                </a:solidFill>
              </a:rPr>
              <a:t>confunde</a:t>
            </a:r>
          </a:p>
        </p:txBody>
      </p:sp>
    </p:spTree>
    <p:extLst>
      <p:ext uri="{BB962C8B-B14F-4D97-AF65-F5344CB8AC3E}">
        <p14:creationId xmlns:p14="http://schemas.microsoft.com/office/powerpoint/2010/main" xmlns="" val="2073870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3319" y="1559786"/>
            <a:ext cx="8732448" cy="3317014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reader 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 rtlCol="0">
            <a:noAutofit/>
          </a:bodyPr>
          <a:lstStyle/>
          <a:p>
            <a:pPr marL="365125" indent="-269875" defTabSz="531813"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Readers become confused if subject and verb  are separated by too much content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auto">
          <a:xfrm>
            <a:off x="219993" y="2819400"/>
            <a:ext cx="8543007" cy="2068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en-US" sz="2800" b="1" dirty="0" smtClean="0">
                <a:solidFill>
                  <a:srgbClr val="7030A0"/>
                </a:solidFill>
                <a:cs typeface="Calibri" pitchFamily="34" charset="0"/>
              </a:rPr>
              <a:t>The smallest</a:t>
            </a:r>
            <a:r>
              <a:rPr lang="en-US" sz="2800" b="1" dirty="0" smtClean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sz="2800" dirty="0" smtClean="0">
                <a:solidFill>
                  <a:srgbClr val="494949"/>
                </a:solidFill>
                <a:cs typeface="Calibri" pitchFamily="34" charset="0"/>
              </a:rPr>
              <a:t>of the URF's (URFA6L), a 207-nucleotide (nt) reading frame overlapping out of phase the [NH</a:t>
            </a:r>
            <a:r>
              <a:rPr lang="en-US" sz="2800" baseline="-25000" dirty="0" smtClean="0">
                <a:solidFill>
                  <a:srgbClr val="494949"/>
                </a:solidFill>
                <a:cs typeface="Calibri" pitchFamily="34" charset="0"/>
              </a:rPr>
              <a:t>2</a:t>
            </a:r>
            <a:r>
              <a:rPr lang="en-US" sz="2800" dirty="0" smtClean="0">
                <a:solidFill>
                  <a:srgbClr val="494949"/>
                </a:solidFill>
                <a:cs typeface="Calibri" pitchFamily="34" charset="0"/>
              </a:rPr>
              <a:t>]-terminal portion of the adenosinetriphosphatase (ATPase) subunit 6 gene, </a:t>
            </a:r>
            <a:r>
              <a:rPr lang="en-US" sz="2800" b="1" dirty="0" smtClean="0">
                <a:solidFill>
                  <a:srgbClr val="7030A0"/>
                </a:solidFill>
                <a:cs typeface="Calibri" pitchFamily="34" charset="0"/>
              </a:rPr>
              <a:t>has been identified</a:t>
            </a:r>
            <a:r>
              <a:rPr lang="en-US" sz="2800" dirty="0" smtClean="0">
                <a:solidFill>
                  <a:srgbClr val="0000FF"/>
                </a:solidFill>
                <a:cs typeface="Calibri" pitchFamily="34" charset="0"/>
              </a:rPr>
              <a:t> </a:t>
            </a:r>
            <a:r>
              <a:rPr lang="en-US" sz="2800" dirty="0" smtClean="0">
                <a:solidFill>
                  <a:srgbClr val="494949"/>
                </a:solidFill>
                <a:cs typeface="Calibri" pitchFamily="34" charset="0"/>
              </a:rPr>
              <a:t>as the animal equivalent of the recently discovered yeast H-ATPase subunit 8 gene.</a:t>
            </a:r>
          </a:p>
        </p:txBody>
      </p:sp>
    </p:spTree>
    <p:extLst>
      <p:ext uri="{BB962C8B-B14F-4D97-AF65-F5344CB8AC3E}">
        <p14:creationId xmlns:p14="http://schemas.microsoft.com/office/powerpoint/2010/main" xmlns="" val="501556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1072</Words>
  <Application>Microsoft Office PowerPoint</Application>
  <PresentationFormat>Presentación en pantalla (4:3)</PresentationFormat>
  <Paragraphs>175</Paragraphs>
  <Slides>22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Insights into Publication Success</vt:lpstr>
      <vt:lpstr>A little about me…</vt:lpstr>
      <vt:lpstr>You must publish in English</vt:lpstr>
      <vt:lpstr>Be an effective communicator</vt:lpstr>
      <vt:lpstr>Section 1</vt:lpstr>
      <vt:lpstr>Reader expectations</vt:lpstr>
      <vt:lpstr>Verb placement</vt:lpstr>
      <vt:lpstr>Avoid reader confusion</vt:lpstr>
      <vt:lpstr>Avoid reader confusion</vt:lpstr>
      <vt:lpstr>Active voice</vt:lpstr>
      <vt:lpstr>Active voice is preferred</vt:lpstr>
      <vt:lpstr>Stress position</vt:lpstr>
      <vt:lpstr>Stress position</vt:lpstr>
      <vt:lpstr>Topic position</vt:lpstr>
      <vt:lpstr>Linking your ideas in your manuscript</vt:lpstr>
      <vt:lpstr>Simple is best</vt:lpstr>
      <vt:lpstr>Simple words</vt:lpstr>
      <vt:lpstr>Section 2</vt:lpstr>
      <vt:lpstr>Timing</vt:lpstr>
      <vt:lpstr>Factors to consider when choosing a journal</vt:lpstr>
      <vt:lpstr>Choosing a target journal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Lourdes Ramos</dc:creator>
  <cp:lastModifiedBy>Lourdes Ramos</cp:lastModifiedBy>
  <cp:revision>1</cp:revision>
  <dcterms:created xsi:type="dcterms:W3CDTF">2015-10-02T19:27:39Z</dcterms:created>
  <dcterms:modified xsi:type="dcterms:W3CDTF">2015-10-02T19:29:14Z</dcterms:modified>
</cp:coreProperties>
</file>